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7.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sldIdLst>
    <p:sldId id="332" r:id="rId2"/>
    <p:sldId id="365" r:id="rId3"/>
    <p:sldId id="257" r:id="rId4"/>
    <p:sldId id="268" r:id="rId5"/>
    <p:sldId id="351" r:id="rId6"/>
    <p:sldId id="267" r:id="rId7"/>
    <p:sldId id="316" r:id="rId8"/>
    <p:sldId id="352" r:id="rId9"/>
    <p:sldId id="353" r:id="rId10"/>
    <p:sldId id="366" r:id="rId11"/>
    <p:sldId id="325" r:id="rId12"/>
    <p:sldId id="333" r:id="rId13"/>
    <p:sldId id="336" r:id="rId14"/>
    <p:sldId id="337" r:id="rId15"/>
    <p:sldId id="339" r:id="rId16"/>
    <p:sldId id="341" r:id="rId17"/>
    <p:sldId id="367" r:id="rId18"/>
    <p:sldId id="280" r:id="rId19"/>
    <p:sldId id="346" r:id="rId20"/>
    <p:sldId id="347" r:id="rId21"/>
    <p:sldId id="290" r:id="rId22"/>
    <p:sldId id="317" r:id="rId23"/>
    <p:sldId id="300" r:id="rId24"/>
    <p:sldId id="301" r:id="rId25"/>
    <p:sldId id="326" r:id="rId26"/>
    <p:sldId id="328" r:id="rId27"/>
    <p:sldId id="330" r:id="rId28"/>
    <p:sldId id="288" r:id="rId29"/>
    <p:sldId id="318" r:id="rId30"/>
    <p:sldId id="362" r:id="rId31"/>
    <p:sldId id="368" r:id="rId32"/>
    <p:sldId id="294" r:id="rId33"/>
    <p:sldId id="348" r:id="rId34"/>
    <p:sldId id="342" r:id="rId35"/>
    <p:sldId id="369" r:id="rId36"/>
    <p:sldId id="354" r:id="rId37"/>
    <p:sldId id="355" r:id="rId38"/>
    <p:sldId id="356" r:id="rId39"/>
    <p:sldId id="357" r:id="rId40"/>
    <p:sldId id="364" r:id="rId41"/>
    <p:sldId id="358" r:id="rId42"/>
    <p:sldId id="359" r:id="rId43"/>
    <p:sldId id="313" r:id="rId44"/>
    <p:sldId id="350" r:id="rId45"/>
    <p:sldId id="370" r:id="rId46"/>
    <p:sldId id="371" r:id="rId47"/>
    <p:sldId id="37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E94873-11BF-4978-BE36-FFF47B769A90}">
          <p14:sldIdLst>
            <p14:sldId id="332"/>
            <p14:sldId id="365"/>
            <p14:sldId id="257"/>
            <p14:sldId id="268"/>
            <p14:sldId id="351"/>
          </p14:sldIdLst>
        </p14:section>
        <p14:section name="DESHI" id="{342D442A-8D9B-49DB-9008-76D91252275F}">
          <p14:sldIdLst>
            <p14:sldId id="267"/>
            <p14:sldId id="316"/>
            <p14:sldId id="352"/>
            <p14:sldId id="353"/>
            <p14:sldId id="366"/>
          </p14:sldIdLst>
        </p14:section>
        <p14:section name="Untitled Section" id="{558C4108-91F2-46F7-A15A-10CDE9CF0934}">
          <p14:sldIdLst>
            <p14:sldId id="325"/>
            <p14:sldId id="333"/>
            <p14:sldId id="336"/>
            <p14:sldId id="337"/>
            <p14:sldId id="339"/>
            <p14:sldId id="341"/>
            <p14:sldId id="367"/>
          </p14:sldIdLst>
        </p14:section>
        <p14:section name="Untitled Section" id="{20B5CCB2-3E4E-47C1-8E31-650B988AFDE1}">
          <p14:sldIdLst>
            <p14:sldId id="280"/>
            <p14:sldId id="346"/>
            <p14:sldId id="347"/>
            <p14:sldId id="290"/>
            <p14:sldId id="317"/>
            <p14:sldId id="300"/>
            <p14:sldId id="301"/>
            <p14:sldId id="326"/>
            <p14:sldId id="328"/>
            <p14:sldId id="330"/>
          </p14:sldIdLst>
        </p14:section>
        <p14:section name="Untitled Section" id="{26C79776-A65A-46BC-80FB-35898D5EA873}">
          <p14:sldIdLst>
            <p14:sldId id="288"/>
            <p14:sldId id="318"/>
            <p14:sldId id="362"/>
            <p14:sldId id="368"/>
            <p14:sldId id="294"/>
            <p14:sldId id="348"/>
            <p14:sldId id="342"/>
            <p14:sldId id="369"/>
            <p14:sldId id="354"/>
            <p14:sldId id="355"/>
            <p14:sldId id="356"/>
            <p14:sldId id="357"/>
            <p14:sldId id="364"/>
            <p14:sldId id="358"/>
            <p14:sldId id="359"/>
            <p14:sldId id="313"/>
            <p14:sldId id="350"/>
            <p14:sldId id="370"/>
            <p14:sldId id="371"/>
            <p14:sldId id="3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96395" autoAdjust="0"/>
  </p:normalViewPr>
  <p:slideViewPr>
    <p:cSldViewPr snapToGrid="0">
      <p:cViewPr varScale="1">
        <p:scale>
          <a:sx n="111" d="100"/>
          <a:sy n="111" d="100"/>
        </p:scale>
        <p:origin x="1776" y="102"/>
      </p:cViewPr>
      <p:guideLst/>
    </p:cSldViewPr>
  </p:slideViewPr>
  <p:notesTextViewPr>
    <p:cViewPr>
      <p:scale>
        <a:sx n="1" d="1"/>
        <a:sy n="1" d="1"/>
      </p:scale>
      <p:origin x="0" y="0"/>
    </p:cViewPr>
  </p:notesTextViewPr>
  <p:sorterViewPr>
    <p:cViewPr>
      <p:scale>
        <a:sx n="100" d="100"/>
        <a:sy n="100" d="100"/>
      </p:scale>
      <p:origin x="0" y="-97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27.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image" Target="../media/image123.png"/></Relationships>
</file>

<file path=ppt/diagrams/_rels/data6.xml.rels><?xml version="1.0" encoding="UTF-8" standalone="yes"?>
<Relationships xmlns="http://schemas.openxmlformats.org/package/2006/relationships"><Relationship Id="rId1" Type="http://schemas.openxmlformats.org/officeDocument/2006/relationships/hyperlink" Target="https://www.youtube.com/watch?v=IvER8wCJ8uI" TargetMode="External"/></Relationships>
</file>

<file path=ppt/diagrams/_rels/drawing27.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image" Target="../media/image123.png"/></Relationships>
</file>

<file path=ppt/diagrams/_rels/drawing6.xml.rels><?xml version="1.0" encoding="UTF-8" standalone="yes"?>
<Relationships xmlns="http://schemas.openxmlformats.org/package/2006/relationships"><Relationship Id="rId1" Type="http://schemas.openxmlformats.org/officeDocument/2006/relationships/hyperlink" Target="https://www.youtube.com/watch?v=IvER8wCJ8uI" TargetMode="Externa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51B1A2-4F26-40BF-8F2F-1255D3390054}"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8BD31CC7-7DF9-4B8D-94FF-34E37557B453}">
      <dgm:prSet phldrT="[Text]"/>
      <dgm:spPr/>
      <dgm:t>
        <a:bodyPr/>
        <a:lstStyle/>
        <a:p>
          <a:r>
            <a:rPr lang="en-US" dirty="0" smtClean="0"/>
            <a:t>Black Money 100 Cr.</a:t>
          </a:r>
          <a:endParaRPr lang="en-US" dirty="0"/>
        </a:p>
      </dgm:t>
    </dgm:pt>
    <dgm:pt modelId="{1A1D3693-EBB8-4C9F-9D6B-4207C2DDECD9}" type="parTrans" cxnId="{B1484347-D3DA-4ECA-9B48-E7054075FA2A}">
      <dgm:prSet/>
      <dgm:spPr/>
      <dgm:t>
        <a:bodyPr/>
        <a:lstStyle/>
        <a:p>
          <a:endParaRPr lang="en-US"/>
        </a:p>
      </dgm:t>
    </dgm:pt>
    <dgm:pt modelId="{058C0728-F473-42DF-BA3A-F77AAC2F4337}" type="sibTrans" cxnId="{B1484347-D3DA-4ECA-9B48-E7054075FA2A}">
      <dgm:prSet/>
      <dgm:spPr/>
      <dgm:t>
        <a:bodyPr/>
        <a:lstStyle/>
        <a:p>
          <a:endParaRPr lang="en-US"/>
        </a:p>
      </dgm:t>
    </dgm:pt>
    <dgm:pt modelId="{B8E0785D-99BC-46FD-90F1-33D07DD0F03C}">
      <dgm:prSet phldrT="[Text]"/>
      <dgm:spPr/>
      <dgm:t>
        <a:bodyPr/>
        <a:lstStyle/>
        <a:p>
          <a:r>
            <a:rPr lang="en-US" dirty="0" smtClean="0"/>
            <a:t>50 cr. </a:t>
          </a:r>
          <a:endParaRPr lang="en-US" dirty="0"/>
        </a:p>
      </dgm:t>
    </dgm:pt>
    <dgm:pt modelId="{52279212-F2FC-43B7-A192-9CAB070ACD12}" type="parTrans" cxnId="{C12ACEF7-95EA-4A04-97EF-11F3E669ED3C}">
      <dgm:prSet/>
      <dgm:spPr/>
      <dgm:t>
        <a:bodyPr/>
        <a:lstStyle/>
        <a:p>
          <a:endParaRPr lang="en-US"/>
        </a:p>
      </dgm:t>
    </dgm:pt>
    <dgm:pt modelId="{1C25B669-C817-4BF3-9DD2-48D9064FE0FF}" type="sibTrans" cxnId="{C12ACEF7-95EA-4A04-97EF-11F3E669ED3C}">
      <dgm:prSet/>
      <dgm:spPr/>
      <dgm:t>
        <a:bodyPr/>
        <a:lstStyle/>
        <a:p>
          <a:endParaRPr lang="en-US"/>
        </a:p>
      </dgm:t>
    </dgm:pt>
    <dgm:pt modelId="{B4746D72-6728-4A16-92CA-502A9871DFF2}">
      <dgm:prSet phldrT="[Text]"/>
      <dgm:spPr>
        <a:solidFill>
          <a:schemeClr val="accent4">
            <a:lumMod val="50000"/>
          </a:schemeClr>
        </a:solidFill>
      </dgm:spPr>
      <dgm:t>
        <a:bodyPr/>
        <a:lstStyle/>
        <a:p>
          <a:r>
            <a:rPr lang="en-US" dirty="0" smtClean="0"/>
            <a:t>25 cr.</a:t>
          </a:r>
          <a:endParaRPr lang="en-US" dirty="0"/>
        </a:p>
      </dgm:t>
    </dgm:pt>
    <dgm:pt modelId="{F54B3557-4721-4D56-8A19-BEF222D87F4C}" type="parTrans" cxnId="{B8D79694-0B1D-4D60-999D-AECAB88189B0}">
      <dgm:prSet/>
      <dgm:spPr/>
      <dgm:t>
        <a:bodyPr/>
        <a:lstStyle/>
        <a:p>
          <a:endParaRPr lang="en-US"/>
        </a:p>
      </dgm:t>
    </dgm:pt>
    <dgm:pt modelId="{655B3944-FF51-44D9-AD12-06CBBB1DF533}" type="sibTrans" cxnId="{B8D79694-0B1D-4D60-999D-AECAB88189B0}">
      <dgm:prSet/>
      <dgm:spPr/>
      <dgm:t>
        <a:bodyPr/>
        <a:lstStyle/>
        <a:p>
          <a:endParaRPr lang="en-US"/>
        </a:p>
      </dgm:t>
    </dgm:pt>
    <dgm:pt modelId="{994DE2AA-9232-40EE-B8FE-9F38E213EDB3}">
      <dgm:prSet phldrT="[Text]"/>
      <dgm:spPr/>
      <dgm:t>
        <a:bodyPr/>
        <a:lstStyle/>
        <a:p>
          <a:r>
            <a:rPr lang="en-US" smtClean="0"/>
            <a:t>25 cr.</a:t>
          </a:r>
          <a:endParaRPr lang="en-US" dirty="0"/>
        </a:p>
      </dgm:t>
    </dgm:pt>
    <dgm:pt modelId="{447AE603-C369-4B6B-81AF-78ABC91D7539}" type="parTrans" cxnId="{FBA0B6D6-28BF-4E4D-8E88-C8001F7BC56A}">
      <dgm:prSet/>
      <dgm:spPr/>
      <dgm:t>
        <a:bodyPr/>
        <a:lstStyle/>
        <a:p>
          <a:endParaRPr lang="en-US"/>
        </a:p>
      </dgm:t>
    </dgm:pt>
    <dgm:pt modelId="{75507871-2680-4ADB-ADF4-3754991B7A49}" type="sibTrans" cxnId="{FBA0B6D6-28BF-4E4D-8E88-C8001F7BC56A}">
      <dgm:prSet/>
      <dgm:spPr/>
      <dgm:t>
        <a:bodyPr/>
        <a:lstStyle/>
        <a:p>
          <a:endParaRPr lang="en-US"/>
        </a:p>
      </dgm:t>
    </dgm:pt>
    <dgm:pt modelId="{5614F91A-2A32-4511-83A1-5F3D33F82265}" type="pres">
      <dgm:prSet presAssocID="{8151B1A2-4F26-40BF-8F2F-1255D3390054}" presName="composite" presStyleCnt="0">
        <dgm:presLayoutVars>
          <dgm:chMax val="1"/>
          <dgm:dir/>
          <dgm:resizeHandles val="exact"/>
        </dgm:presLayoutVars>
      </dgm:prSet>
      <dgm:spPr/>
      <dgm:t>
        <a:bodyPr/>
        <a:lstStyle/>
        <a:p>
          <a:endParaRPr lang="en-US"/>
        </a:p>
      </dgm:t>
    </dgm:pt>
    <dgm:pt modelId="{E6E6465F-AA02-4C81-9AC7-0B2FD59E1D10}" type="pres">
      <dgm:prSet presAssocID="{8BD31CC7-7DF9-4B8D-94FF-34E37557B453}" presName="roof" presStyleLbl="dkBgShp" presStyleIdx="0" presStyleCnt="2"/>
      <dgm:spPr/>
      <dgm:t>
        <a:bodyPr/>
        <a:lstStyle/>
        <a:p>
          <a:endParaRPr lang="en-US"/>
        </a:p>
      </dgm:t>
    </dgm:pt>
    <dgm:pt modelId="{6AE883F1-1D7F-4ABC-AB7A-6455DF27A338}" type="pres">
      <dgm:prSet presAssocID="{8BD31CC7-7DF9-4B8D-94FF-34E37557B453}" presName="pillars" presStyleCnt="0"/>
      <dgm:spPr/>
    </dgm:pt>
    <dgm:pt modelId="{3EE940D9-1223-4127-8B60-16DCFEF99256}" type="pres">
      <dgm:prSet presAssocID="{8BD31CC7-7DF9-4B8D-94FF-34E37557B453}" presName="pillar1" presStyleLbl="node1" presStyleIdx="0" presStyleCnt="3">
        <dgm:presLayoutVars>
          <dgm:bulletEnabled val="1"/>
        </dgm:presLayoutVars>
      </dgm:prSet>
      <dgm:spPr/>
      <dgm:t>
        <a:bodyPr/>
        <a:lstStyle/>
        <a:p>
          <a:endParaRPr lang="en-US"/>
        </a:p>
      </dgm:t>
    </dgm:pt>
    <dgm:pt modelId="{D493AB57-3056-46F4-892D-2A19AEF2B1DB}" type="pres">
      <dgm:prSet presAssocID="{994DE2AA-9232-40EE-B8FE-9F38E213EDB3}" presName="pillarX" presStyleLbl="node1" presStyleIdx="1" presStyleCnt="3">
        <dgm:presLayoutVars>
          <dgm:bulletEnabled val="1"/>
        </dgm:presLayoutVars>
      </dgm:prSet>
      <dgm:spPr/>
      <dgm:t>
        <a:bodyPr/>
        <a:lstStyle/>
        <a:p>
          <a:endParaRPr lang="en-US"/>
        </a:p>
      </dgm:t>
    </dgm:pt>
    <dgm:pt modelId="{E4C6703A-831B-4436-B4A7-745AE088B07B}" type="pres">
      <dgm:prSet presAssocID="{B4746D72-6728-4A16-92CA-502A9871DFF2}" presName="pillarX" presStyleLbl="node1" presStyleIdx="2" presStyleCnt="3">
        <dgm:presLayoutVars>
          <dgm:bulletEnabled val="1"/>
        </dgm:presLayoutVars>
      </dgm:prSet>
      <dgm:spPr/>
      <dgm:t>
        <a:bodyPr/>
        <a:lstStyle/>
        <a:p>
          <a:endParaRPr lang="en-US"/>
        </a:p>
      </dgm:t>
    </dgm:pt>
    <dgm:pt modelId="{48C17477-4827-43F6-BABE-B051D72C8427}" type="pres">
      <dgm:prSet presAssocID="{8BD31CC7-7DF9-4B8D-94FF-34E37557B453}" presName="base" presStyleLbl="dkBgShp" presStyleIdx="1" presStyleCnt="2"/>
      <dgm:spPr/>
    </dgm:pt>
  </dgm:ptLst>
  <dgm:cxnLst>
    <dgm:cxn modelId="{FBA0B6D6-28BF-4E4D-8E88-C8001F7BC56A}" srcId="{8BD31CC7-7DF9-4B8D-94FF-34E37557B453}" destId="{994DE2AA-9232-40EE-B8FE-9F38E213EDB3}" srcOrd="1" destOrd="0" parTransId="{447AE603-C369-4B6B-81AF-78ABC91D7539}" sibTransId="{75507871-2680-4ADB-ADF4-3754991B7A49}"/>
    <dgm:cxn modelId="{B1484347-D3DA-4ECA-9B48-E7054075FA2A}" srcId="{8151B1A2-4F26-40BF-8F2F-1255D3390054}" destId="{8BD31CC7-7DF9-4B8D-94FF-34E37557B453}" srcOrd="0" destOrd="0" parTransId="{1A1D3693-EBB8-4C9F-9D6B-4207C2DDECD9}" sibTransId="{058C0728-F473-42DF-BA3A-F77AAC2F4337}"/>
    <dgm:cxn modelId="{A0869E2D-E6D7-494C-9DDD-EAB256C2E55A}" type="presOf" srcId="{8BD31CC7-7DF9-4B8D-94FF-34E37557B453}" destId="{E6E6465F-AA02-4C81-9AC7-0B2FD59E1D10}" srcOrd="0" destOrd="0" presId="urn:microsoft.com/office/officeart/2005/8/layout/hList3"/>
    <dgm:cxn modelId="{C12ACEF7-95EA-4A04-97EF-11F3E669ED3C}" srcId="{8BD31CC7-7DF9-4B8D-94FF-34E37557B453}" destId="{B8E0785D-99BC-46FD-90F1-33D07DD0F03C}" srcOrd="0" destOrd="0" parTransId="{52279212-F2FC-43B7-A192-9CAB070ACD12}" sibTransId="{1C25B669-C817-4BF3-9DD2-48D9064FE0FF}"/>
    <dgm:cxn modelId="{7924B181-AF71-4BC7-B029-DF186C1F492F}" type="presOf" srcId="{994DE2AA-9232-40EE-B8FE-9F38E213EDB3}" destId="{D493AB57-3056-46F4-892D-2A19AEF2B1DB}" srcOrd="0" destOrd="0" presId="urn:microsoft.com/office/officeart/2005/8/layout/hList3"/>
    <dgm:cxn modelId="{B8D79694-0B1D-4D60-999D-AECAB88189B0}" srcId="{8BD31CC7-7DF9-4B8D-94FF-34E37557B453}" destId="{B4746D72-6728-4A16-92CA-502A9871DFF2}" srcOrd="2" destOrd="0" parTransId="{F54B3557-4721-4D56-8A19-BEF222D87F4C}" sibTransId="{655B3944-FF51-44D9-AD12-06CBBB1DF533}"/>
    <dgm:cxn modelId="{10E8CF05-B0AA-426A-8F59-60FE513F73B6}" type="presOf" srcId="{8151B1A2-4F26-40BF-8F2F-1255D3390054}" destId="{5614F91A-2A32-4511-83A1-5F3D33F82265}" srcOrd="0" destOrd="0" presId="urn:microsoft.com/office/officeart/2005/8/layout/hList3"/>
    <dgm:cxn modelId="{42735242-2C9C-47AD-993C-C26C2E583FF4}" type="presOf" srcId="{B8E0785D-99BC-46FD-90F1-33D07DD0F03C}" destId="{3EE940D9-1223-4127-8B60-16DCFEF99256}" srcOrd="0" destOrd="0" presId="urn:microsoft.com/office/officeart/2005/8/layout/hList3"/>
    <dgm:cxn modelId="{3961CB91-867C-4367-8B06-54E73E2E9E85}" type="presOf" srcId="{B4746D72-6728-4A16-92CA-502A9871DFF2}" destId="{E4C6703A-831B-4436-B4A7-745AE088B07B}" srcOrd="0" destOrd="0" presId="urn:microsoft.com/office/officeart/2005/8/layout/hList3"/>
    <dgm:cxn modelId="{40FF9A06-646D-4471-AF9E-1571C3C3D2FB}" type="presParOf" srcId="{5614F91A-2A32-4511-83A1-5F3D33F82265}" destId="{E6E6465F-AA02-4C81-9AC7-0B2FD59E1D10}" srcOrd="0" destOrd="0" presId="urn:microsoft.com/office/officeart/2005/8/layout/hList3"/>
    <dgm:cxn modelId="{6C9EBD32-43BF-49CB-A60E-B04483F73B19}" type="presParOf" srcId="{5614F91A-2A32-4511-83A1-5F3D33F82265}" destId="{6AE883F1-1D7F-4ABC-AB7A-6455DF27A338}" srcOrd="1" destOrd="0" presId="urn:microsoft.com/office/officeart/2005/8/layout/hList3"/>
    <dgm:cxn modelId="{7FF4941A-7411-4B13-B176-5A529BF62F2B}" type="presParOf" srcId="{6AE883F1-1D7F-4ABC-AB7A-6455DF27A338}" destId="{3EE940D9-1223-4127-8B60-16DCFEF99256}" srcOrd="0" destOrd="0" presId="urn:microsoft.com/office/officeart/2005/8/layout/hList3"/>
    <dgm:cxn modelId="{79F336CA-74B1-4412-9F78-CD4BA2FA1515}" type="presParOf" srcId="{6AE883F1-1D7F-4ABC-AB7A-6455DF27A338}" destId="{D493AB57-3056-46F4-892D-2A19AEF2B1DB}" srcOrd="1" destOrd="0" presId="urn:microsoft.com/office/officeart/2005/8/layout/hList3"/>
    <dgm:cxn modelId="{8D42DC84-7250-4B2E-A23E-860079C7F7C7}" type="presParOf" srcId="{6AE883F1-1D7F-4ABC-AB7A-6455DF27A338}" destId="{E4C6703A-831B-4436-B4A7-745AE088B07B}" srcOrd="2" destOrd="0" presId="urn:microsoft.com/office/officeart/2005/8/layout/hList3"/>
    <dgm:cxn modelId="{3188E220-1C84-41F4-9A9A-8793D72DFF13}" type="presParOf" srcId="{5614F91A-2A32-4511-83A1-5F3D33F82265}" destId="{48C17477-4827-43F6-BABE-B051D72C8427}"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8971CC-055E-4151-B666-F52FED0D00C9}" type="doc">
      <dgm:prSet loTypeId="urn:microsoft.com/office/officeart/2005/8/layout/default" loCatId="list" qsTypeId="urn:microsoft.com/office/officeart/2005/8/quickstyle/3d3" qsCatId="3D" csTypeId="urn:microsoft.com/office/officeart/2005/8/colors/accent0_3" csCatId="mainScheme" phldr="1"/>
      <dgm:spPr/>
      <dgm:t>
        <a:bodyPr/>
        <a:lstStyle/>
        <a:p>
          <a:endParaRPr lang="en-US"/>
        </a:p>
      </dgm:t>
    </dgm:pt>
    <dgm:pt modelId="{465713D0-6ED9-417B-920E-4B75D0B0C8C9}">
      <dgm:prSet phldrT="[Text]"/>
      <dgm:spPr>
        <a:solidFill>
          <a:srgbClr val="0070C0"/>
        </a:solidFill>
        <a:ln w="76200">
          <a:solidFill>
            <a:srgbClr val="FFC000"/>
          </a:solidFill>
        </a:ln>
      </dgm:spPr>
      <dgm:t>
        <a:bodyPr/>
        <a:lstStyle/>
        <a:p>
          <a:r>
            <a:rPr lang="en-US" dirty="0" smtClean="0">
              <a:effectLst/>
            </a:rPr>
            <a:t>Recent Acts &amp; Schemes</a:t>
          </a:r>
          <a:endParaRPr lang="en-US" dirty="0">
            <a:effectLst/>
          </a:endParaRPr>
        </a:p>
      </dgm:t>
    </dgm:pt>
    <dgm:pt modelId="{1232F55A-B760-435E-B678-4FB8A43CD164}" type="parTrans" cxnId="{936F65E2-599F-423B-8583-AACA99B08F73}">
      <dgm:prSet/>
      <dgm:spPr/>
      <dgm:t>
        <a:bodyPr/>
        <a:lstStyle/>
        <a:p>
          <a:endParaRPr lang="en-US">
            <a:effectLst/>
          </a:endParaRPr>
        </a:p>
      </dgm:t>
    </dgm:pt>
    <dgm:pt modelId="{5E8C98F9-43C7-424F-8433-3AF6B25EECB6}" type="sibTrans" cxnId="{936F65E2-599F-423B-8583-AACA99B08F73}">
      <dgm:prSet/>
      <dgm:spPr/>
      <dgm:t>
        <a:bodyPr/>
        <a:lstStyle/>
        <a:p>
          <a:endParaRPr lang="en-US">
            <a:effectLst/>
          </a:endParaRPr>
        </a:p>
      </dgm:t>
    </dgm:pt>
    <dgm:pt modelId="{41074588-93C2-4F31-ACCD-033E9535F83B}">
      <dgm:prSet phldrT="[Text]"/>
      <dgm:spPr>
        <a:ln w="76200">
          <a:solidFill>
            <a:srgbClr val="FFC000"/>
          </a:solidFill>
        </a:ln>
      </dgm:spPr>
      <dgm:t>
        <a:bodyPr/>
        <a:lstStyle/>
        <a:p>
          <a:r>
            <a:rPr lang="en-US" dirty="0" smtClean="0">
              <a:effectLst/>
            </a:rPr>
            <a:t>Tax Admin: TDS, TCS, </a:t>
          </a:r>
          <a:endParaRPr lang="en-US" dirty="0">
            <a:effectLst/>
          </a:endParaRPr>
        </a:p>
      </dgm:t>
    </dgm:pt>
    <dgm:pt modelId="{721B257D-275A-4F2A-A02E-1ECF0288F2D6}" type="parTrans" cxnId="{3131D0E3-ADD6-4B65-BA06-95C4D60BCE89}">
      <dgm:prSet/>
      <dgm:spPr/>
      <dgm:t>
        <a:bodyPr/>
        <a:lstStyle/>
        <a:p>
          <a:endParaRPr lang="en-US">
            <a:effectLst/>
          </a:endParaRPr>
        </a:p>
      </dgm:t>
    </dgm:pt>
    <dgm:pt modelId="{644C9905-DC28-4D2E-92BF-D2D710CE056C}" type="sibTrans" cxnId="{3131D0E3-ADD6-4B65-BA06-95C4D60BCE89}">
      <dgm:prSet/>
      <dgm:spPr/>
      <dgm:t>
        <a:bodyPr/>
        <a:lstStyle/>
        <a:p>
          <a:endParaRPr lang="en-US">
            <a:effectLst/>
          </a:endParaRPr>
        </a:p>
      </dgm:t>
    </dgm:pt>
    <dgm:pt modelId="{2AED0FF1-074D-4841-806C-097FC00B7EED}">
      <dgm:prSet phldrT="[Text]"/>
      <dgm:spPr>
        <a:ln w="76200">
          <a:solidFill>
            <a:srgbClr val="FFC000"/>
          </a:solidFill>
        </a:ln>
      </dgm:spPr>
      <dgm:t>
        <a:bodyPr/>
        <a:lstStyle/>
        <a:p>
          <a:r>
            <a:rPr lang="en-US" dirty="0" smtClean="0">
              <a:effectLst/>
            </a:rPr>
            <a:t>Demonetization helped or not?</a:t>
          </a:r>
          <a:endParaRPr lang="en-US" dirty="0">
            <a:effectLst/>
          </a:endParaRPr>
        </a:p>
      </dgm:t>
    </dgm:pt>
    <dgm:pt modelId="{18BAFC5C-308C-4BB9-BF4A-A0CAF5A7F52A}" type="parTrans" cxnId="{C5B3A4FB-0F59-42FC-B72E-0B517C582BAC}">
      <dgm:prSet/>
      <dgm:spPr/>
      <dgm:t>
        <a:bodyPr/>
        <a:lstStyle/>
        <a:p>
          <a:endParaRPr lang="en-US">
            <a:effectLst/>
          </a:endParaRPr>
        </a:p>
      </dgm:t>
    </dgm:pt>
    <dgm:pt modelId="{E2616AA0-60F8-4DFC-A9CC-DB49D7E89A77}" type="sibTrans" cxnId="{C5B3A4FB-0F59-42FC-B72E-0B517C582BAC}">
      <dgm:prSet/>
      <dgm:spPr/>
      <dgm:t>
        <a:bodyPr/>
        <a:lstStyle/>
        <a:p>
          <a:endParaRPr lang="en-US">
            <a:effectLst/>
          </a:endParaRPr>
        </a:p>
      </dgm:t>
    </dgm:pt>
    <dgm:pt modelId="{DF27A256-9214-47E6-B547-56FBC655F6CF}">
      <dgm:prSet phldrT="[Text]"/>
      <dgm:spPr>
        <a:ln w="76200">
          <a:solidFill>
            <a:srgbClr val="FFC000"/>
          </a:solidFill>
        </a:ln>
      </dgm:spPr>
      <dgm:t>
        <a:bodyPr/>
        <a:lstStyle/>
        <a:p>
          <a:r>
            <a:rPr lang="en-US" dirty="0" smtClean="0">
              <a:effectLst/>
            </a:rPr>
            <a:t>CGT: root of many problems</a:t>
          </a:r>
          <a:endParaRPr lang="en-US" dirty="0">
            <a:effectLst/>
          </a:endParaRPr>
        </a:p>
      </dgm:t>
    </dgm:pt>
    <dgm:pt modelId="{20818CEE-42BA-4BFC-AFDE-CD68773659CC}" type="parTrans" cxnId="{B46DC3D4-F933-4E81-9790-ED7B97702384}">
      <dgm:prSet/>
      <dgm:spPr/>
      <dgm:t>
        <a:bodyPr/>
        <a:lstStyle/>
        <a:p>
          <a:endParaRPr lang="en-US">
            <a:effectLst/>
          </a:endParaRPr>
        </a:p>
      </dgm:t>
    </dgm:pt>
    <dgm:pt modelId="{56F56659-88DC-40A8-8F69-F4C116334A18}" type="sibTrans" cxnId="{B46DC3D4-F933-4E81-9790-ED7B97702384}">
      <dgm:prSet/>
      <dgm:spPr/>
      <dgm:t>
        <a:bodyPr/>
        <a:lstStyle/>
        <a:p>
          <a:endParaRPr lang="en-US">
            <a:effectLst/>
          </a:endParaRPr>
        </a:p>
      </dgm:t>
    </dgm:pt>
    <dgm:pt modelId="{963F3C1C-5731-4501-8BA5-A56283CF3250}">
      <dgm:prSet phldrT="[Text]"/>
      <dgm:spPr>
        <a:ln w="76200">
          <a:solidFill>
            <a:srgbClr val="FFC000"/>
          </a:solidFill>
        </a:ln>
      </dgm:spPr>
      <dgm:t>
        <a:bodyPr/>
        <a:lstStyle/>
        <a:p>
          <a:r>
            <a:rPr lang="en-US" dirty="0" smtClean="0">
              <a:effectLst/>
            </a:rPr>
            <a:t>BEPS, </a:t>
          </a:r>
          <a:r>
            <a:rPr lang="en-US" dirty="0" err="1" smtClean="0">
              <a:effectLst/>
            </a:rPr>
            <a:t>AEoI</a:t>
          </a:r>
          <a:endParaRPr lang="en-US" dirty="0">
            <a:effectLst/>
          </a:endParaRPr>
        </a:p>
      </dgm:t>
    </dgm:pt>
    <dgm:pt modelId="{6BE32A52-01BC-4628-9E18-414A3A37BE78}" type="parTrans" cxnId="{7D89C85D-5F59-4B49-AABE-EE955476EC87}">
      <dgm:prSet/>
      <dgm:spPr/>
      <dgm:t>
        <a:bodyPr/>
        <a:lstStyle/>
        <a:p>
          <a:endParaRPr lang="en-US">
            <a:effectLst/>
          </a:endParaRPr>
        </a:p>
      </dgm:t>
    </dgm:pt>
    <dgm:pt modelId="{6004A770-2B49-4B42-A216-84171B6EE950}" type="sibTrans" cxnId="{7D89C85D-5F59-4B49-AABE-EE955476EC87}">
      <dgm:prSet/>
      <dgm:spPr/>
      <dgm:t>
        <a:bodyPr/>
        <a:lstStyle/>
        <a:p>
          <a:endParaRPr lang="en-US">
            <a:effectLst/>
          </a:endParaRPr>
        </a:p>
      </dgm:t>
    </dgm:pt>
    <dgm:pt modelId="{28C4D055-48BA-4DD8-AF3F-925D5F1C008B}">
      <dgm:prSet phldrT="[Text]"/>
      <dgm:spPr>
        <a:ln w="76200">
          <a:solidFill>
            <a:srgbClr val="FFC000"/>
          </a:solidFill>
        </a:ln>
      </dgm:spPr>
      <dgm:t>
        <a:bodyPr/>
        <a:lstStyle/>
        <a:p>
          <a:r>
            <a:rPr lang="en-US" dirty="0" err="1" smtClean="0">
              <a:effectLst/>
            </a:rPr>
            <a:t>PoEM</a:t>
          </a:r>
          <a:r>
            <a:rPr lang="en-US" dirty="0" smtClean="0">
              <a:effectLst/>
            </a:rPr>
            <a:t>, GAAR [WEF1/4/17], AAR</a:t>
          </a:r>
          <a:endParaRPr lang="en-US" dirty="0">
            <a:effectLst/>
          </a:endParaRPr>
        </a:p>
      </dgm:t>
    </dgm:pt>
    <dgm:pt modelId="{20A21FAC-1C6B-4576-9685-57E516ED8E32}" type="parTrans" cxnId="{2B73BA8C-8D5C-4AC2-8572-F0A1E60D4ED2}">
      <dgm:prSet/>
      <dgm:spPr/>
      <dgm:t>
        <a:bodyPr/>
        <a:lstStyle/>
        <a:p>
          <a:endParaRPr lang="en-US">
            <a:effectLst/>
          </a:endParaRPr>
        </a:p>
      </dgm:t>
    </dgm:pt>
    <dgm:pt modelId="{B814C782-DFE8-491C-A884-AD3CCE6116E0}" type="sibTrans" cxnId="{2B73BA8C-8D5C-4AC2-8572-F0A1E60D4ED2}">
      <dgm:prSet/>
      <dgm:spPr/>
      <dgm:t>
        <a:bodyPr/>
        <a:lstStyle/>
        <a:p>
          <a:endParaRPr lang="en-US">
            <a:effectLst/>
          </a:endParaRPr>
        </a:p>
      </dgm:t>
    </dgm:pt>
    <dgm:pt modelId="{7D3C79E6-8EE7-4068-A6D0-2F587E201B50}">
      <dgm:prSet phldrT="[Text]"/>
      <dgm:spPr>
        <a:ln w="76200">
          <a:solidFill>
            <a:srgbClr val="FFC000"/>
          </a:solidFill>
        </a:ln>
      </dgm:spPr>
      <dgm:t>
        <a:bodyPr/>
        <a:lstStyle/>
        <a:p>
          <a:r>
            <a:rPr lang="en-US" dirty="0" smtClean="0">
              <a:effectLst/>
            </a:rPr>
            <a:t>Electoral-Bonds</a:t>
          </a:r>
          <a:endParaRPr lang="en-US" dirty="0">
            <a:effectLst/>
          </a:endParaRPr>
        </a:p>
      </dgm:t>
    </dgm:pt>
    <dgm:pt modelId="{6FA14440-F5E2-47B3-927D-453C229DA166}" type="parTrans" cxnId="{FD0F358D-0802-4B46-A772-5C1ED95F0CDE}">
      <dgm:prSet/>
      <dgm:spPr/>
      <dgm:t>
        <a:bodyPr/>
        <a:lstStyle/>
        <a:p>
          <a:endParaRPr lang="en-US">
            <a:effectLst/>
          </a:endParaRPr>
        </a:p>
      </dgm:t>
    </dgm:pt>
    <dgm:pt modelId="{DEEDB830-5B46-49FE-A459-DC7ECC2524AC}" type="sibTrans" cxnId="{FD0F358D-0802-4B46-A772-5C1ED95F0CDE}">
      <dgm:prSet/>
      <dgm:spPr/>
      <dgm:t>
        <a:bodyPr/>
        <a:lstStyle/>
        <a:p>
          <a:endParaRPr lang="en-US">
            <a:effectLst/>
          </a:endParaRPr>
        </a:p>
      </dgm:t>
    </dgm:pt>
    <dgm:pt modelId="{64F25D29-79DA-4CA9-8EBD-3EFD49B9AA18}" type="pres">
      <dgm:prSet presAssocID="{9C8971CC-055E-4151-B666-F52FED0D00C9}" presName="diagram" presStyleCnt="0">
        <dgm:presLayoutVars>
          <dgm:dir/>
          <dgm:resizeHandles val="exact"/>
        </dgm:presLayoutVars>
      </dgm:prSet>
      <dgm:spPr/>
      <dgm:t>
        <a:bodyPr/>
        <a:lstStyle/>
        <a:p>
          <a:endParaRPr lang="en-US"/>
        </a:p>
      </dgm:t>
    </dgm:pt>
    <dgm:pt modelId="{79E9A304-717D-4C47-BA15-AD6B5AB739CD}" type="pres">
      <dgm:prSet presAssocID="{465713D0-6ED9-417B-920E-4B75D0B0C8C9}" presName="node" presStyleLbl="node1" presStyleIdx="0" presStyleCnt="7">
        <dgm:presLayoutVars>
          <dgm:bulletEnabled val="1"/>
        </dgm:presLayoutVars>
      </dgm:prSet>
      <dgm:spPr/>
      <dgm:t>
        <a:bodyPr/>
        <a:lstStyle/>
        <a:p>
          <a:endParaRPr lang="en-US"/>
        </a:p>
      </dgm:t>
    </dgm:pt>
    <dgm:pt modelId="{822E88CB-01ED-45AB-A27D-541C073649E6}" type="pres">
      <dgm:prSet presAssocID="{5E8C98F9-43C7-424F-8433-3AF6B25EECB6}" presName="sibTrans" presStyleCnt="0"/>
      <dgm:spPr/>
    </dgm:pt>
    <dgm:pt modelId="{2857E4AD-A78E-4E06-90B5-99E4DB7B73C3}" type="pres">
      <dgm:prSet presAssocID="{DF27A256-9214-47E6-B547-56FBC655F6CF}" presName="node" presStyleLbl="node1" presStyleIdx="1" presStyleCnt="7">
        <dgm:presLayoutVars>
          <dgm:bulletEnabled val="1"/>
        </dgm:presLayoutVars>
      </dgm:prSet>
      <dgm:spPr/>
      <dgm:t>
        <a:bodyPr/>
        <a:lstStyle/>
        <a:p>
          <a:endParaRPr lang="en-US"/>
        </a:p>
      </dgm:t>
    </dgm:pt>
    <dgm:pt modelId="{5DEA6764-1287-4CD5-9E93-E283700C5016}" type="pres">
      <dgm:prSet presAssocID="{56F56659-88DC-40A8-8F69-F4C116334A18}" presName="sibTrans" presStyleCnt="0"/>
      <dgm:spPr/>
    </dgm:pt>
    <dgm:pt modelId="{777A0044-86D9-4B05-878B-01B114515A6B}" type="pres">
      <dgm:prSet presAssocID="{28C4D055-48BA-4DD8-AF3F-925D5F1C008B}" presName="node" presStyleLbl="node1" presStyleIdx="2" presStyleCnt="7">
        <dgm:presLayoutVars>
          <dgm:bulletEnabled val="1"/>
        </dgm:presLayoutVars>
      </dgm:prSet>
      <dgm:spPr/>
      <dgm:t>
        <a:bodyPr/>
        <a:lstStyle/>
        <a:p>
          <a:endParaRPr lang="en-US"/>
        </a:p>
      </dgm:t>
    </dgm:pt>
    <dgm:pt modelId="{84746E9F-046B-4666-9AEA-A42C7613DB85}" type="pres">
      <dgm:prSet presAssocID="{B814C782-DFE8-491C-A884-AD3CCE6116E0}" presName="sibTrans" presStyleCnt="0"/>
      <dgm:spPr/>
    </dgm:pt>
    <dgm:pt modelId="{4A3F407B-3A1B-4BB1-B92B-7040C60AC27D}" type="pres">
      <dgm:prSet presAssocID="{963F3C1C-5731-4501-8BA5-A56283CF3250}" presName="node" presStyleLbl="node1" presStyleIdx="3" presStyleCnt="7">
        <dgm:presLayoutVars>
          <dgm:bulletEnabled val="1"/>
        </dgm:presLayoutVars>
      </dgm:prSet>
      <dgm:spPr/>
      <dgm:t>
        <a:bodyPr/>
        <a:lstStyle/>
        <a:p>
          <a:endParaRPr lang="en-US"/>
        </a:p>
      </dgm:t>
    </dgm:pt>
    <dgm:pt modelId="{C4ABA507-5D52-4759-A0E3-B96D4E43B994}" type="pres">
      <dgm:prSet presAssocID="{6004A770-2B49-4B42-A216-84171B6EE950}" presName="sibTrans" presStyleCnt="0"/>
      <dgm:spPr/>
    </dgm:pt>
    <dgm:pt modelId="{75147125-490F-44F7-8BA2-C4E265F77464}" type="pres">
      <dgm:prSet presAssocID="{41074588-93C2-4F31-ACCD-033E9535F83B}" presName="node" presStyleLbl="node1" presStyleIdx="4" presStyleCnt="7">
        <dgm:presLayoutVars>
          <dgm:bulletEnabled val="1"/>
        </dgm:presLayoutVars>
      </dgm:prSet>
      <dgm:spPr/>
      <dgm:t>
        <a:bodyPr/>
        <a:lstStyle/>
        <a:p>
          <a:endParaRPr lang="en-US"/>
        </a:p>
      </dgm:t>
    </dgm:pt>
    <dgm:pt modelId="{CF55E593-3FDF-412E-B203-BD975A504C2F}" type="pres">
      <dgm:prSet presAssocID="{644C9905-DC28-4D2E-92BF-D2D710CE056C}" presName="sibTrans" presStyleCnt="0"/>
      <dgm:spPr/>
    </dgm:pt>
    <dgm:pt modelId="{E46223D0-A0D3-4010-960F-899C06ACB4B6}" type="pres">
      <dgm:prSet presAssocID="{7D3C79E6-8EE7-4068-A6D0-2F587E201B50}" presName="node" presStyleLbl="node1" presStyleIdx="5" presStyleCnt="7">
        <dgm:presLayoutVars>
          <dgm:bulletEnabled val="1"/>
        </dgm:presLayoutVars>
      </dgm:prSet>
      <dgm:spPr/>
      <dgm:t>
        <a:bodyPr/>
        <a:lstStyle/>
        <a:p>
          <a:endParaRPr lang="en-US"/>
        </a:p>
      </dgm:t>
    </dgm:pt>
    <dgm:pt modelId="{D4A89852-D8DE-4327-9861-E7A7733813DB}" type="pres">
      <dgm:prSet presAssocID="{DEEDB830-5B46-49FE-A459-DC7ECC2524AC}" presName="sibTrans" presStyleCnt="0"/>
      <dgm:spPr/>
    </dgm:pt>
    <dgm:pt modelId="{CF6951A0-03D7-4C04-BD2F-D29831904BB8}" type="pres">
      <dgm:prSet presAssocID="{2AED0FF1-074D-4841-806C-097FC00B7EED}" presName="node" presStyleLbl="node1" presStyleIdx="6" presStyleCnt="7">
        <dgm:presLayoutVars>
          <dgm:bulletEnabled val="1"/>
        </dgm:presLayoutVars>
      </dgm:prSet>
      <dgm:spPr/>
      <dgm:t>
        <a:bodyPr/>
        <a:lstStyle/>
        <a:p>
          <a:endParaRPr lang="en-US"/>
        </a:p>
      </dgm:t>
    </dgm:pt>
  </dgm:ptLst>
  <dgm:cxnLst>
    <dgm:cxn modelId="{CA08FE1C-0B9B-4999-BD40-6AE5682894B3}" type="presOf" srcId="{9C8971CC-055E-4151-B666-F52FED0D00C9}" destId="{64F25D29-79DA-4CA9-8EBD-3EFD49B9AA18}" srcOrd="0" destOrd="0" presId="urn:microsoft.com/office/officeart/2005/8/layout/default"/>
    <dgm:cxn modelId="{3131D0E3-ADD6-4B65-BA06-95C4D60BCE89}" srcId="{9C8971CC-055E-4151-B666-F52FED0D00C9}" destId="{41074588-93C2-4F31-ACCD-033E9535F83B}" srcOrd="4" destOrd="0" parTransId="{721B257D-275A-4F2A-A02E-1ECF0288F2D6}" sibTransId="{644C9905-DC28-4D2E-92BF-D2D710CE056C}"/>
    <dgm:cxn modelId="{7427B5EC-C6C2-4FBD-A024-91778A3AF870}" type="presOf" srcId="{7D3C79E6-8EE7-4068-A6D0-2F587E201B50}" destId="{E46223D0-A0D3-4010-960F-899C06ACB4B6}" srcOrd="0" destOrd="0" presId="urn:microsoft.com/office/officeart/2005/8/layout/default"/>
    <dgm:cxn modelId="{FD0F358D-0802-4B46-A772-5C1ED95F0CDE}" srcId="{9C8971CC-055E-4151-B666-F52FED0D00C9}" destId="{7D3C79E6-8EE7-4068-A6D0-2F587E201B50}" srcOrd="5" destOrd="0" parTransId="{6FA14440-F5E2-47B3-927D-453C229DA166}" sibTransId="{DEEDB830-5B46-49FE-A459-DC7ECC2524AC}"/>
    <dgm:cxn modelId="{C5B3A4FB-0F59-42FC-B72E-0B517C582BAC}" srcId="{9C8971CC-055E-4151-B666-F52FED0D00C9}" destId="{2AED0FF1-074D-4841-806C-097FC00B7EED}" srcOrd="6" destOrd="0" parTransId="{18BAFC5C-308C-4BB9-BF4A-A0CAF5A7F52A}" sibTransId="{E2616AA0-60F8-4DFC-A9CC-DB49D7E89A77}"/>
    <dgm:cxn modelId="{40D62426-048A-481B-8780-CA75181687D9}" type="presOf" srcId="{28C4D055-48BA-4DD8-AF3F-925D5F1C008B}" destId="{777A0044-86D9-4B05-878B-01B114515A6B}" srcOrd="0" destOrd="0" presId="urn:microsoft.com/office/officeart/2005/8/layout/default"/>
    <dgm:cxn modelId="{2B73BA8C-8D5C-4AC2-8572-F0A1E60D4ED2}" srcId="{9C8971CC-055E-4151-B666-F52FED0D00C9}" destId="{28C4D055-48BA-4DD8-AF3F-925D5F1C008B}" srcOrd="2" destOrd="0" parTransId="{20A21FAC-1C6B-4576-9685-57E516ED8E32}" sibTransId="{B814C782-DFE8-491C-A884-AD3CCE6116E0}"/>
    <dgm:cxn modelId="{013DDEB3-6974-408E-B134-BA8B8D0787A5}" type="presOf" srcId="{2AED0FF1-074D-4841-806C-097FC00B7EED}" destId="{CF6951A0-03D7-4C04-BD2F-D29831904BB8}" srcOrd="0" destOrd="0" presId="urn:microsoft.com/office/officeart/2005/8/layout/default"/>
    <dgm:cxn modelId="{7D89C85D-5F59-4B49-AABE-EE955476EC87}" srcId="{9C8971CC-055E-4151-B666-F52FED0D00C9}" destId="{963F3C1C-5731-4501-8BA5-A56283CF3250}" srcOrd="3" destOrd="0" parTransId="{6BE32A52-01BC-4628-9E18-414A3A37BE78}" sibTransId="{6004A770-2B49-4B42-A216-84171B6EE950}"/>
    <dgm:cxn modelId="{B46DC3D4-F933-4E81-9790-ED7B97702384}" srcId="{9C8971CC-055E-4151-B666-F52FED0D00C9}" destId="{DF27A256-9214-47E6-B547-56FBC655F6CF}" srcOrd="1" destOrd="0" parTransId="{20818CEE-42BA-4BFC-AFDE-CD68773659CC}" sibTransId="{56F56659-88DC-40A8-8F69-F4C116334A18}"/>
    <dgm:cxn modelId="{D9F95549-66F1-4B27-B761-53362B2487BA}" type="presOf" srcId="{DF27A256-9214-47E6-B547-56FBC655F6CF}" destId="{2857E4AD-A78E-4E06-90B5-99E4DB7B73C3}" srcOrd="0" destOrd="0" presId="urn:microsoft.com/office/officeart/2005/8/layout/default"/>
    <dgm:cxn modelId="{936F65E2-599F-423B-8583-AACA99B08F73}" srcId="{9C8971CC-055E-4151-B666-F52FED0D00C9}" destId="{465713D0-6ED9-417B-920E-4B75D0B0C8C9}" srcOrd="0" destOrd="0" parTransId="{1232F55A-B760-435E-B678-4FB8A43CD164}" sibTransId="{5E8C98F9-43C7-424F-8433-3AF6B25EECB6}"/>
    <dgm:cxn modelId="{9C91489C-FD0A-4C21-A385-7C72A3CC7E0C}" type="presOf" srcId="{41074588-93C2-4F31-ACCD-033E9535F83B}" destId="{75147125-490F-44F7-8BA2-C4E265F77464}" srcOrd="0" destOrd="0" presId="urn:microsoft.com/office/officeart/2005/8/layout/default"/>
    <dgm:cxn modelId="{3E34E486-6F5C-4DFF-ACEA-764FB1B39804}" type="presOf" srcId="{963F3C1C-5731-4501-8BA5-A56283CF3250}" destId="{4A3F407B-3A1B-4BB1-B92B-7040C60AC27D}" srcOrd="0" destOrd="0" presId="urn:microsoft.com/office/officeart/2005/8/layout/default"/>
    <dgm:cxn modelId="{68BB042B-40B6-4DA4-B9B2-19985F3AD597}" type="presOf" srcId="{465713D0-6ED9-417B-920E-4B75D0B0C8C9}" destId="{79E9A304-717D-4C47-BA15-AD6B5AB739CD}" srcOrd="0" destOrd="0" presId="urn:microsoft.com/office/officeart/2005/8/layout/default"/>
    <dgm:cxn modelId="{C89BF345-5B40-442C-9D0B-04D2AECF2D00}" type="presParOf" srcId="{64F25D29-79DA-4CA9-8EBD-3EFD49B9AA18}" destId="{79E9A304-717D-4C47-BA15-AD6B5AB739CD}" srcOrd="0" destOrd="0" presId="urn:microsoft.com/office/officeart/2005/8/layout/default"/>
    <dgm:cxn modelId="{1BF37257-CAF7-4AD4-B562-9E6CCFA5063B}" type="presParOf" srcId="{64F25D29-79DA-4CA9-8EBD-3EFD49B9AA18}" destId="{822E88CB-01ED-45AB-A27D-541C073649E6}" srcOrd="1" destOrd="0" presId="urn:microsoft.com/office/officeart/2005/8/layout/default"/>
    <dgm:cxn modelId="{F5DC9981-D7CD-4988-8687-356D42CA6E96}" type="presParOf" srcId="{64F25D29-79DA-4CA9-8EBD-3EFD49B9AA18}" destId="{2857E4AD-A78E-4E06-90B5-99E4DB7B73C3}" srcOrd="2" destOrd="0" presId="urn:microsoft.com/office/officeart/2005/8/layout/default"/>
    <dgm:cxn modelId="{E4149095-0FDF-4316-BA93-6903EF87FFEC}" type="presParOf" srcId="{64F25D29-79DA-4CA9-8EBD-3EFD49B9AA18}" destId="{5DEA6764-1287-4CD5-9E93-E283700C5016}" srcOrd="3" destOrd="0" presId="urn:microsoft.com/office/officeart/2005/8/layout/default"/>
    <dgm:cxn modelId="{AD4AE144-233A-464F-89D9-00E6CB241643}" type="presParOf" srcId="{64F25D29-79DA-4CA9-8EBD-3EFD49B9AA18}" destId="{777A0044-86D9-4B05-878B-01B114515A6B}" srcOrd="4" destOrd="0" presId="urn:microsoft.com/office/officeart/2005/8/layout/default"/>
    <dgm:cxn modelId="{3E1AD0E7-00EC-4DB0-A291-FDC04048D588}" type="presParOf" srcId="{64F25D29-79DA-4CA9-8EBD-3EFD49B9AA18}" destId="{84746E9F-046B-4666-9AEA-A42C7613DB85}" srcOrd="5" destOrd="0" presId="urn:microsoft.com/office/officeart/2005/8/layout/default"/>
    <dgm:cxn modelId="{6CC94C49-1CCD-4B1C-934A-5AF5BA9660FE}" type="presParOf" srcId="{64F25D29-79DA-4CA9-8EBD-3EFD49B9AA18}" destId="{4A3F407B-3A1B-4BB1-B92B-7040C60AC27D}" srcOrd="6" destOrd="0" presId="urn:microsoft.com/office/officeart/2005/8/layout/default"/>
    <dgm:cxn modelId="{2FA56F87-05A4-47A6-B8AF-FBBAAD2E50D6}" type="presParOf" srcId="{64F25D29-79DA-4CA9-8EBD-3EFD49B9AA18}" destId="{C4ABA507-5D52-4759-A0E3-B96D4E43B994}" srcOrd="7" destOrd="0" presId="urn:microsoft.com/office/officeart/2005/8/layout/default"/>
    <dgm:cxn modelId="{20C02EAF-078C-46C7-99F1-06B55F3813DC}" type="presParOf" srcId="{64F25D29-79DA-4CA9-8EBD-3EFD49B9AA18}" destId="{75147125-490F-44F7-8BA2-C4E265F77464}" srcOrd="8" destOrd="0" presId="urn:microsoft.com/office/officeart/2005/8/layout/default"/>
    <dgm:cxn modelId="{7EC8A2FA-98AB-4864-BCF5-3FBE176BEA52}" type="presParOf" srcId="{64F25D29-79DA-4CA9-8EBD-3EFD49B9AA18}" destId="{CF55E593-3FDF-412E-B203-BD975A504C2F}" srcOrd="9" destOrd="0" presId="urn:microsoft.com/office/officeart/2005/8/layout/default"/>
    <dgm:cxn modelId="{6957C775-5110-488A-9E6A-AF516828BA42}" type="presParOf" srcId="{64F25D29-79DA-4CA9-8EBD-3EFD49B9AA18}" destId="{E46223D0-A0D3-4010-960F-899C06ACB4B6}" srcOrd="10" destOrd="0" presId="urn:microsoft.com/office/officeart/2005/8/layout/default"/>
    <dgm:cxn modelId="{C355901C-E64F-41C1-86D2-779F34300B4C}" type="presParOf" srcId="{64F25D29-79DA-4CA9-8EBD-3EFD49B9AA18}" destId="{D4A89852-D8DE-4327-9861-E7A7733813DB}" srcOrd="11" destOrd="0" presId="urn:microsoft.com/office/officeart/2005/8/layout/default"/>
    <dgm:cxn modelId="{D6178A50-CB5B-44BE-833A-04008E38A9F2}" type="presParOf" srcId="{64F25D29-79DA-4CA9-8EBD-3EFD49B9AA18}" destId="{CF6951A0-03D7-4C04-BD2F-D29831904BB8}"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EDE79BC-F063-42EF-8717-5D28CC176229}"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AE419F94-555F-4058-8313-039F2000A5AF}">
      <dgm:prSet phldrT="[Text]"/>
      <dgm:spPr/>
      <dgm:t>
        <a:bodyPr/>
        <a:lstStyle/>
        <a:p>
          <a:r>
            <a:rPr lang="en-US" dirty="0" smtClean="0"/>
            <a:t>Short term 15%</a:t>
          </a:r>
          <a:endParaRPr lang="en-US" dirty="0"/>
        </a:p>
      </dgm:t>
    </dgm:pt>
    <dgm:pt modelId="{98C7A9A6-3802-44D6-94CD-67CF698ECC66}" type="parTrans" cxnId="{5EF823F9-5A23-4D6F-9DA0-CB7E3EC2F46B}">
      <dgm:prSet/>
      <dgm:spPr/>
      <dgm:t>
        <a:bodyPr/>
        <a:lstStyle/>
        <a:p>
          <a:endParaRPr lang="en-US"/>
        </a:p>
      </dgm:t>
    </dgm:pt>
    <dgm:pt modelId="{76BDDE36-C1BB-4548-B609-B6F76926DCBC}" type="sibTrans" cxnId="{5EF823F9-5A23-4D6F-9DA0-CB7E3EC2F46B}">
      <dgm:prSet/>
      <dgm:spPr/>
      <dgm:t>
        <a:bodyPr/>
        <a:lstStyle/>
        <a:p>
          <a:endParaRPr lang="en-US"/>
        </a:p>
      </dgm:t>
    </dgm:pt>
    <dgm:pt modelId="{855C0FAE-264C-4A48-A652-7B3BC5488D06}">
      <dgm:prSet phldrT="[Text]"/>
      <dgm:spPr/>
      <dgm:t>
        <a:bodyPr/>
        <a:lstStyle/>
        <a:p>
          <a:r>
            <a:rPr lang="en-US" dirty="0" smtClean="0"/>
            <a:t>Long term 20%</a:t>
          </a:r>
          <a:endParaRPr lang="en-US" dirty="0"/>
        </a:p>
      </dgm:t>
    </dgm:pt>
    <dgm:pt modelId="{CE893FDF-0274-41EC-A1FB-F752BDACE382}" type="parTrans" cxnId="{AE5F895D-4B2D-4912-8017-DF562FFEE4B0}">
      <dgm:prSet/>
      <dgm:spPr/>
      <dgm:t>
        <a:bodyPr/>
        <a:lstStyle/>
        <a:p>
          <a:endParaRPr lang="en-US"/>
        </a:p>
      </dgm:t>
    </dgm:pt>
    <dgm:pt modelId="{39BD63FE-836D-40C4-AA8C-97A788970F54}" type="sibTrans" cxnId="{AE5F895D-4B2D-4912-8017-DF562FFEE4B0}">
      <dgm:prSet/>
      <dgm:spPr/>
      <dgm:t>
        <a:bodyPr/>
        <a:lstStyle/>
        <a:p>
          <a:endParaRPr lang="en-US"/>
        </a:p>
      </dgm:t>
    </dgm:pt>
    <dgm:pt modelId="{202BA109-A37D-4719-8E7F-58683B4AFF89}" type="pres">
      <dgm:prSet presAssocID="{1EDE79BC-F063-42EF-8717-5D28CC176229}" presName="compositeShape" presStyleCnt="0">
        <dgm:presLayoutVars>
          <dgm:chMax val="2"/>
          <dgm:dir/>
          <dgm:resizeHandles val="exact"/>
        </dgm:presLayoutVars>
      </dgm:prSet>
      <dgm:spPr/>
      <dgm:t>
        <a:bodyPr/>
        <a:lstStyle/>
        <a:p>
          <a:endParaRPr lang="en-US"/>
        </a:p>
      </dgm:t>
    </dgm:pt>
    <dgm:pt modelId="{577FB4B8-878D-42CB-A79A-94A844A22ACF}" type="pres">
      <dgm:prSet presAssocID="{1EDE79BC-F063-42EF-8717-5D28CC176229}" presName="ribbon" presStyleLbl="node1" presStyleIdx="0" presStyleCnt="1"/>
      <dgm:spPr/>
    </dgm:pt>
    <dgm:pt modelId="{D73934D0-E55A-4977-B452-66EA1C9E96B9}" type="pres">
      <dgm:prSet presAssocID="{1EDE79BC-F063-42EF-8717-5D28CC176229}" presName="leftArrowText" presStyleLbl="node1" presStyleIdx="0" presStyleCnt="1">
        <dgm:presLayoutVars>
          <dgm:chMax val="0"/>
          <dgm:bulletEnabled val="1"/>
        </dgm:presLayoutVars>
      </dgm:prSet>
      <dgm:spPr/>
      <dgm:t>
        <a:bodyPr/>
        <a:lstStyle/>
        <a:p>
          <a:endParaRPr lang="en-US"/>
        </a:p>
      </dgm:t>
    </dgm:pt>
    <dgm:pt modelId="{C48F7B9A-A24D-4428-A068-D0B6A3E79AA0}" type="pres">
      <dgm:prSet presAssocID="{1EDE79BC-F063-42EF-8717-5D28CC176229}" presName="rightArrowText" presStyleLbl="node1" presStyleIdx="0" presStyleCnt="1">
        <dgm:presLayoutVars>
          <dgm:chMax val="0"/>
          <dgm:bulletEnabled val="1"/>
        </dgm:presLayoutVars>
      </dgm:prSet>
      <dgm:spPr/>
      <dgm:t>
        <a:bodyPr/>
        <a:lstStyle/>
        <a:p>
          <a:endParaRPr lang="en-US"/>
        </a:p>
      </dgm:t>
    </dgm:pt>
  </dgm:ptLst>
  <dgm:cxnLst>
    <dgm:cxn modelId="{EA535889-F186-43BB-9DB4-A4ECF05B4339}" type="presOf" srcId="{1EDE79BC-F063-42EF-8717-5D28CC176229}" destId="{202BA109-A37D-4719-8E7F-58683B4AFF89}" srcOrd="0" destOrd="0" presId="urn:microsoft.com/office/officeart/2005/8/layout/arrow6"/>
    <dgm:cxn modelId="{AE5F895D-4B2D-4912-8017-DF562FFEE4B0}" srcId="{1EDE79BC-F063-42EF-8717-5D28CC176229}" destId="{855C0FAE-264C-4A48-A652-7B3BC5488D06}" srcOrd="1" destOrd="0" parTransId="{CE893FDF-0274-41EC-A1FB-F752BDACE382}" sibTransId="{39BD63FE-836D-40C4-AA8C-97A788970F54}"/>
    <dgm:cxn modelId="{64AAE3B0-4F68-40CB-9080-4962F6612333}" type="presOf" srcId="{AE419F94-555F-4058-8313-039F2000A5AF}" destId="{D73934D0-E55A-4977-B452-66EA1C9E96B9}" srcOrd="0" destOrd="0" presId="urn:microsoft.com/office/officeart/2005/8/layout/arrow6"/>
    <dgm:cxn modelId="{5EF823F9-5A23-4D6F-9DA0-CB7E3EC2F46B}" srcId="{1EDE79BC-F063-42EF-8717-5D28CC176229}" destId="{AE419F94-555F-4058-8313-039F2000A5AF}" srcOrd="0" destOrd="0" parTransId="{98C7A9A6-3802-44D6-94CD-67CF698ECC66}" sibTransId="{76BDDE36-C1BB-4548-B609-B6F76926DCBC}"/>
    <dgm:cxn modelId="{1D892415-9E4D-4851-A54B-4B613CE4BD29}" type="presOf" srcId="{855C0FAE-264C-4A48-A652-7B3BC5488D06}" destId="{C48F7B9A-A24D-4428-A068-D0B6A3E79AA0}" srcOrd="0" destOrd="0" presId="urn:microsoft.com/office/officeart/2005/8/layout/arrow6"/>
    <dgm:cxn modelId="{F438C0BD-D836-464F-AF72-187866E59C8B}" type="presParOf" srcId="{202BA109-A37D-4719-8E7F-58683B4AFF89}" destId="{577FB4B8-878D-42CB-A79A-94A844A22ACF}" srcOrd="0" destOrd="0" presId="urn:microsoft.com/office/officeart/2005/8/layout/arrow6"/>
    <dgm:cxn modelId="{007B1109-4CD4-438B-B8C5-AB0F6D744811}" type="presParOf" srcId="{202BA109-A37D-4719-8E7F-58683B4AFF89}" destId="{D73934D0-E55A-4977-B452-66EA1C9E96B9}" srcOrd="1" destOrd="0" presId="urn:microsoft.com/office/officeart/2005/8/layout/arrow6"/>
    <dgm:cxn modelId="{76CDACA1-A966-4BBF-AC4A-4538B209424D}" type="presParOf" srcId="{202BA109-A37D-4719-8E7F-58683B4AFF89}" destId="{C48F7B9A-A24D-4428-A068-D0B6A3E79AA0}"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69807F7-8AC2-4FE8-B8C0-FAA4A888E5A5}" type="doc">
      <dgm:prSet loTypeId="urn:microsoft.com/office/officeart/2005/8/layout/process3" loCatId="process" qsTypeId="urn:microsoft.com/office/officeart/2005/8/quickstyle/simple1" qsCatId="simple" csTypeId="urn:microsoft.com/office/officeart/2005/8/colors/accent1_2" csCatId="accent1" phldr="1"/>
      <dgm:spPr/>
    </dgm:pt>
    <dgm:pt modelId="{7A890A56-8AA2-40A4-AD99-2319DDC77DB8}">
      <dgm:prSet phldrT="[Text]"/>
      <dgm:spPr/>
      <dgm:t>
        <a:bodyPr/>
        <a:lstStyle/>
        <a:p>
          <a:r>
            <a:rPr lang="en-US" dirty="0" smtClean="0"/>
            <a:t>2017</a:t>
          </a:r>
          <a:endParaRPr lang="en-US" dirty="0"/>
        </a:p>
      </dgm:t>
    </dgm:pt>
    <dgm:pt modelId="{480D236F-9E9D-4FFF-A833-7FE0EEA2AE9D}" type="parTrans" cxnId="{EE7F8804-127C-40AB-B174-FEC50BD3EA3B}">
      <dgm:prSet/>
      <dgm:spPr/>
      <dgm:t>
        <a:bodyPr/>
        <a:lstStyle/>
        <a:p>
          <a:endParaRPr lang="en-US"/>
        </a:p>
      </dgm:t>
    </dgm:pt>
    <dgm:pt modelId="{AC708ABA-8E71-41FB-B6D6-060018C24BD9}" type="sibTrans" cxnId="{EE7F8804-127C-40AB-B174-FEC50BD3EA3B}">
      <dgm:prSet/>
      <dgm:spPr/>
      <dgm:t>
        <a:bodyPr/>
        <a:lstStyle/>
        <a:p>
          <a:endParaRPr lang="en-US"/>
        </a:p>
      </dgm:t>
    </dgm:pt>
    <dgm:pt modelId="{599841F5-659D-423C-8477-F7DEAA524647}">
      <dgm:prSet phldrT="[Text]"/>
      <dgm:spPr/>
      <dgm:t>
        <a:bodyPr/>
        <a:lstStyle/>
        <a:p>
          <a:r>
            <a:rPr lang="en-US" dirty="0" smtClean="0"/>
            <a:t>1</a:t>
          </a:r>
          <a:r>
            <a:rPr lang="en-US" baseline="30000" dirty="0" smtClean="0"/>
            <a:t>st</a:t>
          </a:r>
          <a:r>
            <a:rPr lang="en-US" dirty="0" smtClean="0"/>
            <a:t> </a:t>
          </a:r>
          <a:r>
            <a:rPr lang="en-US" dirty="0" err="1" smtClean="0"/>
            <a:t>april</a:t>
          </a:r>
          <a:r>
            <a:rPr lang="en-US" dirty="0" smtClean="0"/>
            <a:t> se effective</a:t>
          </a:r>
          <a:endParaRPr lang="en-US" dirty="0"/>
        </a:p>
      </dgm:t>
    </dgm:pt>
    <dgm:pt modelId="{6116C5E9-42B6-4BC8-A56F-ECCC8B648AB4}" type="parTrans" cxnId="{99A89126-337E-43EF-8DC0-04E9375C8814}">
      <dgm:prSet/>
      <dgm:spPr/>
      <dgm:t>
        <a:bodyPr/>
        <a:lstStyle/>
        <a:p>
          <a:endParaRPr lang="en-US"/>
        </a:p>
      </dgm:t>
    </dgm:pt>
    <dgm:pt modelId="{901267DE-7C24-43E8-B1EC-6DE7E91F87AA}" type="sibTrans" cxnId="{99A89126-337E-43EF-8DC0-04E9375C8814}">
      <dgm:prSet/>
      <dgm:spPr/>
      <dgm:t>
        <a:bodyPr/>
        <a:lstStyle/>
        <a:p>
          <a:endParaRPr lang="en-US"/>
        </a:p>
      </dgm:t>
    </dgm:pt>
    <dgm:pt modelId="{4F7A77A1-C91E-4D10-8E6D-184E3874A440}">
      <dgm:prSet phldrT="[Text]"/>
      <dgm:spPr/>
      <dgm:t>
        <a:bodyPr/>
        <a:lstStyle/>
        <a:p>
          <a:r>
            <a:rPr lang="en-US" dirty="0" smtClean="0"/>
            <a:t>Jan: CBDT issued Guidelines</a:t>
          </a:r>
          <a:endParaRPr lang="en-US" dirty="0"/>
        </a:p>
      </dgm:t>
    </dgm:pt>
    <dgm:pt modelId="{19B63A5C-0EC3-4CE3-AF64-470E96DEA56B}" type="parTrans" cxnId="{AD5999F3-7BD1-46EC-89F8-7ACB167223CE}">
      <dgm:prSet/>
      <dgm:spPr/>
      <dgm:t>
        <a:bodyPr/>
        <a:lstStyle/>
        <a:p>
          <a:endParaRPr lang="en-US"/>
        </a:p>
      </dgm:t>
    </dgm:pt>
    <dgm:pt modelId="{2CC3B30A-6965-4E32-8E88-45CE7F9160BF}" type="sibTrans" cxnId="{AD5999F3-7BD1-46EC-89F8-7ACB167223CE}">
      <dgm:prSet/>
      <dgm:spPr/>
      <dgm:t>
        <a:bodyPr/>
        <a:lstStyle/>
        <a:p>
          <a:endParaRPr lang="en-US"/>
        </a:p>
      </dgm:t>
    </dgm:pt>
    <dgm:pt modelId="{5418E3B8-35A9-4995-A03C-88ACCEAB1507}">
      <dgm:prSet phldrT="[Text]"/>
      <dgm:spPr/>
      <dgm:t>
        <a:bodyPr/>
        <a:lstStyle/>
        <a:p>
          <a:r>
            <a:rPr lang="en-US" dirty="0" smtClean="0"/>
            <a:t>2015</a:t>
          </a:r>
          <a:endParaRPr lang="en-US" dirty="0"/>
        </a:p>
      </dgm:t>
    </dgm:pt>
    <dgm:pt modelId="{9B3C8203-79FE-40E2-A8BE-CA5A5D27382D}" type="sibTrans" cxnId="{9D1F0019-F247-45E5-8A27-93B83FEC9835}">
      <dgm:prSet/>
      <dgm:spPr/>
      <dgm:t>
        <a:bodyPr/>
        <a:lstStyle/>
        <a:p>
          <a:endParaRPr lang="en-US"/>
        </a:p>
      </dgm:t>
    </dgm:pt>
    <dgm:pt modelId="{BEAE563A-4F37-4432-BC1E-228E7B5AB615}" type="parTrans" cxnId="{9D1F0019-F247-45E5-8A27-93B83FEC9835}">
      <dgm:prSet/>
      <dgm:spPr/>
      <dgm:t>
        <a:bodyPr/>
        <a:lstStyle/>
        <a:p>
          <a:endParaRPr lang="en-US"/>
        </a:p>
      </dgm:t>
    </dgm:pt>
    <dgm:pt modelId="{84B54266-3553-4D54-AAF8-C7D5D1A1F8D2}">
      <dgm:prSet phldrT="[Text]"/>
      <dgm:spPr/>
      <dgm:t>
        <a:bodyPr/>
        <a:lstStyle/>
        <a:p>
          <a:r>
            <a:rPr lang="en-US" dirty="0" smtClean="0"/>
            <a:t>Finance Act: </a:t>
          </a:r>
          <a:r>
            <a:rPr lang="en-US" dirty="0" err="1" smtClean="0"/>
            <a:t>PoEM</a:t>
          </a:r>
          <a:endParaRPr lang="en-US" dirty="0"/>
        </a:p>
      </dgm:t>
    </dgm:pt>
    <dgm:pt modelId="{9C2283DE-6E50-4FA5-B312-B2FF8C1A5B9B}" type="sibTrans" cxnId="{B0BF62B4-84EF-4990-8FC6-91470AAA867B}">
      <dgm:prSet/>
      <dgm:spPr/>
      <dgm:t>
        <a:bodyPr/>
        <a:lstStyle/>
        <a:p>
          <a:endParaRPr lang="en-US"/>
        </a:p>
      </dgm:t>
    </dgm:pt>
    <dgm:pt modelId="{D6304149-2978-4678-907F-852C4C2BE3DD}" type="parTrans" cxnId="{B0BF62B4-84EF-4990-8FC6-91470AAA867B}">
      <dgm:prSet/>
      <dgm:spPr/>
      <dgm:t>
        <a:bodyPr/>
        <a:lstStyle/>
        <a:p>
          <a:endParaRPr lang="en-US"/>
        </a:p>
      </dgm:t>
    </dgm:pt>
    <dgm:pt modelId="{549DAABE-1D71-471E-9A0E-64E920F92E6A}">
      <dgm:prSet phldrT="[Text]"/>
      <dgm:spPr/>
      <dgm:t>
        <a:bodyPr/>
        <a:lstStyle/>
        <a:p>
          <a:r>
            <a:rPr lang="en-US" dirty="0" smtClean="0"/>
            <a:t>If place of effective management is India</a:t>
          </a:r>
          <a:endParaRPr lang="en-US" dirty="0"/>
        </a:p>
      </dgm:t>
    </dgm:pt>
    <dgm:pt modelId="{282B06B5-0273-4F15-8620-84B0A3234A34}" type="parTrans" cxnId="{B4DE52E7-8706-4DB4-A502-004EDDD6D934}">
      <dgm:prSet/>
      <dgm:spPr/>
      <dgm:t>
        <a:bodyPr/>
        <a:lstStyle/>
        <a:p>
          <a:endParaRPr lang="en-US"/>
        </a:p>
      </dgm:t>
    </dgm:pt>
    <dgm:pt modelId="{34D541FD-6A1C-41A0-A1E1-8CE80ED5F251}" type="sibTrans" cxnId="{B4DE52E7-8706-4DB4-A502-004EDDD6D934}">
      <dgm:prSet/>
      <dgm:spPr/>
      <dgm:t>
        <a:bodyPr/>
        <a:lstStyle/>
        <a:p>
          <a:endParaRPr lang="en-US"/>
        </a:p>
      </dgm:t>
    </dgm:pt>
    <dgm:pt modelId="{63E73AF0-C0AD-4008-B53E-0C8B56DD9656}">
      <dgm:prSet phldrT="[Text]"/>
      <dgm:spPr/>
      <dgm:t>
        <a:bodyPr/>
        <a:lstStyle/>
        <a:p>
          <a:r>
            <a:rPr lang="en-US" dirty="0" smtClean="0"/>
            <a:t>Then India can tax is </a:t>
          </a:r>
          <a:r>
            <a:rPr lang="en-US" dirty="0" smtClean="0">
              <a:solidFill>
                <a:srgbClr val="C00000"/>
              </a:solidFill>
            </a:rPr>
            <a:t>Indian income </a:t>
          </a:r>
          <a:r>
            <a:rPr lang="en-US" dirty="0" smtClean="0"/>
            <a:t>and </a:t>
          </a:r>
          <a:r>
            <a:rPr lang="en-US" dirty="0" smtClean="0">
              <a:solidFill>
                <a:srgbClr val="C00000"/>
              </a:solidFill>
            </a:rPr>
            <a:t>Global income</a:t>
          </a:r>
          <a:r>
            <a:rPr lang="en-US" dirty="0" smtClean="0"/>
            <a:t>. Including global passive income e.g. “royalties”</a:t>
          </a:r>
          <a:endParaRPr lang="en-US" dirty="0"/>
        </a:p>
      </dgm:t>
    </dgm:pt>
    <dgm:pt modelId="{D9E810DD-E3FB-449F-8F6D-7433A0C562E8}" type="parTrans" cxnId="{78750C27-DDB3-405A-8F47-305DF11C7ED6}">
      <dgm:prSet/>
      <dgm:spPr/>
      <dgm:t>
        <a:bodyPr/>
        <a:lstStyle/>
        <a:p>
          <a:endParaRPr lang="en-US"/>
        </a:p>
      </dgm:t>
    </dgm:pt>
    <dgm:pt modelId="{398902CC-E788-4F3D-900E-EFD5FDD93C24}" type="sibTrans" cxnId="{78750C27-DDB3-405A-8F47-305DF11C7ED6}">
      <dgm:prSet/>
      <dgm:spPr/>
      <dgm:t>
        <a:bodyPr/>
        <a:lstStyle/>
        <a:p>
          <a:endParaRPr lang="en-US"/>
        </a:p>
      </dgm:t>
    </dgm:pt>
    <dgm:pt modelId="{FB03C729-F227-475C-9D3B-B9A8F0816245}" type="pres">
      <dgm:prSet presAssocID="{E69807F7-8AC2-4FE8-B8C0-FAA4A888E5A5}" presName="linearFlow" presStyleCnt="0">
        <dgm:presLayoutVars>
          <dgm:dir/>
          <dgm:animLvl val="lvl"/>
          <dgm:resizeHandles val="exact"/>
        </dgm:presLayoutVars>
      </dgm:prSet>
      <dgm:spPr/>
    </dgm:pt>
    <dgm:pt modelId="{DAF7FBA6-EB73-4F74-A91E-FDDE3F1ED722}" type="pres">
      <dgm:prSet presAssocID="{5418E3B8-35A9-4995-A03C-88ACCEAB1507}" presName="composite" presStyleCnt="0"/>
      <dgm:spPr/>
    </dgm:pt>
    <dgm:pt modelId="{661F5F4F-7CE4-4CF1-A646-63ACE95B1878}" type="pres">
      <dgm:prSet presAssocID="{5418E3B8-35A9-4995-A03C-88ACCEAB1507}" presName="parTx" presStyleLbl="node1" presStyleIdx="0" presStyleCnt="2">
        <dgm:presLayoutVars>
          <dgm:chMax val="0"/>
          <dgm:chPref val="0"/>
          <dgm:bulletEnabled val="1"/>
        </dgm:presLayoutVars>
      </dgm:prSet>
      <dgm:spPr/>
      <dgm:t>
        <a:bodyPr/>
        <a:lstStyle/>
        <a:p>
          <a:endParaRPr lang="en-US"/>
        </a:p>
      </dgm:t>
    </dgm:pt>
    <dgm:pt modelId="{E0E7E8BF-642B-4E13-8E99-4FB08277D63B}" type="pres">
      <dgm:prSet presAssocID="{5418E3B8-35A9-4995-A03C-88ACCEAB1507}" presName="parSh" presStyleLbl="node1" presStyleIdx="0" presStyleCnt="2"/>
      <dgm:spPr/>
      <dgm:t>
        <a:bodyPr/>
        <a:lstStyle/>
        <a:p>
          <a:endParaRPr lang="en-US"/>
        </a:p>
      </dgm:t>
    </dgm:pt>
    <dgm:pt modelId="{02EB9900-0F0E-43A7-A38F-E77E0121E106}" type="pres">
      <dgm:prSet presAssocID="{5418E3B8-35A9-4995-A03C-88ACCEAB1507}" presName="desTx" presStyleLbl="fgAcc1" presStyleIdx="0" presStyleCnt="2">
        <dgm:presLayoutVars>
          <dgm:bulletEnabled val="1"/>
        </dgm:presLayoutVars>
      </dgm:prSet>
      <dgm:spPr/>
      <dgm:t>
        <a:bodyPr/>
        <a:lstStyle/>
        <a:p>
          <a:endParaRPr lang="en-US"/>
        </a:p>
      </dgm:t>
    </dgm:pt>
    <dgm:pt modelId="{2EB194EE-59CC-4E3E-969B-EE23AB29EF38}" type="pres">
      <dgm:prSet presAssocID="{9B3C8203-79FE-40E2-A8BE-CA5A5D27382D}" presName="sibTrans" presStyleLbl="sibTrans2D1" presStyleIdx="0" presStyleCnt="1"/>
      <dgm:spPr/>
      <dgm:t>
        <a:bodyPr/>
        <a:lstStyle/>
        <a:p>
          <a:endParaRPr lang="en-US"/>
        </a:p>
      </dgm:t>
    </dgm:pt>
    <dgm:pt modelId="{B76A8858-00A9-48D6-9722-449A8F380371}" type="pres">
      <dgm:prSet presAssocID="{9B3C8203-79FE-40E2-A8BE-CA5A5D27382D}" presName="connTx" presStyleLbl="sibTrans2D1" presStyleIdx="0" presStyleCnt="1"/>
      <dgm:spPr/>
      <dgm:t>
        <a:bodyPr/>
        <a:lstStyle/>
        <a:p>
          <a:endParaRPr lang="en-US"/>
        </a:p>
      </dgm:t>
    </dgm:pt>
    <dgm:pt modelId="{DA7FA3FB-B6FA-46E6-9798-4A5FCB44B055}" type="pres">
      <dgm:prSet presAssocID="{7A890A56-8AA2-40A4-AD99-2319DDC77DB8}" presName="composite" presStyleCnt="0"/>
      <dgm:spPr/>
    </dgm:pt>
    <dgm:pt modelId="{D5A92479-6536-458D-A3C2-D2CDEA18B06B}" type="pres">
      <dgm:prSet presAssocID="{7A890A56-8AA2-40A4-AD99-2319DDC77DB8}" presName="parTx" presStyleLbl="node1" presStyleIdx="0" presStyleCnt="2">
        <dgm:presLayoutVars>
          <dgm:chMax val="0"/>
          <dgm:chPref val="0"/>
          <dgm:bulletEnabled val="1"/>
        </dgm:presLayoutVars>
      </dgm:prSet>
      <dgm:spPr/>
      <dgm:t>
        <a:bodyPr/>
        <a:lstStyle/>
        <a:p>
          <a:endParaRPr lang="en-US"/>
        </a:p>
      </dgm:t>
    </dgm:pt>
    <dgm:pt modelId="{5141F260-D96E-4E8F-B181-DD4B261B7C1B}" type="pres">
      <dgm:prSet presAssocID="{7A890A56-8AA2-40A4-AD99-2319DDC77DB8}" presName="parSh" presStyleLbl="node1" presStyleIdx="1" presStyleCnt="2"/>
      <dgm:spPr/>
      <dgm:t>
        <a:bodyPr/>
        <a:lstStyle/>
        <a:p>
          <a:endParaRPr lang="en-US"/>
        </a:p>
      </dgm:t>
    </dgm:pt>
    <dgm:pt modelId="{10BFC482-7100-42C4-9E2E-D35D1B74D43A}" type="pres">
      <dgm:prSet presAssocID="{7A890A56-8AA2-40A4-AD99-2319DDC77DB8}" presName="desTx" presStyleLbl="fgAcc1" presStyleIdx="1" presStyleCnt="2">
        <dgm:presLayoutVars>
          <dgm:bulletEnabled val="1"/>
        </dgm:presLayoutVars>
      </dgm:prSet>
      <dgm:spPr/>
      <dgm:t>
        <a:bodyPr/>
        <a:lstStyle/>
        <a:p>
          <a:endParaRPr lang="en-US"/>
        </a:p>
      </dgm:t>
    </dgm:pt>
  </dgm:ptLst>
  <dgm:cxnLst>
    <dgm:cxn modelId="{F5E6ABEB-87C2-437E-B262-EA04839A3993}" type="presOf" srcId="{7A890A56-8AA2-40A4-AD99-2319DDC77DB8}" destId="{D5A92479-6536-458D-A3C2-D2CDEA18B06B}" srcOrd="0" destOrd="0" presId="urn:microsoft.com/office/officeart/2005/8/layout/process3"/>
    <dgm:cxn modelId="{AD5999F3-7BD1-46EC-89F8-7ACB167223CE}" srcId="{7A890A56-8AA2-40A4-AD99-2319DDC77DB8}" destId="{4F7A77A1-C91E-4D10-8E6D-184E3874A440}" srcOrd="0" destOrd="0" parTransId="{19B63A5C-0EC3-4CE3-AF64-470E96DEA56B}" sibTransId="{2CC3B30A-6965-4E32-8E88-45CE7F9160BF}"/>
    <dgm:cxn modelId="{20E97BD6-8DAB-4346-8D0C-2F5AB84FE575}" type="presOf" srcId="{7A890A56-8AA2-40A4-AD99-2319DDC77DB8}" destId="{5141F260-D96E-4E8F-B181-DD4B261B7C1B}" srcOrd="1" destOrd="0" presId="urn:microsoft.com/office/officeart/2005/8/layout/process3"/>
    <dgm:cxn modelId="{F3EB092E-7BA1-4642-91A1-BC4AB3B13727}" type="presOf" srcId="{9B3C8203-79FE-40E2-A8BE-CA5A5D27382D}" destId="{2EB194EE-59CC-4E3E-969B-EE23AB29EF38}" srcOrd="0" destOrd="0" presId="urn:microsoft.com/office/officeart/2005/8/layout/process3"/>
    <dgm:cxn modelId="{01F3E36F-FE81-409C-8DE0-7DB4A7897E70}" type="presOf" srcId="{599841F5-659D-423C-8477-F7DEAA524647}" destId="{10BFC482-7100-42C4-9E2E-D35D1B74D43A}" srcOrd="0" destOrd="1" presId="urn:microsoft.com/office/officeart/2005/8/layout/process3"/>
    <dgm:cxn modelId="{C59A3C8F-A3C9-4D32-931B-B15511649741}" type="presOf" srcId="{5418E3B8-35A9-4995-A03C-88ACCEAB1507}" destId="{E0E7E8BF-642B-4E13-8E99-4FB08277D63B}" srcOrd="1" destOrd="0" presId="urn:microsoft.com/office/officeart/2005/8/layout/process3"/>
    <dgm:cxn modelId="{9D1F0019-F247-45E5-8A27-93B83FEC9835}" srcId="{E69807F7-8AC2-4FE8-B8C0-FAA4A888E5A5}" destId="{5418E3B8-35A9-4995-A03C-88ACCEAB1507}" srcOrd="0" destOrd="0" parTransId="{BEAE563A-4F37-4432-BC1E-228E7B5AB615}" sibTransId="{9B3C8203-79FE-40E2-A8BE-CA5A5D27382D}"/>
    <dgm:cxn modelId="{99A89126-337E-43EF-8DC0-04E9375C8814}" srcId="{7A890A56-8AA2-40A4-AD99-2319DDC77DB8}" destId="{599841F5-659D-423C-8477-F7DEAA524647}" srcOrd="1" destOrd="0" parTransId="{6116C5E9-42B6-4BC8-A56F-ECCC8B648AB4}" sibTransId="{901267DE-7C24-43E8-B1EC-6DE7E91F87AA}"/>
    <dgm:cxn modelId="{B4F2D79A-5FE7-4188-9105-F85179F5A902}" type="presOf" srcId="{5418E3B8-35A9-4995-A03C-88ACCEAB1507}" destId="{661F5F4F-7CE4-4CF1-A646-63ACE95B1878}" srcOrd="0" destOrd="0" presId="urn:microsoft.com/office/officeart/2005/8/layout/process3"/>
    <dgm:cxn modelId="{EE7F8804-127C-40AB-B174-FEC50BD3EA3B}" srcId="{E69807F7-8AC2-4FE8-B8C0-FAA4A888E5A5}" destId="{7A890A56-8AA2-40A4-AD99-2319DDC77DB8}" srcOrd="1" destOrd="0" parTransId="{480D236F-9E9D-4FFF-A833-7FE0EEA2AE9D}" sibTransId="{AC708ABA-8E71-41FB-B6D6-060018C24BD9}"/>
    <dgm:cxn modelId="{2633C8B1-5453-49C3-B9AA-561E310227F8}" type="presOf" srcId="{63E73AF0-C0AD-4008-B53E-0C8B56DD9656}" destId="{02EB9900-0F0E-43A7-A38F-E77E0121E106}" srcOrd="0" destOrd="2" presId="urn:microsoft.com/office/officeart/2005/8/layout/process3"/>
    <dgm:cxn modelId="{A1B983C3-5E0D-46AF-9A46-860FAF33A908}" type="presOf" srcId="{549DAABE-1D71-471E-9A0E-64E920F92E6A}" destId="{02EB9900-0F0E-43A7-A38F-E77E0121E106}" srcOrd="0" destOrd="1" presId="urn:microsoft.com/office/officeart/2005/8/layout/process3"/>
    <dgm:cxn modelId="{5CA1ED80-BFF0-4100-9346-99D4C279F351}" type="presOf" srcId="{E69807F7-8AC2-4FE8-B8C0-FAA4A888E5A5}" destId="{FB03C729-F227-475C-9D3B-B9A8F0816245}" srcOrd="0" destOrd="0" presId="urn:microsoft.com/office/officeart/2005/8/layout/process3"/>
    <dgm:cxn modelId="{E1D9264C-FDA2-4FE7-9FD2-64E9F2D0154E}" type="presOf" srcId="{4F7A77A1-C91E-4D10-8E6D-184E3874A440}" destId="{10BFC482-7100-42C4-9E2E-D35D1B74D43A}" srcOrd="0" destOrd="0" presId="urn:microsoft.com/office/officeart/2005/8/layout/process3"/>
    <dgm:cxn modelId="{B0BF62B4-84EF-4990-8FC6-91470AAA867B}" srcId="{5418E3B8-35A9-4995-A03C-88ACCEAB1507}" destId="{84B54266-3553-4D54-AAF8-C7D5D1A1F8D2}" srcOrd="0" destOrd="0" parTransId="{D6304149-2978-4678-907F-852C4C2BE3DD}" sibTransId="{9C2283DE-6E50-4FA5-B312-B2FF8C1A5B9B}"/>
    <dgm:cxn modelId="{4C25D91A-AC40-4A11-96FC-D03B4FC6AAF4}" type="presOf" srcId="{84B54266-3553-4D54-AAF8-C7D5D1A1F8D2}" destId="{02EB9900-0F0E-43A7-A38F-E77E0121E106}" srcOrd="0" destOrd="0" presId="urn:microsoft.com/office/officeart/2005/8/layout/process3"/>
    <dgm:cxn modelId="{B4DE52E7-8706-4DB4-A502-004EDDD6D934}" srcId="{5418E3B8-35A9-4995-A03C-88ACCEAB1507}" destId="{549DAABE-1D71-471E-9A0E-64E920F92E6A}" srcOrd="1" destOrd="0" parTransId="{282B06B5-0273-4F15-8620-84B0A3234A34}" sibTransId="{34D541FD-6A1C-41A0-A1E1-8CE80ED5F251}"/>
    <dgm:cxn modelId="{78750C27-DDB3-405A-8F47-305DF11C7ED6}" srcId="{5418E3B8-35A9-4995-A03C-88ACCEAB1507}" destId="{63E73AF0-C0AD-4008-B53E-0C8B56DD9656}" srcOrd="2" destOrd="0" parTransId="{D9E810DD-E3FB-449F-8F6D-7433A0C562E8}" sibTransId="{398902CC-E788-4F3D-900E-EFD5FDD93C24}"/>
    <dgm:cxn modelId="{81E34610-0904-4A48-839E-B309021E0423}" type="presOf" srcId="{9B3C8203-79FE-40E2-A8BE-CA5A5D27382D}" destId="{B76A8858-00A9-48D6-9722-449A8F380371}" srcOrd="1" destOrd="0" presId="urn:microsoft.com/office/officeart/2005/8/layout/process3"/>
    <dgm:cxn modelId="{6AA67579-7A15-4C2A-B184-6947C0900B6F}" type="presParOf" srcId="{FB03C729-F227-475C-9D3B-B9A8F0816245}" destId="{DAF7FBA6-EB73-4F74-A91E-FDDE3F1ED722}" srcOrd="0" destOrd="0" presId="urn:microsoft.com/office/officeart/2005/8/layout/process3"/>
    <dgm:cxn modelId="{A82F1AA6-1F86-4CE4-845C-1C7D5715DEF8}" type="presParOf" srcId="{DAF7FBA6-EB73-4F74-A91E-FDDE3F1ED722}" destId="{661F5F4F-7CE4-4CF1-A646-63ACE95B1878}" srcOrd="0" destOrd="0" presId="urn:microsoft.com/office/officeart/2005/8/layout/process3"/>
    <dgm:cxn modelId="{3404F4AF-DCD8-423E-9F5B-409BF4C5B32C}" type="presParOf" srcId="{DAF7FBA6-EB73-4F74-A91E-FDDE3F1ED722}" destId="{E0E7E8BF-642B-4E13-8E99-4FB08277D63B}" srcOrd="1" destOrd="0" presId="urn:microsoft.com/office/officeart/2005/8/layout/process3"/>
    <dgm:cxn modelId="{C43A9BB0-C571-4EFD-AA22-14A6390EF811}" type="presParOf" srcId="{DAF7FBA6-EB73-4F74-A91E-FDDE3F1ED722}" destId="{02EB9900-0F0E-43A7-A38F-E77E0121E106}" srcOrd="2" destOrd="0" presId="urn:microsoft.com/office/officeart/2005/8/layout/process3"/>
    <dgm:cxn modelId="{38573D7C-95CD-46A7-83AE-770A75FB0D28}" type="presParOf" srcId="{FB03C729-F227-475C-9D3B-B9A8F0816245}" destId="{2EB194EE-59CC-4E3E-969B-EE23AB29EF38}" srcOrd="1" destOrd="0" presId="urn:microsoft.com/office/officeart/2005/8/layout/process3"/>
    <dgm:cxn modelId="{EF83D26C-3137-4C63-A1D1-F0694A8390BE}" type="presParOf" srcId="{2EB194EE-59CC-4E3E-969B-EE23AB29EF38}" destId="{B76A8858-00A9-48D6-9722-449A8F380371}" srcOrd="0" destOrd="0" presId="urn:microsoft.com/office/officeart/2005/8/layout/process3"/>
    <dgm:cxn modelId="{A5FD0238-9A80-417B-8637-874A02D8C4BE}" type="presParOf" srcId="{FB03C729-F227-475C-9D3B-B9A8F0816245}" destId="{DA7FA3FB-B6FA-46E6-9798-4A5FCB44B055}" srcOrd="2" destOrd="0" presId="urn:microsoft.com/office/officeart/2005/8/layout/process3"/>
    <dgm:cxn modelId="{F7836EC9-1387-4164-86AB-572F13C42017}" type="presParOf" srcId="{DA7FA3FB-B6FA-46E6-9798-4A5FCB44B055}" destId="{D5A92479-6536-458D-A3C2-D2CDEA18B06B}" srcOrd="0" destOrd="0" presId="urn:microsoft.com/office/officeart/2005/8/layout/process3"/>
    <dgm:cxn modelId="{C1432D9A-CA25-4633-AA25-8E0745CB17FD}" type="presParOf" srcId="{DA7FA3FB-B6FA-46E6-9798-4A5FCB44B055}" destId="{5141F260-D96E-4E8F-B181-DD4B261B7C1B}" srcOrd="1" destOrd="0" presId="urn:microsoft.com/office/officeart/2005/8/layout/process3"/>
    <dgm:cxn modelId="{F929138F-362E-4196-A8FD-B188EE709958}" type="presParOf" srcId="{DA7FA3FB-B6FA-46E6-9798-4A5FCB44B055}" destId="{10BFC482-7100-42C4-9E2E-D35D1B74D43A}"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8971CC-055E-4151-B666-F52FED0D00C9}" type="doc">
      <dgm:prSet loTypeId="urn:microsoft.com/office/officeart/2005/8/layout/default" loCatId="list" qsTypeId="urn:microsoft.com/office/officeart/2005/8/quickstyle/3d3" qsCatId="3D" csTypeId="urn:microsoft.com/office/officeart/2005/8/colors/accent0_3" csCatId="mainScheme" phldr="1"/>
      <dgm:spPr/>
      <dgm:t>
        <a:bodyPr/>
        <a:lstStyle/>
        <a:p>
          <a:endParaRPr lang="en-US"/>
        </a:p>
      </dgm:t>
    </dgm:pt>
    <dgm:pt modelId="{465713D0-6ED9-417B-920E-4B75D0B0C8C9}">
      <dgm:prSet phldrT="[Text]"/>
      <dgm:spPr>
        <a:solidFill>
          <a:srgbClr val="0070C0"/>
        </a:solidFill>
        <a:ln w="76200">
          <a:solidFill>
            <a:srgbClr val="FFC000"/>
          </a:solidFill>
        </a:ln>
      </dgm:spPr>
      <dgm:t>
        <a:bodyPr/>
        <a:lstStyle/>
        <a:p>
          <a:r>
            <a:rPr lang="en-US" dirty="0" smtClean="0">
              <a:effectLst/>
            </a:rPr>
            <a:t>Recent Acts &amp; Schemes</a:t>
          </a:r>
          <a:endParaRPr lang="en-US" dirty="0">
            <a:effectLst/>
          </a:endParaRPr>
        </a:p>
      </dgm:t>
    </dgm:pt>
    <dgm:pt modelId="{1232F55A-B760-435E-B678-4FB8A43CD164}" type="parTrans" cxnId="{936F65E2-599F-423B-8583-AACA99B08F73}">
      <dgm:prSet/>
      <dgm:spPr/>
      <dgm:t>
        <a:bodyPr/>
        <a:lstStyle/>
        <a:p>
          <a:endParaRPr lang="en-US">
            <a:effectLst/>
          </a:endParaRPr>
        </a:p>
      </dgm:t>
    </dgm:pt>
    <dgm:pt modelId="{5E8C98F9-43C7-424F-8433-3AF6B25EECB6}" type="sibTrans" cxnId="{936F65E2-599F-423B-8583-AACA99B08F73}">
      <dgm:prSet/>
      <dgm:spPr/>
      <dgm:t>
        <a:bodyPr/>
        <a:lstStyle/>
        <a:p>
          <a:endParaRPr lang="en-US">
            <a:effectLst/>
          </a:endParaRPr>
        </a:p>
      </dgm:t>
    </dgm:pt>
    <dgm:pt modelId="{41074588-93C2-4F31-ACCD-033E9535F83B}">
      <dgm:prSet phldrT="[Text]"/>
      <dgm:spPr>
        <a:ln w="76200">
          <a:solidFill>
            <a:srgbClr val="FFC000"/>
          </a:solidFill>
        </a:ln>
      </dgm:spPr>
      <dgm:t>
        <a:bodyPr/>
        <a:lstStyle/>
        <a:p>
          <a:r>
            <a:rPr lang="en-US" dirty="0" smtClean="0">
              <a:effectLst/>
            </a:rPr>
            <a:t>Tax Admin: TDS, TCS, </a:t>
          </a:r>
          <a:endParaRPr lang="en-US" dirty="0">
            <a:effectLst/>
          </a:endParaRPr>
        </a:p>
      </dgm:t>
    </dgm:pt>
    <dgm:pt modelId="{721B257D-275A-4F2A-A02E-1ECF0288F2D6}" type="parTrans" cxnId="{3131D0E3-ADD6-4B65-BA06-95C4D60BCE89}">
      <dgm:prSet/>
      <dgm:spPr/>
      <dgm:t>
        <a:bodyPr/>
        <a:lstStyle/>
        <a:p>
          <a:endParaRPr lang="en-US">
            <a:effectLst/>
          </a:endParaRPr>
        </a:p>
      </dgm:t>
    </dgm:pt>
    <dgm:pt modelId="{644C9905-DC28-4D2E-92BF-D2D710CE056C}" type="sibTrans" cxnId="{3131D0E3-ADD6-4B65-BA06-95C4D60BCE89}">
      <dgm:prSet/>
      <dgm:spPr/>
      <dgm:t>
        <a:bodyPr/>
        <a:lstStyle/>
        <a:p>
          <a:endParaRPr lang="en-US">
            <a:effectLst/>
          </a:endParaRPr>
        </a:p>
      </dgm:t>
    </dgm:pt>
    <dgm:pt modelId="{2AED0FF1-074D-4841-806C-097FC00B7EED}">
      <dgm:prSet phldrT="[Text]"/>
      <dgm:spPr>
        <a:ln w="76200">
          <a:solidFill>
            <a:srgbClr val="FFC000"/>
          </a:solidFill>
        </a:ln>
      </dgm:spPr>
      <dgm:t>
        <a:bodyPr/>
        <a:lstStyle/>
        <a:p>
          <a:r>
            <a:rPr lang="en-US" dirty="0" smtClean="0">
              <a:effectLst/>
            </a:rPr>
            <a:t>Demonetization helped or not?</a:t>
          </a:r>
          <a:endParaRPr lang="en-US" dirty="0">
            <a:effectLst/>
          </a:endParaRPr>
        </a:p>
      </dgm:t>
    </dgm:pt>
    <dgm:pt modelId="{18BAFC5C-308C-4BB9-BF4A-A0CAF5A7F52A}" type="parTrans" cxnId="{C5B3A4FB-0F59-42FC-B72E-0B517C582BAC}">
      <dgm:prSet/>
      <dgm:spPr/>
      <dgm:t>
        <a:bodyPr/>
        <a:lstStyle/>
        <a:p>
          <a:endParaRPr lang="en-US">
            <a:effectLst/>
          </a:endParaRPr>
        </a:p>
      </dgm:t>
    </dgm:pt>
    <dgm:pt modelId="{E2616AA0-60F8-4DFC-A9CC-DB49D7E89A77}" type="sibTrans" cxnId="{C5B3A4FB-0F59-42FC-B72E-0B517C582BAC}">
      <dgm:prSet/>
      <dgm:spPr/>
      <dgm:t>
        <a:bodyPr/>
        <a:lstStyle/>
        <a:p>
          <a:endParaRPr lang="en-US">
            <a:effectLst/>
          </a:endParaRPr>
        </a:p>
      </dgm:t>
    </dgm:pt>
    <dgm:pt modelId="{DF27A256-9214-47E6-B547-56FBC655F6CF}">
      <dgm:prSet phldrT="[Text]"/>
      <dgm:spPr>
        <a:solidFill>
          <a:srgbClr val="0070C0"/>
        </a:solidFill>
        <a:ln w="76200">
          <a:solidFill>
            <a:srgbClr val="FFC000"/>
          </a:solidFill>
        </a:ln>
      </dgm:spPr>
      <dgm:t>
        <a:bodyPr/>
        <a:lstStyle/>
        <a:p>
          <a:r>
            <a:rPr lang="en-US" dirty="0" smtClean="0">
              <a:effectLst/>
            </a:rPr>
            <a:t>CGT: root of many problems</a:t>
          </a:r>
          <a:endParaRPr lang="en-US" dirty="0">
            <a:effectLst/>
          </a:endParaRPr>
        </a:p>
      </dgm:t>
    </dgm:pt>
    <dgm:pt modelId="{20818CEE-42BA-4BFC-AFDE-CD68773659CC}" type="parTrans" cxnId="{B46DC3D4-F933-4E81-9790-ED7B97702384}">
      <dgm:prSet/>
      <dgm:spPr/>
      <dgm:t>
        <a:bodyPr/>
        <a:lstStyle/>
        <a:p>
          <a:endParaRPr lang="en-US">
            <a:effectLst/>
          </a:endParaRPr>
        </a:p>
      </dgm:t>
    </dgm:pt>
    <dgm:pt modelId="{56F56659-88DC-40A8-8F69-F4C116334A18}" type="sibTrans" cxnId="{B46DC3D4-F933-4E81-9790-ED7B97702384}">
      <dgm:prSet/>
      <dgm:spPr/>
      <dgm:t>
        <a:bodyPr/>
        <a:lstStyle/>
        <a:p>
          <a:endParaRPr lang="en-US">
            <a:effectLst/>
          </a:endParaRPr>
        </a:p>
      </dgm:t>
    </dgm:pt>
    <dgm:pt modelId="{963F3C1C-5731-4501-8BA5-A56283CF3250}">
      <dgm:prSet phldrT="[Text]"/>
      <dgm:spPr>
        <a:ln w="76200">
          <a:solidFill>
            <a:srgbClr val="FFC000"/>
          </a:solidFill>
        </a:ln>
      </dgm:spPr>
      <dgm:t>
        <a:bodyPr/>
        <a:lstStyle/>
        <a:p>
          <a:r>
            <a:rPr lang="en-US" dirty="0" smtClean="0">
              <a:effectLst/>
            </a:rPr>
            <a:t>BEPS, </a:t>
          </a:r>
          <a:r>
            <a:rPr lang="en-US" dirty="0" err="1" smtClean="0">
              <a:effectLst/>
            </a:rPr>
            <a:t>AEoI</a:t>
          </a:r>
          <a:endParaRPr lang="en-US" dirty="0">
            <a:effectLst/>
          </a:endParaRPr>
        </a:p>
      </dgm:t>
    </dgm:pt>
    <dgm:pt modelId="{6BE32A52-01BC-4628-9E18-414A3A37BE78}" type="parTrans" cxnId="{7D89C85D-5F59-4B49-AABE-EE955476EC87}">
      <dgm:prSet/>
      <dgm:spPr/>
      <dgm:t>
        <a:bodyPr/>
        <a:lstStyle/>
        <a:p>
          <a:endParaRPr lang="en-US">
            <a:effectLst/>
          </a:endParaRPr>
        </a:p>
      </dgm:t>
    </dgm:pt>
    <dgm:pt modelId="{6004A770-2B49-4B42-A216-84171B6EE950}" type="sibTrans" cxnId="{7D89C85D-5F59-4B49-AABE-EE955476EC87}">
      <dgm:prSet/>
      <dgm:spPr/>
      <dgm:t>
        <a:bodyPr/>
        <a:lstStyle/>
        <a:p>
          <a:endParaRPr lang="en-US">
            <a:effectLst/>
          </a:endParaRPr>
        </a:p>
      </dgm:t>
    </dgm:pt>
    <dgm:pt modelId="{28C4D055-48BA-4DD8-AF3F-925D5F1C008B}">
      <dgm:prSet phldrT="[Text]"/>
      <dgm:spPr>
        <a:ln w="76200">
          <a:solidFill>
            <a:srgbClr val="FFC000"/>
          </a:solidFill>
        </a:ln>
      </dgm:spPr>
      <dgm:t>
        <a:bodyPr/>
        <a:lstStyle/>
        <a:p>
          <a:r>
            <a:rPr lang="en-US" u="sng" dirty="0" err="1" smtClean="0">
              <a:effectLst/>
            </a:rPr>
            <a:t>PoEM</a:t>
          </a:r>
          <a:r>
            <a:rPr lang="en-US" dirty="0" smtClean="0">
              <a:effectLst/>
            </a:rPr>
            <a:t>, GAAR [WEF1/4/17], AAR</a:t>
          </a:r>
          <a:endParaRPr lang="en-US" dirty="0">
            <a:effectLst/>
          </a:endParaRPr>
        </a:p>
      </dgm:t>
    </dgm:pt>
    <dgm:pt modelId="{20A21FAC-1C6B-4576-9685-57E516ED8E32}" type="parTrans" cxnId="{2B73BA8C-8D5C-4AC2-8572-F0A1E60D4ED2}">
      <dgm:prSet/>
      <dgm:spPr/>
      <dgm:t>
        <a:bodyPr/>
        <a:lstStyle/>
        <a:p>
          <a:endParaRPr lang="en-US">
            <a:effectLst/>
          </a:endParaRPr>
        </a:p>
      </dgm:t>
    </dgm:pt>
    <dgm:pt modelId="{B814C782-DFE8-491C-A884-AD3CCE6116E0}" type="sibTrans" cxnId="{2B73BA8C-8D5C-4AC2-8572-F0A1E60D4ED2}">
      <dgm:prSet/>
      <dgm:spPr/>
      <dgm:t>
        <a:bodyPr/>
        <a:lstStyle/>
        <a:p>
          <a:endParaRPr lang="en-US">
            <a:effectLst/>
          </a:endParaRPr>
        </a:p>
      </dgm:t>
    </dgm:pt>
    <dgm:pt modelId="{7D3C79E6-8EE7-4068-A6D0-2F587E201B50}">
      <dgm:prSet phldrT="[Text]"/>
      <dgm:spPr>
        <a:ln w="76200">
          <a:solidFill>
            <a:srgbClr val="FFC000"/>
          </a:solidFill>
        </a:ln>
      </dgm:spPr>
      <dgm:t>
        <a:bodyPr/>
        <a:lstStyle/>
        <a:p>
          <a:r>
            <a:rPr lang="en-US" dirty="0" smtClean="0">
              <a:effectLst/>
            </a:rPr>
            <a:t>Electoral-Bonds</a:t>
          </a:r>
          <a:endParaRPr lang="en-US" dirty="0">
            <a:effectLst/>
          </a:endParaRPr>
        </a:p>
      </dgm:t>
    </dgm:pt>
    <dgm:pt modelId="{6FA14440-F5E2-47B3-927D-453C229DA166}" type="parTrans" cxnId="{FD0F358D-0802-4B46-A772-5C1ED95F0CDE}">
      <dgm:prSet/>
      <dgm:spPr/>
      <dgm:t>
        <a:bodyPr/>
        <a:lstStyle/>
        <a:p>
          <a:endParaRPr lang="en-US">
            <a:effectLst/>
          </a:endParaRPr>
        </a:p>
      </dgm:t>
    </dgm:pt>
    <dgm:pt modelId="{DEEDB830-5B46-49FE-A459-DC7ECC2524AC}" type="sibTrans" cxnId="{FD0F358D-0802-4B46-A772-5C1ED95F0CDE}">
      <dgm:prSet/>
      <dgm:spPr/>
      <dgm:t>
        <a:bodyPr/>
        <a:lstStyle/>
        <a:p>
          <a:endParaRPr lang="en-US">
            <a:effectLst/>
          </a:endParaRPr>
        </a:p>
      </dgm:t>
    </dgm:pt>
    <dgm:pt modelId="{64F25D29-79DA-4CA9-8EBD-3EFD49B9AA18}" type="pres">
      <dgm:prSet presAssocID="{9C8971CC-055E-4151-B666-F52FED0D00C9}" presName="diagram" presStyleCnt="0">
        <dgm:presLayoutVars>
          <dgm:dir/>
          <dgm:resizeHandles val="exact"/>
        </dgm:presLayoutVars>
      </dgm:prSet>
      <dgm:spPr/>
      <dgm:t>
        <a:bodyPr/>
        <a:lstStyle/>
        <a:p>
          <a:endParaRPr lang="en-US"/>
        </a:p>
      </dgm:t>
    </dgm:pt>
    <dgm:pt modelId="{79E9A304-717D-4C47-BA15-AD6B5AB739CD}" type="pres">
      <dgm:prSet presAssocID="{465713D0-6ED9-417B-920E-4B75D0B0C8C9}" presName="node" presStyleLbl="node1" presStyleIdx="0" presStyleCnt="7">
        <dgm:presLayoutVars>
          <dgm:bulletEnabled val="1"/>
        </dgm:presLayoutVars>
      </dgm:prSet>
      <dgm:spPr/>
      <dgm:t>
        <a:bodyPr/>
        <a:lstStyle/>
        <a:p>
          <a:endParaRPr lang="en-US"/>
        </a:p>
      </dgm:t>
    </dgm:pt>
    <dgm:pt modelId="{822E88CB-01ED-45AB-A27D-541C073649E6}" type="pres">
      <dgm:prSet presAssocID="{5E8C98F9-43C7-424F-8433-3AF6B25EECB6}" presName="sibTrans" presStyleCnt="0"/>
      <dgm:spPr/>
    </dgm:pt>
    <dgm:pt modelId="{2857E4AD-A78E-4E06-90B5-99E4DB7B73C3}" type="pres">
      <dgm:prSet presAssocID="{DF27A256-9214-47E6-B547-56FBC655F6CF}" presName="node" presStyleLbl="node1" presStyleIdx="1" presStyleCnt="7">
        <dgm:presLayoutVars>
          <dgm:bulletEnabled val="1"/>
        </dgm:presLayoutVars>
      </dgm:prSet>
      <dgm:spPr/>
      <dgm:t>
        <a:bodyPr/>
        <a:lstStyle/>
        <a:p>
          <a:endParaRPr lang="en-US"/>
        </a:p>
      </dgm:t>
    </dgm:pt>
    <dgm:pt modelId="{5DEA6764-1287-4CD5-9E93-E283700C5016}" type="pres">
      <dgm:prSet presAssocID="{56F56659-88DC-40A8-8F69-F4C116334A18}" presName="sibTrans" presStyleCnt="0"/>
      <dgm:spPr/>
    </dgm:pt>
    <dgm:pt modelId="{777A0044-86D9-4B05-878B-01B114515A6B}" type="pres">
      <dgm:prSet presAssocID="{28C4D055-48BA-4DD8-AF3F-925D5F1C008B}" presName="node" presStyleLbl="node1" presStyleIdx="2" presStyleCnt="7">
        <dgm:presLayoutVars>
          <dgm:bulletEnabled val="1"/>
        </dgm:presLayoutVars>
      </dgm:prSet>
      <dgm:spPr/>
      <dgm:t>
        <a:bodyPr/>
        <a:lstStyle/>
        <a:p>
          <a:endParaRPr lang="en-US"/>
        </a:p>
      </dgm:t>
    </dgm:pt>
    <dgm:pt modelId="{84746E9F-046B-4666-9AEA-A42C7613DB85}" type="pres">
      <dgm:prSet presAssocID="{B814C782-DFE8-491C-A884-AD3CCE6116E0}" presName="sibTrans" presStyleCnt="0"/>
      <dgm:spPr/>
    </dgm:pt>
    <dgm:pt modelId="{4A3F407B-3A1B-4BB1-B92B-7040C60AC27D}" type="pres">
      <dgm:prSet presAssocID="{963F3C1C-5731-4501-8BA5-A56283CF3250}" presName="node" presStyleLbl="node1" presStyleIdx="3" presStyleCnt="7">
        <dgm:presLayoutVars>
          <dgm:bulletEnabled val="1"/>
        </dgm:presLayoutVars>
      </dgm:prSet>
      <dgm:spPr/>
      <dgm:t>
        <a:bodyPr/>
        <a:lstStyle/>
        <a:p>
          <a:endParaRPr lang="en-US"/>
        </a:p>
      </dgm:t>
    </dgm:pt>
    <dgm:pt modelId="{C4ABA507-5D52-4759-A0E3-B96D4E43B994}" type="pres">
      <dgm:prSet presAssocID="{6004A770-2B49-4B42-A216-84171B6EE950}" presName="sibTrans" presStyleCnt="0"/>
      <dgm:spPr/>
    </dgm:pt>
    <dgm:pt modelId="{75147125-490F-44F7-8BA2-C4E265F77464}" type="pres">
      <dgm:prSet presAssocID="{41074588-93C2-4F31-ACCD-033E9535F83B}" presName="node" presStyleLbl="node1" presStyleIdx="4" presStyleCnt="7">
        <dgm:presLayoutVars>
          <dgm:bulletEnabled val="1"/>
        </dgm:presLayoutVars>
      </dgm:prSet>
      <dgm:spPr/>
      <dgm:t>
        <a:bodyPr/>
        <a:lstStyle/>
        <a:p>
          <a:endParaRPr lang="en-US"/>
        </a:p>
      </dgm:t>
    </dgm:pt>
    <dgm:pt modelId="{CF55E593-3FDF-412E-B203-BD975A504C2F}" type="pres">
      <dgm:prSet presAssocID="{644C9905-DC28-4D2E-92BF-D2D710CE056C}" presName="sibTrans" presStyleCnt="0"/>
      <dgm:spPr/>
    </dgm:pt>
    <dgm:pt modelId="{E46223D0-A0D3-4010-960F-899C06ACB4B6}" type="pres">
      <dgm:prSet presAssocID="{7D3C79E6-8EE7-4068-A6D0-2F587E201B50}" presName="node" presStyleLbl="node1" presStyleIdx="5" presStyleCnt="7">
        <dgm:presLayoutVars>
          <dgm:bulletEnabled val="1"/>
        </dgm:presLayoutVars>
      </dgm:prSet>
      <dgm:spPr/>
      <dgm:t>
        <a:bodyPr/>
        <a:lstStyle/>
        <a:p>
          <a:endParaRPr lang="en-US"/>
        </a:p>
      </dgm:t>
    </dgm:pt>
    <dgm:pt modelId="{D4A89852-D8DE-4327-9861-E7A7733813DB}" type="pres">
      <dgm:prSet presAssocID="{DEEDB830-5B46-49FE-A459-DC7ECC2524AC}" presName="sibTrans" presStyleCnt="0"/>
      <dgm:spPr/>
    </dgm:pt>
    <dgm:pt modelId="{CF6951A0-03D7-4C04-BD2F-D29831904BB8}" type="pres">
      <dgm:prSet presAssocID="{2AED0FF1-074D-4841-806C-097FC00B7EED}" presName="node" presStyleLbl="node1" presStyleIdx="6" presStyleCnt="7">
        <dgm:presLayoutVars>
          <dgm:bulletEnabled val="1"/>
        </dgm:presLayoutVars>
      </dgm:prSet>
      <dgm:spPr/>
      <dgm:t>
        <a:bodyPr/>
        <a:lstStyle/>
        <a:p>
          <a:endParaRPr lang="en-US"/>
        </a:p>
      </dgm:t>
    </dgm:pt>
  </dgm:ptLst>
  <dgm:cxnLst>
    <dgm:cxn modelId="{CA08FE1C-0B9B-4999-BD40-6AE5682894B3}" type="presOf" srcId="{9C8971CC-055E-4151-B666-F52FED0D00C9}" destId="{64F25D29-79DA-4CA9-8EBD-3EFD49B9AA18}" srcOrd="0" destOrd="0" presId="urn:microsoft.com/office/officeart/2005/8/layout/default"/>
    <dgm:cxn modelId="{3131D0E3-ADD6-4B65-BA06-95C4D60BCE89}" srcId="{9C8971CC-055E-4151-B666-F52FED0D00C9}" destId="{41074588-93C2-4F31-ACCD-033E9535F83B}" srcOrd="4" destOrd="0" parTransId="{721B257D-275A-4F2A-A02E-1ECF0288F2D6}" sibTransId="{644C9905-DC28-4D2E-92BF-D2D710CE056C}"/>
    <dgm:cxn modelId="{7427B5EC-C6C2-4FBD-A024-91778A3AF870}" type="presOf" srcId="{7D3C79E6-8EE7-4068-A6D0-2F587E201B50}" destId="{E46223D0-A0D3-4010-960F-899C06ACB4B6}" srcOrd="0" destOrd="0" presId="urn:microsoft.com/office/officeart/2005/8/layout/default"/>
    <dgm:cxn modelId="{FD0F358D-0802-4B46-A772-5C1ED95F0CDE}" srcId="{9C8971CC-055E-4151-B666-F52FED0D00C9}" destId="{7D3C79E6-8EE7-4068-A6D0-2F587E201B50}" srcOrd="5" destOrd="0" parTransId="{6FA14440-F5E2-47B3-927D-453C229DA166}" sibTransId="{DEEDB830-5B46-49FE-A459-DC7ECC2524AC}"/>
    <dgm:cxn modelId="{C5B3A4FB-0F59-42FC-B72E-0B517C582BAC}" srcId="{9C8971CC-055E-4151-B666-F52FED0D00C9}" destId="{2AED0FF1-074D-4841-806C-097FC00B7EED}" srcOrd="6" destOrd="0" parTransId="{18BAFC5C-308C-4BB9-BF4A-A0CAF5A7F52A}" sibTransId="{E2616AA0-60F8-4DFC-A9CC-DB49D7E89A77}"/>
    <dgm:cxn modelId="{40D62426-048A-481B-8780-CA75181687D9}" type="presOf" srcId="{28C4D055-48BA-4DD8-AF3F-925D5F1C008B}" destId="{777A0044-86D9-4B05-878B-01B114515A6B}" srcOrd="0" destOrd="0" presId="urn:microsoft.com/office/officeart/2005/8/layout/default"/>
    <dgm:cxn modelId="{2B73BA8C-8D5C-4AC2-8572-F0A1E60D4ED2}" srcId="{9C8971CC-055E-4151-B666-F52FED0D00C9}" destId="{28C4D055-48BA-4DD8-AF3F-925D5F1C008B}" srcOrd="2" destOrd="0" parTransId="{20A21FAC-1C6B-4576-9685-57E516ED8E32}" sibTransId="{B814C782-DFE8-491C-A884-AD3CCE6116E0}"/>
    <dgm:cxn modelId="{013DDEB3-6974-408E-B134-BA8B8D0787A5}" type="presOf" srcId="{2AED0FF1-074D-4841-806C-097FC00B7EED}" destId="{CF6951A0-03D7-4C04-BD2F-D29831904BB8}" srcOrd="0" destOrd="0" presId="urn:microsoft.com/office/officeart/2005/8/layout/default"/>
    <dgm:cxn modelId="{7D89C85D-5F59-4B49-AABE-EE955476EC87}" srcId="{9C8971CC-055E-4151-B666-F52FED0D00C9}" destId="{963F3C1C-5731-4501-8BA5-A56283CF3250}" srcOrd="3" destOrd="0" parTransId="{6BE32A52-01BC-4628-9E18-414A3A37BE78}" sibTransId="{6004A770-2B49-4B42-A216-84171B6EE950}"/>
    <dgm:cxn modelId="{B46DC3D4-F933-4E81-9790-ED7B97702384}" srcId="{9C8971CC-055E-4151-B666-F52FED0D00C9}" destId="{DF27A256-9214-47E6-B547-56FBC655F6CF}" srcOrd="1" destOrd="0" parTransId="{20818CEE-42BA-4BFC-AFDE-CD68773659CC}" sibTransId="{56F56659-88DC-40A8-8F69-F4C116334A18}"/>
    <dgm:cxn modelId="{D9F95549-66F1-4B27-B761-53362B2487BA}" type="presOf" srcId="{DF27A256-9214-47E6-B547-56FBC655F6CF}" destId="{2857E4AD-A78E-4E06-90B5-99E4DB7B73C3}" srcOrd="0" destOrd="0" presId="urn:microsoft.com/office/officeart/2005/8/layout/default"/>
    <dgm:cxn modelId="{936F65E2-599F-423B-8583-AACA99B08F73}" srcId="{9C8971CC-055E-4151-B666-F52FED0D00C9}" destId="{465713D0-6ED9-417B-920E-4B75D0B0C8C9}" srcOrd="0" destOrd="0" parTransId="{1232F55A-B760-435E-B678-4FB8A43CD164}" sibTransId="{5E8C98F9-43C7-424F-8433-3AF6B25EECB6}"/>
    <dgm:cxn modelId="{9C91489C-FD0A-4C21-A385-7C72A3CC7E0C}" type="presOf" srcId="{41074588-93C2-4F31-ACCD-033E9535F83B}" destId="{75147125-490F-44F7-8BA2-C4E265F77464}" srcOrd="0" destOrd="0" presId="urn:microsoft.com/office/officeart/2005/8/layout/default"/>
    <dgm:cxn modelId="{3E34E486-6F5C-4DFF-ACEA-764FB1B39804}" type="presOf" srcId="{963F3C1C-5731-4501-8BA5-A56283CF3250}" destId="{4A3F407B-3A1B-4BB1-B92B-7040C60AC27D}" srcOrd="0" destOrd="0" presId="urn:microsoft.com/office/officeart/2005/8/layout/default"/>
    <dgm:cxn modelId="{68BB042B-40B6-4DA4-B9B2-19985F3AD597}" type="presOf" srcId="{465713D0-6ED9-417B-920E-4B75D0B0C8C9}" destId="{79E9A304-717D-4C47-BA15-AD6B5AB739CD}" srcOrd="0" destOrd="0" presId="urn:microsoft.com/office/officeart/2005/8/layout/default"/>
    <dgm:cxn modelId="{C89BF345-5B40-442C-9D0B-04D2AECF2D00}" type="presParOf" srcId="{64F25D29-79DA-4CA9-8EBD-3EFD49B9AA18}" destId="{79E9A304-717D-4C47-BA15-AD6B5AB739CD}" srcOrd="0" destOrd="0" presId="urn:microsoft.com/office/officeart/2005/8/layout/default"/>
    <dgm:cxn modelId="{1BF37257-CAF7-4AD4-B562-9E6CCFA5063B}" type="presParOf" srcId="{64F25D29-79DA-4CA9-8EBD-3EFD49B9AA18}" destId="{822E88CB-01ED-45AB-A27D-541C073649E6}" srcOrd="1" destOrd="0" presId="urn:microsoft.com/office/officeart/2005/8/layout/default"/>
    <dgm:cxn modelId="{F5DC9981-D7CD-4988-8687-356D42CA6E96}" type="presParOf" srcId="{64F25D29-79DA-4CA9-8EBD-3EFD49B9AA18}" destId="{2857E4AD-A78E-4E06-90B5-99E4DB7B73C3}" srcOrd="2" destOrd="0" presId="urn:microsoft.com/office/officeart/2005/8/layout/default"/>
    <dgm:cxn modelId="{E4149095-0FDF-4316-BA93-6903EF87FFEC}" type="presParOf" srcId="{64F25D29-79DA-4CA9-8EBD-3EFD49B9AA18}" destId="{5DEA6764-1287-4CD5-9E93-E283700C5016}" srcOrd="3" destOrd="0" presId="urn:microsoft.com/office/officeart/2005/8/layout/default"/>
    <dgm:cxn modelId="{AD4AE144-233A-464F-89D9-00E6CB241643}" type="presParOf" srcId="{64F25D29-79DA-4CA9-8EBD-3EFD49B9AA18}" destId="{777A0044-86D9-4B05-878B-01B114515A6B}" srcOrd="4" destOrd="0" presId="urn:microsoft.com/office/officeart/2005/8/layout/default"/>
    <dgm:cxn modelId="{3E1AD0E7-00EC-4DB0-A291-FDC04048D588}" type="presParOf" srcId="{64F25D29-79DA-4CA9-8EBD-3EFD49B9AA18}" destId="{84746E9F-046B-4666-9AEA-A42C7613DB85}" srcOrd="5" destOrd="0" presId="urn:microsoft.com/office/officeart/2005/8/layout/default"/>
    <dgm:cxn modelId="{6CC94C49-1CCD-4B1C-934A-5AF5BA9660FE}" type="presParOf" srcId="{64F25D29-79DA-4CA9-8EBD-3EFD49B9AA18}" destId="{4A3F407B-3A1B-4BB1-B92B-7040C60AC27D}" srcOrd="6" destOrd="0" presId="urn:microsoft.com/office/officeart/2005/8/layout/default"/>
    <dgm:cxn modelId="{2FA56F87-05A4-47A6-B8AF-FBBAAD2E50D6}" type="presParOf" srcId="{64F25D29-79DA-4CA9-8EBD-3EFD49B9AA18}" destId="{C4ABA507-5D52-4759-A0E3-B96D4E43B994}" srcOrd="7" destOrd="0" presId="urn:microsoft.com/office/officeart/2005/8/layout/default"/>
    <dgm:cxn modelId="{20C02EAF-078C-46C7-99F1-06B55F3813DC}" type="presParOf" srcId="{64F25D29-79DA-4CA9-8EBD-3EFD49B9AA18}" destId="{75147125-490F-44F7-8BA2-C4E265F77464}" srcOrd="8" destOrd="0" presId="urn:microsoft.com/office/officeart/2005/8/layout/default"/>
    <dgm:cxn modelId="{7EC8A2FA-98AB-4864-BCF5-3FBE176BEA52}" type="presParOf" srcId="{64F25D29-79DA-4CA9-8EBD-3EFD49B9AA18}" destId="{CF55E593-3FDF-412E-B203-BD975A504C2F}" srcOrd="9" destOrd="0" presId="urn:microsoft.com/office/officeart/2005/8/layout/default"/>
    <dgm:cxn modelId="{6957C775-5110-488A-9E6A-AF516828BA42}" type="presParOf" srcId="{64F25D29-79DA-4CA9-8EBD-3EFD49B9AA18}" destId="{E46223D0-A0D3-4010-960F-899C06ACB4B6}" srcOrd="10" destOrd="0" presId="urn:microsoft.com/office/officeart/2005/8/layout/default"/>
    <dgm:cxn modelId="{C355901C-E64F-41C1-86D2-779F34300B4C}" type="presParOf" srcId="{64F25D29-79DA-4CA9-8EBD-3EFD49B9AA18}" destId="{D4A89852-D8DE-4327-9861-E7A7733813DB}" srcOrd="11" destOrd="0" presId="urn:microsoft.com/office/officeart/2005/8/layout/default"/>
    <dgm:cxn modelId="{D6178A50-CB5B-44BE-833A-04008E38A9F2}" type="presParOf" srcId="{64F25D29-79DA-4CA9-8EBD-3EFD49B9AA18}" destId="{CF6951A0-03D7-4C04-BD2F-D29831904BB8}"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27A7EBF-0328-4EF5-9ED7-788A039023C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2532445-6EB0-4899-AEDD-3C37C8986CFD}">
      <dgm:prSet phldrT="[Text]"/>
      <dgm:spPr/>
      <dgm:t>
        <a:bodyPr/>
        <a:lstStyle/>
        <a:p>
          <a:r>
            <a:rPr lang="en-US" dirty="0" smtClean="0"/>
            <a:t>Tax Evasion </a:t>
          </a:r>
          <a:endParaRPr lang="en-US" dirty="0"/>
        </a:p>
      </dgm:t>
    </dgm:pt>
    <dgm:pt modelId="{2B6C7513-0A6C-4F6E-BF7E-0F33AFC6C497}" type="parTrans" cxnId="{1AE5658A-B592-4BF5-A743-2792855452D4}">
      <dgm:prSet/>
      <dgm:spPr/>
      <dgm:t>
        <a:bodyPr/>
        <a:lstStyle/>
        <a:p>
          <a:endParaRPr lang="en-US"/>
        </a:p>
      </dgm:t>
    </dgm:pt>
    <dgm:pt modelId="{D229A636-94CF-419C-9A8D-BBBB75FB3AE1}" type="sibTrans" cxnId="{1AE5658A-B592-4BF5-A743-2792855452D4}">
      <dgm:prSet/>
      <dgm:spPr/>
      <dgm:t>
        <a:bodyPr/>
        <a:lstStyle/>
        <a:p>
          <a:endParaRPr lang="en-US"/>
        </a:p>
      </dgm:t>
    </dgm:pt>
    <dgm:pt modelId="{175CB11A-BEE6-4463-9C9B-F7EEC25A0D2E}">
      <dgm:prSet phldrT="[Text]">
        <dgm:style>
          <a:lnRef idx="2">
            <a:schemeClr val="accent6"/>
          </a:lnRef>
          <a:fillRef idx="1">
            <a:schemeClr val="lt1"/>
          </a:fillRef>
          <a:effectRef idx="0">
            <a:schemeClr val="accent6"/>
          </a:effectRef>
          <a:fontRef idx="minor">
            <a:schemeClr val="dk1"/>
          </a:fontRef>
        </dgm:style>
      </dgm:prSet>
      <dgm:spPr>
        <a:solidFill>
          <a:schemeClr val="accent6">
            <a:lumMod val="40000"/>
            <a:lumOff val="60000"/>
          </a:schemeClr>
        </a:solidFill>
      </dgm:spPr>
      <dgm:t>
        <a:bodyPr/>
        <a:lstStyle/>
        <a:p>
          <a:r>
            <a:rPr lang="en-US" dirty="0" smtClean="0"/>
            <a:t>Tax Avoidance (Vodafone)</a:t>
          </a:r>
          <a:endParaRPr lang="en-US" dirty="0"/>
        </a:p>
      </dgm:t>
    </dgm:pt>
    <dgm:pt modelId="{457B7FEC-61DF-48A4-90FC-33107AB15F71}" type="parTrans" cxnId="{185DEE8F-0694-40F3-BC76-F2B5D3FF3125}">
      <dgm:prSet/>
      <dgm:spPr/>
      <dgm:t>
        <a:bodyPr/>
        <a:lstStyle/>
        <a:p>
          <a:endParaRPr lang="en-US"/>
        </a:p>
      </dgm:t>
    </dgm:pt>
    <dgm:pt modelId="{3E48347C-56EA-44B1-A37D-FE6B8201DD43}" type="sibTrans" cxnId="{185DEE8F-0694-40F3-BC76-F2B5D3FF3125}">
      <dgm:prSet/>
      <dgm:spPr/>
      <dgm:t>
        <a:bodyPr/>
        <a:lstStyle/>
        <a:p>
          <a:endParaRPr lang="en-US"/>
        </a:p>
      </dgm:t>
    </dgm:pt>
    <dgm:pt modelId="{E68B9D37-348F-4233-BDF1-1237FBDE85B6}">
      <dgm:prSet phldrT="[Text]"/>
      <dgm:spPr/>
      <dgm:t>
        <a:bodyPr/>
        <a:lstStyle/>
        <a:p>
          <a:r>
            <a:rPr lang="en-US" smtClean="0"/>
            <a:t>Income / transaction hidden</a:t>
          </a:r>
          <a:endParaRPr lang="en-US"/>
        </a:p>
      </dgm:t>
    </dgm:pt>
    <dgm:pt modelId="{0D626F85-D0C1-4EA9-9DAE-3D0E094BA4C8}" type="parTrans" cxnId="{8BE4F12E-3F9B-42CB-B0B9-01FFA3CE50C8}">
      <dgm:prSet/>
      <dgm:spPr/>
      <dgm:t>
        <a:bodyPr/>
        <a:lstStyle/>
        <a:p>
          <a:endParaRPr lang="en-US"/>
        </a:p>
      </dgm:t>
    </dgm:pt>
    <dgm:pt modelId="{AEE2064D-5959-4975-895D-4E5E091705DF}" type="sibTrans" cxnId="{8BE4F12E-3F9B-42CB-B0B9-01FFA3CE50C8}">
      <dgm:prSet/>
      <dgm:spPr/>
      <dgm:t>
        <a:bodyPr/>
        <a:lstStyle/>
        <a:p>
          <a:endParaRPr lang="en-US"/>
        </a:p>
      </dgm:t>
    </dgm:pt>
    <dgm:pt modelId="{1DFE71B5-BFA2-40E2-8CC6-B3E46EB74D3B}">
      <dgm:prSet/>
      <dgm:spPr/>
      <dgm:t>
        <a:bodyPr/>
        <a:lstStyle/>
        <a:p>
          <a:r>
            <a:rPr lang="en-US" smtClean="0"/>
            <a:t>Black money</a:t>
          </a:r>
          <a:endParaRPr lang="en-US" dirty="0" smtClean="0"/>
        </a:p>
      </dgm:t>
    </dgm:pt>
    <dgm:pt modelId="{5C0881CC-3430-48D4-A3C7-5A08BE03632E}" type="parTrans" cxnId="{37E65109-40E7-41F3-ABC4-02195DB8E936}">
      <dgm:prSet/>
      <dgm:spPr/>
      <dgm:t>
        <a:bodyPr/>
        <a:lstStyle/>
        <a:p>
          <a:endParaRPr lang="en-US"/>
        </a:p>
      </dgm:t>
    </dgm:pt>
    <dgm:pt modelId="{C0D19AF2-86B7-4A49-AE62-8A35BC50911E}" type="sibTrans" cxnId="{37E65109-40E7-41F3-ABC4-02195DB8E936}">
      <dgm:prSet/>
      <dgm:spPr/>
      <dgm:t>
        <a:bodyPr/>
        <a:lstStyle/>
        <a:p>
          <a:endParaRPr lang="en-US"/>
        </a:p>
      </dgm:t>
    </dgm:pt>
    <dgm:pt modelId="{33C284C4-0674-4982-A44D-19C8020D3D96}">
      <dgm:prSet/>
      <dgm:spPr/>
      <dgm:t>
        <a:bodyPr/>
        <a:lstStyle/>
        <a:p>
          <a:r>
            <a:rPr lang="en-US" smtClean="0"/>
            <a:t>Jailtime</a:t>
          </a:r>
          <a:endParaRPr lang="en-US" dirty="0" smtClean="0"/>
        </a:p>
      </dgm:t>
    </dgm:pt>
    <dgm:pt modelId="{2769F494-5E2F-4CB9-A3B1-0B94B05CFFF8}" type="parTrans" cxnId="{392730B6-47F5-40EF-9662-7A8B48A5A7C7}">
      <dgm:prSet/>
      <dgm:spPr/>
      <dgm:t>
        <a:bodyPr/>
        <a:lstStyle/>
        <a:p>
          <a:endParaRPr lang="en-US"/>
        </a:p>
      </dgm:t>
    </dgm:pt>
    <dgm:pt modelId="{9CAF95EE-3BAE-45AA-A009-1C3BA2BCBDF3}" type="sibTrans" cxnId="{392730B6-47F5-40EF-9662-7A8B48A5A7C7}">
      <dgm:prSet/>
      <dgm:spPr/>
      <dgm:t>
        <a:bodyPr/>
        <a:lstStyle/>
        <a:p>
          <a:endParaRPr lang="en-US"/>
        </a:p>
      </dgm:t>
    </dgm:pt>
    <dgm:pt modelId="{8DEDB7E0-AA68-42C1-81FF-781C7C33C100}">
      <dgm:prSet phldrT="[Text]"/>
      <dgm:spPr/>
      <dgm:t>
        <a:bodyPr/>
        <a:lstStyle/>
        <a:p>
          <a:r>
            <a:rPr lang="en-US" dirty="0" smtClean="0"/>
            <a:t>Reported, everything on file</a:t>
          </a:r>
          <a:endParaRPr lang="en-US" dirty="0"/>
        </a:p>
      </dgm:t>
    </dgm:pt>
    <dgm:pt modelId="{12E2CE45-C397-4C7A-B561-711347EA4BE8}" type="parTrans" cxnId="{F902B2A7-BF04-4F68-9004-CC885522F9A3}">
      <dgm:prSet/>
      <dgm:spPr/>
      <dgm:t>
        <a:bodyPr/>
        <a:lstStyle/>
        <a:p>
          <a:endParaRPr lang="en-US"/>
        </a:p>
      </dgm:t>
    </dgm:pt>
    <dgm:pt modelId="{DC1C7B5B-D10E-4BFF-A680-6F1B150752E3}" type="sibTrans" cxnId="{F902B2A7-BF04-4F68-9004-CC885522F9A3}">
      <dgm:prSet/>
      <dgm:spPr/>
      <dgm:t>
        <a:bodyPr/>
        <a:lstStyle/>
        <a:p>
          <a:endParaRPr lang="en-US"/>
        </a:p>
      </dgm:t>
    </dgm:pt>
    <dgm:pt modelId="{24E96E70-2DF2-4B32-9CE4-67E5DCAC24CA}">
      <dgm:prSet/>
      <dgm:spPr/>
      <dgm:t>
        <a:bodyPr/>
        <a:lstStyle/>
        <a:p>
          <a:r>
            <a:rPr lang="en-US" smtClean="0"/>
            <a:t>But Legal loopholes used to avoid tax</a:t>
          </a:r>
          <a:endParaRPr lang="en-US" dirty="0" smtClean="0"/>
        </a:p>
      </dgm:t>
    </dgm:pt>
    <dgm:pt modelId="{AE6D9DA0-D549-48F5-B0F4-391067FAECCE}" type="parTrans" cxnId="{2D239B0C-A1B1-41DF-B079-97F75D084C53}">
      <dgm:prSet/>
      <dgm:spPr/>
      <dgm:t>
        <a:bodyPr/>
        <a:lstStyle/>
        <a:p>
          <a:endParaRPr lang="en-US"/>
        </a:p>
      </dgm:t>
    </dgm:pt>
    <dgm:pt modelId="{96B57E74-6C95-4D06-BC6E-94FF9A388603}" type="sibTrans" cxnId="{2D239B0C-A1B1-41DF-B079-97F75D084C53}">
      <dgm:prSet/>
      <dgm:spPr/>
      <dgm:t>
        <a:bodyPr/>
        <a:lstStyle/>
        <a:p>
          <a:endParaRPr lang="en-US"/>
        </a:p>
      </dgm:t>
    </dgm:pt>
    <dgm:pt modelId="{9CE20260-19DC-4CA2-A5CA-D7C3F5AAFA2E}">
      <dgm:prSet/>
      <dgm:spPr/>
      <dgm:t>
        <a:bodyPr/>
        <a:lstStyle/>
        <a:p>
          <a:r>
            <a:rPr lang="en-US" smtClean="0"/>
            <a:t>Black money….?</a:t>
          </a:r>
          <a:endParaRPr lang="en-US" dirty="0" smtClean="0"/>
        </a:p>
      </dgm:t>
    </dgm:pt>
    <dgm:pt modelId="{4FA9EEDF-9D95-471C-B1BB-29F27CD980C1}" type="parTrans" cxnId="{706563A6-5AA6-42DD-90CB-43DE5E2AA016}">
      <dgm:prSet/>
      <dgm:spPr/>
      <dgm:t>
        <a:bodyPr/>
        <a:lstStyle/>
        <a:p>
          <a:endParaRPr lang="en-US"/>
        </a:p>
      </dgm:t>
    </dgm:pt>
    <dgm:pt modelId="{A6612E1F-9B8E-4443-AF13-12999A90C6F5}" type="sibTrans" cxnId="{706563A6-5AA6-42DD-90CB-43DE5E2AA016}">
      <dgm:prSet/>
      <dgm:spPr/>
      <dgm:t>
        <a:bodyPr/>
        <a:lstStyle/>
        <a:p>
          <a:endParaRPr lang="en-US"/>
        </a:p>
      </dgm:t>
    </dgm:pt>
    <dgm:pt modelId="{03A7E8DA-8530-4DD6-A8CC-5E4128A9E15C}">
      <dgm:prSet/>
      <dgm:spPr/>
      <dgm:t>
        <a:bodyPr/>
        <a:lstStyle/>
        <a:p>
          <a:r>
            <a:rPr lang="en-US" dirty="0" smtClean="0"/>
            <a:t>Vodafone CGT, Nokia- Royalty</a:t>
          </a:r>
          <a:endParaRPr lang="en-US" dirty="0"/>
        </a:p>
      </dgm:t>
    </dgm:pt>
    <dgm:pt modelId="{7FCC160C-1E6B-400A-93B5-F12894675A8E}" type="parTrans" cxnId="{6F7AD607-6076-4A8D-BC57-CB42E19091D3}">
      <dgm:prSet/>
      <dgm:spPr/>
      <dgm:t>
        <a:bodyPr/>
        <a:lstStyle/>
        <a:p>
          <a:endParaRPr lang="en-US"/>
        </a:p>
      </dgm:t>
    </dgm:pt>
    <dgm:pt modelId="{97511906-4821-411A-99CF-18B4FC267D1B}" type="sibTrans" cxnId="{6F7AD607-6076-4A8D-BC57-CB42E19091D3}">
      <dgm:prSet/>
      <dgm:spPr/>
      <dgm:t>
        <a:bodyPr/>
        <a:lstStyle/>
        <a:p>
          <a:endParaRPr lang="en-US"/>
        </a:p>
      </dgm:t>
    </dgm:pt>
    <dgm:pt modelId="{831A3DC9-FCEE-4334-B7FB-03A243859F35}" type="pres">
      <dgm:prSet presAssocID="{127A7EBF-0328-4EF5-9ED7-788A039023C8}" presName="Name0" presStyleCnt="0">
        <dgm:presLayoutVars>
          <dgm:dir/>
          <dgm:animLvl val="lvl"/>
          <dgm:resizeHandles val="exact"/>
        </dgm:presLayoutVars>
      </dgm:prSet>
      <dgm:spPr/>
      <dgm:t>
        <a:bodyPr/>
        <a:lstStyle/>
        <a:p>
          <a:endParaRPr lang="en-US"/>
        </a:p>
      </dgm:t>
    </dgm:pt>
    <dgm:pt modelId="{1B20F344-CA96-499D-B85F-83C0069DA452}" type="pres">
      <dgm:prSet presAssocID="{82532445-6EB0-4899-AEDD-3C37C8986CFD}" presName="composite" presStyleCnt="0"/>
      <dgm:spPr/>
    </dgm:pt>
    <dgm:pt modelId="{901DA074-342C-42D7-98E9-DB85775429CF}" type="pres">
      <dgm:prSet presAssocID="{82532445-6EB0-4899-AEDD-3C37C8986CFD}" presName="parTx" presStyleLbl="alignNode1" presStyleIdx="0" presStyleCnt="2">
        <dgm:presLayoutVars>
          <dgm:chMax val="0"/>
          <dgm:chPref val="0"/>
          <dgm:bulletEnabled val="1"/>
        </dgm:presLayoutVars>
      </dgm:prSet>
      <dgm:spPr/>
      <dgm:t>
        <a:bodyPr/>
        <a:lstStyle/>
        <a:p>
          <a:endParaRPr lang="en-US"/>
        </a:p>
      </dgm:t>
    </dgm:pt>
    <dgm:pt modelId="{FDA12FBC-7DBE-41CE-9F35-DF0925B764C7}" type="pres">
      <dgm:prSet presAssocID="{82532445-6EB0-4899-AEDD-3C37C8986CFD}" presName="desTx" presStyleLbl="alignAccFollowNode1" presStyleIdx="0" presStyleCnt="2">
        <dgm:presLayoutVars>
          <dgm:bulletEnabled val="1"/>
        </dgm:presLayoutVars>
      </dgm:prSet>
      <dgm:spPr/>
      <dgm:t>
        <a:bodyPr/>
        <a:lstStyle/>
        <a:p>
          <a:endParaRPr lang="en-US"/>
        </a:p>
      </dgm:t>
    </dgm:pt>
    <dgm:pt modelId="{D7EE9A77-8B82-4D80-B50F-3EFAF8EE169E}" type="pres">
      <dgm:prSet presAssocID="{D229A636-94CF-419C-9A8D-BBBB75FB3AE1}" presName="space" presStyleCnt="0"/>
      <dgm:spPr/>
    </dgm:pt>
    <dgm:pt modelId="{1B820BF3-7328-4892-B395-36F87B871743}" type="pres">
      <dgm:prSet presAssocID="{175CB11A-BEE6-4463-9C9B-F7EEC25A0D2E}" presName="composite" presStyleCnt="0"/>
      <dgm:spPr/>
    </dgm:pt>
    <dgm:pt modelId="{F65A8333-6B32-4FCA-A732-52B69060FD39}" type="pres">
      <dgm:prSet presAssocID="{175CB11A-BEE6-4463-9C9B-F7EEC25A0D2E}" presName="parTx" presStyleLbl="alignNode1" presStyleIdx="1" presStyleCnt="2">
        <dgm:presLayoutVars>
          <dgm:chMax val="0"/>
          <dgm:chPref val="0"/>
          <dgm:bulletEnabled val="1"/>
        </dgm:presLayoutVars>
      </dgm:prSet>
      <dgm:spPr/>
      <dgm:t>
        <a:bodyPr/>
        <a:lstStyle/>
        <a:p>
          <a:endParaRPr lang="en-US"/>
        </a:p>
      </dgm:t>
    </dgm:pt>
    <dgm:pt modelId="{7B4804EE-C8BA-48ED-B658-514A64E51573}" type="pres">
      <dgm:prSet presAssocID="{175CB11A-BEE6-4463-9C9B-F7EEC25A0D2E}" presName="desTx" presStyleLbl="alignAccFollowNode1" presStyleIdx="1" presStyleCnt="2">
        <dgm:presLayoutVars>
          <dgm:bulletEnabled val="1"/>
        </dgm:presLayoutVars>
      </dgm:prSet>
      <dgm:spPr/>
      <dgm:t>
        <a:bodyPr/>
        <a:lstStyle/>
        <a:p>
          <a:endParaRPr lang="en-US"/>
        </a:p>
      </dgm:t>
    </dgm:pt>
  </dgm:ptLst>
  <dgm:cxnLst>
    <dgm:cxn modelId="{392730B6-47F5-40EF-9662-7A8B48A5A7C7}" srcId="{82532445-6EB0-4899-AEDD-3C37C8986CFD}" destId="{33C284C4-0674-4982-A44D-19C8020D3D96}" srcOrd="2" destOrd="0" parTransId="{2769F494-5E2F-4CB9-A3B1-0B94B05CFFF8}" sibTransId="{9CAF95EE-3BAE-45AA-A009-1C3BA2BCBDF3}"/>
    <dgm:cxn modelId="{8BE4F12E-3F9B-42CB-B0B9-01FFA3CE50C8}" srcId="{82532445-6EB0-4899-AEDD-3C37C8986CFD}" destId="{E68B9D37-348F-4233-BDF1-1237FBDE85B6}" srcOrd="0" destOrd="0" parTransId="{0D626F85-D0C1-4EA9-9DAE-3D0E094BA4C8}" sibTransId="{AEE2064D-5959-4975-895D-4E5E091705DF}"/>
    <dgm:cxn modelId="{201CC0EE-09E8-49A1-8235-41D26E42576F}" type="presOf" srcId="{127A7EBF-0328-4EF5-9ED7-788A039023C8}" destId="{831A3DC9-FCEE-4334-B7FB-03A243859F35}" srcOrd="0" destOrd="0" presId="urn:microsoft.com/office/officeart/2005/8/layout/hList1"/>
    <dgm:cxn modelId="{6E53DD3F-380B-4436-948A-6F7A9B602EEF}" type="presOf" srcId="{E68B9D37-348F-4233-BDF1-1237FBDE85B6}" destId="{FDA12FBC-7DBE-41CE-9F35-DF0925B764C7}" srcOrd="0" destOrd="0" presId="urn:microsoft.com/office/officeart/2005/8/layout/hList1"/>
    <dgm:cxn modelId="{185DEE8F-0694-40F3-BC76-F2B5D3FF3125}" srcId="{127A7EBF-0328-4EF5-9ED7-788A039023C8}" destId="{175CB11A-BEE6-4463-9C9B-F7EEC25A0D2E}" srcOrd="1" destOrd="0" parTransId="{457B7FEC-61DF-48A4-90FC-33107AB15F71}" sibTransId="{3E48347C-56EA-44B1-A37D-FE6B8201DD43}"/>
    <dgm:cxn modelId="{F902B2A7-BF04-4F68-9004-CC885522F9A3}" srcId="{175CB11A-BEE6-4463-9C9B-F7EEC25A0D2E}" destId="{8DEDB7E0-AA68-42C1-81FF-781C7C33C100}" srcOrd="0" destOrd="0" parTransId="{12E2CE45-C397-4C7A-B561-711347EA4BE8}" sibTransId="{DC1C7B5B-D10E-4BFF-A680-6F1B150752E3}"/>
    <dgm:cxn modelId="{89F9A0BC-AE39-4F31-BBB4-8208057E1152}" type="presOf" srcId="{175CB11A-BEE6-4463-9C9B-F7EEC25A0D2E}" destId="{F65A8333-6B32-4FCA-A732-52B69060FD39}" srcOrd="0" destOrd="0" presId="urn:microsoft.com/office/officeart/2005/8/layout/hList1"/>
    <dgm:cxn modelId="{6B6AA15C-5FBE-474A-A2D8-05F1F649C18F}" type="presOf" srcId="{33C284C4-0674-4982-A44D-19C8020D3D96}" destId="{FDA12FBC-7DBE-41CE-9F35-DF0925B764C7}" srcOrd="0" destOrd="2" presId="urn:microsoft.com/office/officeart/2005/8/layout/hList1"/>
    <dgm:cxn modelId="{37E65109-40E7-41F3-ABC4-02195DB8E936}" srcId="{82532445-6EB0-4899-AEDD-3C37C8986CFD}" destId="{1DFE71B5-BFA2-40E2-8CC6-B3E46EB74D3B}" srcOrd="1" destOrd="0" parTransId="{5C0881CC-3430-48D4-A3C7-5A08BE03632E}" sibTransId="{C0D19AF2-86B7-4A49-AE62-8A35BC50911E}"/>
    <dgm:cxn modelId="{0AF2DDE6-E8A2-4DA8-B751-8D07A082454B}" type="presOf" srcId="{24E96E70-2DF2-4B32-9CE4-67E5DCAC24CA}" destId="{7B4804EE-C8BA-48ED-B658-514A64E51573}" srcOrd="0" destOrd="1" presId="urn:microsoft.com/office/officeart/2005/8/layout/hList1"/>
    <dgm:cxn modelId="{9C89E26D-2C66-42E2-8960-D0EC18A8D799}" type="presOf" srcId="{82532445-6EB0-4899-AEDD-3C37C8986CFD}" destId="{901DA074-342C-42D7-98E9-DB85775429CF}" srcOrd="0" destOrd="0" presId="urn:microsoft.com/office/officeart/2005/8/layout/hList1"/>
    <dgm:cxn modelId="{42AC7CA5-B145-49C5-8E99-4D408FDC15DF}" type="presOf" srcId="{03A7E8DA-8530-4DD6-A8CC-5E4128A9E15C}" destId="{7B4804EE-C8BA-48ED-B658-514A64E51573}" srcOrd="0" destOrd="3" presId="urn:microsoft.com/office/officeart/2005/8/layout/hList1"/>
    <dgm:cxn modelId="{F9C3F2E2-D4F7-4E26-AFC2-395292B988C4}" type="presOf" srcId="{9CE20260-19DC-4CA2-A5CA-D7C3F5AAFA2E}" destId="{7B4804EE-C8BA-48ED-B658-514A64E51573}" srcOrd="0" destOrd="2" presId="urn:microsoft.com/office/officeart/2005/8/layout/hList1"/>
    <dgm:cxn modelId="{706563A6-5AA6-42DD-90CB-43DE5E2AA016}" srcId="{175CB11A-BEE6-4463-9C9B-F7EEC25A0D2E}" destId="{9CE20260-19DC-4CA2-A5CA-D7C3F5AAFA2E}" srcOrd="2" destOrd="0" parTransId="{4FA9EEDF-9D95-471C-B1BB-29F27CD980C1}" sibTransId="{A6612E1F-9B8E-4443-AF13-12999A90C6F5}"/>
    <dgm:cxn modelId="{6F7AD607-6076-4A8D-BC57-CB42E19091D3}" srcId="{175CB11A-BEE6-4463-9C9B-F7EEC25A0D2E}" destId="{03A7E8DA-8530-4DD6-A8CC-5E4128A9E15C}" srcOrd="3" destOrd="0" parTransId="{7FCC160C-1E6B-400A-93B5-F12894675A8E}" sibTransId="{97511906-4821-411A-99CF-18B4FC267D1B}"/>
    <dgm:cxn modelId="{7324C65D-757A-4582-819F-24144CF2C3FB}" type="presOf" srcId="{1DFE71B5-BFA2-40E2-8CC6-B3E46EB74D3B}" destId="{FDA12FBC-7DBE-41CE-9F35-DF0925B764C7}" srcOrd="0" destOrd="1" presId="urn:microsoft.com/office/officeart/2005/8/layout/hList1"/>
    <dgm:cxn modelId="{2D239B0C-A1B1-41DF-B079-97F75D084C53}" srcId="{175CB11A-BEE6-4463-9C9B-F7EEC25A0D2E}" destId="{24E96E70-2DF2-4B32-9CE4-67E5DCAC24CA}" srcOrd="1" destOrd="0" parTransId="{AE6D9DA0-D549-48F5-B0F4-391067FAECCE}" sibTransId="{96B57E74-6C95-4D06-BC6E-94FF9A388603}"/>
    <dgm:cxn modelId="{A874B3CD-19C5-49EC-BAFD-463F6CD95D96}" type="presOf" srcId="{8DEDB7E0-AA68-42C1-81FF-781C7C33C100}" destId="{7B4804EE-C8BA-48ED-B658-514A64E51573}" srcOrd="0" destOrd="0" presId="urn:microsoft.com/office/officeart/2005/8/layout/hList1"/>
    <dgm:cxn modelId="{1AE5658A-B592-4BF5-A743-2792855452D4}" srcId="{127A7EBF-0328-4EF5-9ED7-788A039023C8}" destId="{82532445-6EB0-4899-AEDD-3C37C8986CFD}" srcOrd="0" destOrd="0" parTransId="{2B6C7513-0A6C-4F6E-BF7E-0F33AFC6C497}" sibTransId="{D229A636-94CF-419C-9A8D-BBBB75FB3AE1}"/>
    <dgm:cxn modelId="{C5897B2E-DD0A-4477-A5B8-FA6D58ADF0FF}" type="presParOf" srcId="{831A3DC9-FCEE-4334-B7FB-03A243859F35}" destId="{1B20F344-CA96-499D-B85F-83C0069DA452}" srcOrd="0" destOrd="0" presId="urn:microsoft.com/office/officeart/2005/8/layout/hList1"/>
    <dgm:cxn modelId="{D35A3780-52DD-47AA-978D-2D188CD4C946}" type="presParOf" srcId="{1B20F344-CA96-499D-B85F-83C0069DA452}" destId="{901DA074-342C-42D7-98E9-DB85775429CF}" srcOrd="0" destOrd="0" presId="urn:microsoft.com/office/officeart/2005/8/layout/hList1"/>
    <dgm:cxn modelId="{7021D579-D896-41CA-BA6D-95E61ED107F1}" type="presParOf" srcId="{1B20F344-CA96-499D-B85F-83C0069DA452}" destId="{FDA12FBC-7DBE-41CE-9F35-DF0925B764C7}" srcOrd="1" destOrd="0" presId="urn:microsoft.com/office/officeart/2005/8/layout/hList1"/>
    <dgm:cxn modelId="{32DB4AAA-9F2D-4B9C-A70D-81D8E6663906}" type="presParOf" srcId="{831A3DC9-FCEE-4334-B7FB-03A243859F35}" destId="{D7EE9A77-8B82-4D80-B50F-3EFAF8EE169E}" srcOrd="1" destOrd="0" presId="urn:microsoft.com/office/officeart/2005/8/layout/hList1"/>
    <dgm:cxn modelId="{A254172C-46F5-42ED-8C3D-EEBD7CF35587}" type="presParOf" srcId="{831A3DC9-FCEE-4334-B7FB-03A243859F35}" destId="{1B820BF3-7328-4892-B395-36F87B871743}" srcOrd="2" destOrd="0" presId="urn:microsoft.com/office/officeart/2005/8/layout/hList1"/>
    <dgm:cxn modelId="{514BD259-2A0B-4852-873C-ACBACE710630}" type="presParOf" srcId="{1B820BF3-7328-4892-B395-36F87B871743}" destId="{F65A8333-6B32-4FCA-A732-52B69060FD39}" srcOrd="0" destOrd="0" presId="urn:microsoft.com/office/officeart/2005/8/layout/hList1"/>
    <dgm:cxn modelId="{A94BBDF5-44E7-4437-9AC7-C117683D7A51}" type="presParOf" srcId="{1B820BF3-7328-4892-B395-36F87B871743}" destId="{7B4804EE-C8BA-48ED-B658-514A64E515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8BAE6E0-EDAD-47BF-8510-F67D53813D9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1EB6538-BAC3-4BE9-9669-EDEC6103A721}">
      <dgm:prSet phldrT="[Text]"/>
      <dgm:spPr/>
      <dgm:t>
        <a:bodyPr/>
        <a:lstStyle/>
        <a:p>
          <a:r>
            <a:rPr lang="en-US" dirty="0" smtClean="0"/>
            <a:t>CAT-1</a:t>
          </a:r>
          <a:endParaRPr lang="en-US" dirty="0"/>
        </a:p>
      </dgm:t>
    </dgm:pt>
    <dgm:pt modelId="{01C8FDFC-2EFF-45E0-AE72-05B97D281FCF}" type="parTrans" cxnId="{62C74554-3C30-4C1E-A041-CE2A26058D64}">
      <dgm:prSet/>
      <dgm:spPr/>
      <dgm:t>
        <a:bodyPr/>
        <a:lstStyle/>
        <a:p>
          <a:endParaRPr lang="en-US"/>
        </a:p>
      </dgm:t>
    </dgm:pt>
    <dgm:pt modelId="{8CD6F683-2DD0-4EB0-89B8-D860EE94DA31}" type="sibTrans" cxnId="{62C74554-3C30-4C1E-A041-CE2A26058D64}">
      <dgm:prSet/>
      <dgm:spPr/>
      <dgm:t>
        <a:bodyPr/>
        <a:lstStyle/>
        <a:p>
          <a:endParaRPr lang="en-US"/>
        </a:p>
      </dgm:t>
    </dgm:pt>
    <dgm:pt modelId="{31B1AE19-AC43-4546-A917-27FA80678EDB}">
      <dgm:prSet phldrT="[Text]"/>
      <dgm:spPr/>
      <dgm:t>
        <a:bodyPr/>
        <a:lstStyle/>
        <a:p>
          <a:r>
            <a:rPr lang="en-US" dirty="0" smtClean="0"/>
            <a:t>e.g. US Government, </a:t>
          </a:r>
          <a:endParaRPr lang="en-US" dirty="0"/>
        </a:p>
      </dgm:t>
    </dgm:pt>
    <dgm:pt modelId="{36767022-9AFC-4180-A990-6634535E4E5C}" type="parTrans" cxnId="{A4842C11-FB16-41B9-A604-034D6DE02DA4}">
      <dgm:prSet/>
      <dgm:spPr/>
      <dgm:t>
        <a:bodyPr/>
        <a:lstStyle/>
        <a:p>
          <a:endParaRPr lang="en-US"/>
        </a:p>
      </dgm:t>
    </dgm:pt>
    <dgm:pt modelId="{945CFC30-26DC-4C14-A4B5-ACAD3364156A}" type="sibTrans" cxnId="{A4842C11-FB16-41B9-A604-034D6DE02DA4}">
      <dgm:prSet/>
      <dgm:spPr/>
      <dgm:t>
        <a:bodyPr/>
        <a:lstStyle/>
        <a:p>
          <a:endParaRPr lang="en-US"/>
        </a:p>
      </dgm:t>
    </dgm:pt>
    <dgm:pt modelId="{EAAD6477-8590-4769-8DDF-D140BACE9E54}">
      <dgm:prSet phldrT="[Text]"/>
      <dgm:spPr/>
      <dgm:t>
        <a:bodyPr/>
        <a:lstStyle/>
        <a:p>
          <a:r>
            <a:rPr lang="en-US" dirty="0" smtClean="0"/>
            <a:t>CAT-2</a:t>
          </a:r>
          <a:endParaRPr lang="en-US" dirty="0"/>
        </a:p>
      </dgm:t>
    </dgm:pt>
    <dgm:pt modelId="{7F632362-26E2-4366-B23A-248A72ACA138}" type="parTrans" cxnId="{8F5033A1-5FDB-479C-BD61-18DC4884192A}">
      <dgm:prSet/>
      <dgm:spPr/>
      <dgm:t>
        <a:bodyPr/>
        <a:lstStyle/>
        <a:p>
          <a:endParaRPr lang="en-US"/>
        </a:p>
      </dgm:t>
    </dgm:pt>
    <dgm:pt modelId="{F8C8242C-3476-4160-BA71-A0620A0428AF}" type="sibTrans" cxnId="{8F5033A1-5FDB-479C-BD61-18DC4884192A}">
      <dgm:prSet/>
      <dgm:spPr/>
      <dgm:t>
        <a:bodyPr/>
        <a:lstStyle/>
        <a:p>
          <a:endParaRPr lang="en-US"/>
        </a:p>
      </dgm:t>
    </dgm:pt>
    <dgm:pt modelId="{2F2AE462-E1C1-4EB6-B53D-25D176EC09A0}">
      <dgm:prSet phldrT="[Text]"/>
      <dgm:spPr/>
      <dgm:t>
        <a:bodyPr/>
        <a:lstStyle/>
        <a:p>
          <a:r>
            <a:rPr lang="en-US" dirty="0" smtClean="0"/>
            <a:t>CAT-3</a:t>
          </a:r>
          <a:endParaRPr lang="en-US" dirty="0"/>
        </a:p>
      </dgm:t>
    </dgm:pt>
    <dgm:pt modelId="{3D58B663-D860-4CC4-8831-87E14BE0D7F7}" type="parTrans" cxnId="{D6D3AA2A-6208-4AEC-9253-196C8CE59F20}">
      <dgm:prSet/>
      <dgm:spPr/>
      <dgm:t>
        <a:bodyPr/>
        <a:lstStyle/>
        <a:p>
          <a:endParaRPr lang="en-US"/>
        </a:p>
      </dgm:t>
    </dgm:pt>
    <dgm:pt modelId="{46064C64-9B67-4A1A-ABB8-09851E5530FA}" type="sibTrans" cxnId="{D6D3AA2A-6208-4AEC-9253-196C8CE59F20}">
      <dgm:prSet/>
      <dgm:spPr/>
      <dgm:t>
        <a:bodyPr/>
        <a:lstStyle/>
        <a:p>
          <a:endParaRPr lang="en-US"/>
        </a:p>
      </dgm:t>
    </dgm:pt>
    <dgm:pt modelId="{CEED5E8B-72A8-40A7-9176-16BB14327744}">
      <dgm:prSet phldrT="[Text]"/>
      <dgm:spPr/>
      <dgm:t>
        <a:bodyPr/>
        <a:lstStyle/>
        <a:p>
          <a:r>
            <a:rPr lang="en-US" dirty="0" smtClean="0"/>
            <a:t>US’s LIC, EPFO etc.</a:t>
          </a:r>
          <a:endParaRPr lang="en-US" dirty="0"/>
        </a:p>
      </dgm:t>
    </dgm:pt>
    <dgm:pt modelId="{8E8FA83D-BD71-4FA7-B981-05C8FDF9636F}" type="parTrans" cxnId="{F8B77C43-757B-41DE-8EF1-CBC3CC950D3D}">
      <dgm:prSet/>
      <dgm:spPr/>
      <dgm:t>
        <a:bodyPr/>
        <a:lstStyle/>
        <a:p>
          <a:endParaRPr lang="en-US"/>
        </a:p>
      </dgm:t>
    </dgm:pt>
    <dgm:pt modelId="{C46A9371-DAA0-4A18-82DB-8C9A47464495}" type="sibTrans" cxnId="{F8B77C43-757B-41DE-8EF1-CBC3CC950D3D}">
      <dgm:prSet/>
      <dgm:spPr/>
      <dgm:t>
        <a:bodyPr/>
        <a:lstStyle/>
        <a:p>
          <a:endParaRPr lang="en-US"/>
        </a:p>
      </dgm:t>
    </dgm:pt>
    <dgm:pt modelId="{87CADD3C-E174-49C7-99F1-1A33F305EEF5}">
      <dgm:prSet phldrT="[Text]"/>
      <dgm:spPr/>
      <dgm:t>
        <a:bodyPr/>
        <a:lstStyle/>
        <a:p>
          <a:r>
            <a:rPr lang="en-US" dirty="0" smtClean="0"/>
            <a:t>Foreign MF, Pension Fund</a:t>
          </a:r>
          <a:endParaRPr lang="en-US" dirty="0"/>
        </a:p>
      </dgm:t>
    </dgm:pt>
    <dgm:pt modelId="{66B87135-D591-4514-AAB1-04B38F8975E3}" type="parTrans" cxnId="{C38D5950-44D3-46B6-BC0F-1E72005E1424}">
      <dgm:prSet/>
      <dgm:spPr/>
      <dgm:t>
        <a:bodyPr/>
        <a:lstStyle/>
        <a:p>
          <a:endParaRPr lang="en-US"/>
        </a:p>
      </dgm:t>
    </dgm:pt>
    <dgm:pt modelId="{FBE8BA56-0582-4DF4-BA0B-19AB59BA24FC}" type="sibTrans" cxnId="{C38D5950-44D3-46B6-BC0F-1E72005E1424}">
      <dgm:prSet/>
      <dgm:spPr/>
      <dgm:t>
        <a:bodyPr/>
        <a:lstStyle/>
        <a:p>
          <a:endParaRPr lang="en-US"/>
        </a:p>
      </dgm:t>
    </dgm:pt>
    <dgm:pt modelId="{BBE8F83C-1A96-4D0E-8C1C-13AC37856374}">
      <dgm:prSet phldrT="[Text]"/>
      <dgm:spPr/>
      <dgm:t>
        <a:bodyPr/>
        <a:lstStyle/>
        <a:p>
          <a:r>
            <a:rPr lang="en-US" dirty="0" smtClean="0"/>
            <a:t>Not in 1 or 2</a:t>
          </a:r>
          <a:endParaRPr lang="en-US" dirty="0"/>
        </a:p>
      </dgm:t>
    </dgm:pt>
    <dgm:pt modelId="{AA696EF5-B6B3-408A-B04A-0025DC4CE7B0}" type="parTrans" cxnId="{BCA973F6-608D-4AD6-9E94-589DCEE9E0A4}">
      <dgm:prSet/>
      <dgm:spPr/>
      <dgm:t>
        <a:bodyPr/>
        <a:lstStyle/>
        <a:p>
          <a:endParaRPr lang="en-US"/>
        </a:p>
      </dgm:t>
    </dgm:pt>
    <dgm:pt modelId="{62DB06B3-79D5-45EB-B227-7E1994F88209}" type="sibTrans" cxnId="{BCA973F6-608D-4AD6-9E94-589DCEE9E0A4}">
      <dgm:prSet/>
      <dgm:spPr/>
      <dgm:t>
        <a:bodyPr/>
        <a:lstStyle/>
        <a:p>
          <a:endParaRPr lang="en-US"/>
        </a:p>
      </dgm:t>
    </dgm:pt>
    <dgm:pt modelId="{3BEFE579-AFF4-4B02-AA95-E52715E66ED3}" type="pres">
      <dgm:prSet presAssocID="{A8BAE6E0-EDAD-47BF-8510-F67D53813D95}" presName="linearFlow" presStyleCnt="0">
        <dgm:presLayoutVars>
          <dgm:dir/>
          <dgm:animLvl val="lvl"/>
          <dgm:resizeHandles val="exact"/>
        </dgm:presLayoutVars>
      </dgm:prSet>
      <dgm:spPr/>
      <dgm:t>
        <a:bodyPr/>
        <a:lstStyle/>
        <a:p>
          <a:endParaRPr lang="en-US"/>
        </a:p>
      </dgm:t>
    </dgm:pt>
    <dgm:pt modelId="{AC5D5EAF-A35D-4A66-9191-0B4CB63D5DF7}" type="pres">
      <dgm:prSet presAssocID="{61EB6538-BAC3-4BE9-9669-EDEC6103A721}" presName="composite" presStyleCnt="0"/>
      <dgm:spPr/>
    </dgm:pt>
    <dgm:pt modelId="{871BB2CE-14E2-4941-A64F-3BB259018CE9}" type="pres">
      <dgm:prSet presAssocID="{61EB6538-BAC3-4BE9-9669-EDEC6103A721}" presName="parentText" presStyleLbl="alignNode1" presStyleIdx="0" presStyleCnt="3">
        <dgm:presLayoutVars>
          <dgm:chMax val="1"/>
          <dgm:bulletEnabled val="1"/>
        </dgm:presLayoutVars>
      </dgm:prSet>
      <dgm:spPr/>
      <dgm:t>
        <a:bodyPr/>
        <a:lstStyle/>
        <a:p>
          <a:endParaRPr lang="en-US"/>
        </a:p>
      </dgm:t>
    </dgm:pt>
    <dgm:pt modelId="{1ACE3C51-4DCA-49AB-8BD7-D09107DF72DE}" type="pres">
      <dgm:prSet presAssocID="{61EB6538-BAC3-4BE9-9669-EDEC6103A721}" presName="descendantText" presStyleLbl="alignAcc1" presStyleIdx="0" presStyleCnt="3">
        <dgm:presLayoutVars>
          <dgm:bulletEnabled val="1"/>
        </dgm:presLayoutVars>
      </dgm:prSet>
      <dgm:spPr/>
      <dgm:t>
        <a:bodyPr/>
        <a:lstStyle/>
        <a:p>
          <a:endParaRPr lang="en-US"/>
        </a:p>
      </dgm:t>
    </dgm:pt>
    <dgm:pt modelId="{5844661C-A355-424A-9524-5C7AE394C3A3}" type="pres">
      <dgm:prSet presAssocID="{8CD6F683-2DD0-4EB0-89B8-D860EE94DA31}" presName="sp" presStyleCnt="0"/>
      <dgm:spPr/>
    </dgm:pt>
    <dgm:pt modelId="{66E6D0D5-647C-4729-B990-3249D2C4B93D}" type="pres">
      <dgm:prSet presAssocID="{EAAD6477-8590-4769-8DDF-D140BACE9E54}" presName="composite" presStyleCnt="0"/>
      <dgm:spPr/>
    </dgm:pt>
    <dgm:pt modelId="{5027F2AC-B62D-47E3-A6A7-30C45B19B2E9}" type="pres">
      <dgm:prSet presAssocID="{EAAD6477-8590-4769-8DDF-D140BACE9E54}" presName="parentText" presStyleLbl="alignNode1" presStyleIdx="1" presStyleCnt="3">
        <dgm:presLayoutVars>
          <dgm:chMax val="1"/>
          <dgm:bulletEnabled val="1"/>
        </dgm:presLayoutVars>
      </dgm:prSet>
      <dgm:spPr/>
      <dgm:t>
        <a:bodyPr/>
        <a:lstStyle/>
        <a:p>
          <a:endParaRPr lang="en-US"/>
        </a:p>
      </dgm:t>
    </dgm:pt>
    <dgm:pt modelId="{50302AF5-D6BB-442D-BAB6-335230B1D9E7}" type="pres">
      <dgm:prSet presAssocID="{EAAD6477-8590-4769-8DDF-D140BACE9E54}" presName="descendantText" presStyleLbl="alignAcc1" presStyleIdx="1" presStyleCnt="3">
        <dgm:presLayoutVars>
          <dgm:bulletEnabled val="1"/>
        </dgm:presLayoutVars>
      </dgm:prSet>
      <dgm:spPr/>
      <dgm:t>
        <a:bodyPr/>
        <a:lstStyle/>
        <a:p>
          <a:endParaRPr lang="en-US"/>
        </a:p>
      </dgm:t>
    </dgm:pt>
    <dgm:pt modelId="{306FC075-6298-4ABC-824B-3F1E3A3EF3DF}" type="pres">
      <dgm:prSet presAssocID="{F8C8242C-3476-4160-BA71-A0620A0428AF}" presName="sp" presStyleCnt="0"/>
      <dgm:spPr/>
    </dgm:pt>
    <dgm:pt modelId="{D6A23FE8-A2E3-40F9-B6CF-9F05F085C916}" type="pres">
      <dgm:prSet presAssocID="{2F2AE462-E1C1-4EB6-B53D-25D176EC09A0}" presName="composite" presStyleCnt="0"/>
      <dgm:spPr/>
    </dgm:pt>
    <dgm:pt modelId="{DAA59234-EC5B-4F73-A23E-75B9EA484C5C}" type="pres">
      <dgm:prSet presAssocID="{2F2AE462-E1C1-4EB6-B53D-25D176EC09A0}" presName="parentText" presStyleLbl="alignNode1" presStyleIdx="2" presStyleCnt="3">
        <dgm:presLayoutVars>
          <dgm:chMax val="1"/>
          <dgm:bulletEnabled val="1"/>
        </dgm:presLayoutVars>
      </dgm:prSet>
      <dgm:spPr/>
      <dgm:t>
        <a:bodyPr/>
        <a:lstStyle/>
        <a:p>
          <a:endParaRPr lang="en-US"/>
        </a:p>
      </dgm:t>
    </dgm:pt>
    <dgm:pt modelId="{B32F0AC9-8BCE-4643-9CBB-DBAC642231C6}" type="pres">
      <dgm:prSet presAssocID="{2F2AE462-E1C1-4EB6-B53D-25D176EC09A0}" presName="descendantText" presStyleLbl="alignAcc1" presStyleIdx="2" presStyleCnt="3">
        <dgm:presLayoutVars>
          <dgm:bulletEnabled val="1"/>
        </dgm:presLayoutVars>
      </dgm:prSet>
      <dgm:spPr/>
      <dgm:t>
        <a:bodyPr/>
        <a:lstStyle/>
        <a:p>
          <a:endParaRPr lang="en-US"/>
        </a:p>
      </dgm:t>
    </dgm:pt>
  </dgm:ptLst>
  <dgm:cxnLst>
    <dgm:cxn modelId="{62C74554-3C30-4C1E-A041-CE2A26058D64}" srcId="{A8BAE6E0-EDAD-47BF-8510-F67D53813D95}" destId="{61EB6538-BAC3-4BE9-9669-EDEC6103A721}" srcOrd="0" destOrd="0" parTransId="{01C8FDFC-2EFF-45E0-AE72-05B97D281FCF}" sibTransId="{8CD6F683-2DD0-4EB0-89B8-D860EE94DA31}"/>
    <dgm:cxn modelId="{47B69EA0-14AD-45CD-84DB-9CBA4825E4C2}" type="presOf" srcId="{2F2AE462-E1C1-4EB6-B53D-25D176EC09A0}" destId="{DAA59234-EC5B-4F73-A23E-75B9EA484C5C}" srcOrd="0" destOrd="0" presId="urn:microsoft.com/office/officeart/2005/8/layout/chevron2"/>
    <dgm:cxn modelId="{BCA973F6-608D-4AD6-9E94-589DCEE9E0A4}" srcId="{2F2AE462-E1C1-4EB6-B53D-25D176EC09A0}" destId="{BBE8F83C-1A96-4D0E-8C1C-13AC37856374}" srcOrd="0" destOrd="0" parTransId="{AA696EF5-B6B3-408A-B04A-0025DC4CE7B0}" sibTransId="{62DB06B3-79D5-45EB-B227-7E1994F88209}"/>
    <dgm:cxn modelId="{A4842C11-FB16-41B9-A604-034D6DE02DA4}" srcId="{61EB6538-BAC3-4BE9-9669-EDEC6103A721}" destId="{31B1AE19-AC43-4546-A917-27FA80678EDB}" srcOrd="0" destOrd="0" parTransId="{36767022-9AFC-4180-A990-6634535E4E5C}" sibTransId="{945CFC30-26DC-4C14-A4B5-ACAD3364156A}"/>
    <dgm:cxn modelId="{8F5033A1-5FDB-479C-BD61-18DC4884192A}" srcId="{A8BAE6E0-EDAD-47BF-8510-F67D53813D95}" destId="{EAAD6477-8590-4769-8DDF-D140BACE9E54}" srcOrd="1" destOrd="0" parTransId="{7F632362-26E2-4366-B23A-248A72ACA138}" sibTransId="{F8C8242C-3476-4160-BA71-A0620A0428AF}"/>
    <dgm:cxn modelId="{5F63A390-08AF-4C1D-81B8-9BADE854E32D}" type="presOf" srcId="{87CADD3C-E174-49C7-99F1-1A33F305EEF5}" destId="{50302AF5-D6BB-442D-BAB6-335230B1D9E7}" srcOrd="0" destOrd="0" presId="urn:microsoft.com/office/officeart/2005/8/layout/chevron2"/>
    <dgm:cxn modelId="{C18F3F2C-17BD-40AA-BAB9-E56709B68800}" type="presOf" srcId="{A8BAE6E0-EDAD-47BF-8510-F67D53813D95}" destId="{3BEFE579-AFF4-4B02-AA95-E52715E66ED3}" srcOrd="0" destOrd="0" presId="urn:microsoft.com/office/officeart/2005/8/layout/chevron2"/>
    <dgm:cxn modelId="{5F6B7BAA-5CD2-4A9B-8FAB-C7660B9DFC63}" type="presOf" srcId="{CEED5E8B-72A8-40A7-9176-16BB14327744}" destId="{1ACE3C51-4DCA-49AB-8BD7-D09107DF72DE}" srcOrd="0" destOrd="1" presId="urn:microsoft.com/office/officeart/2005/8/layout/chevron2"/>
    <dgm:cxn modelId="{90445601-564D-4ED4-89C0-B995386C3B81}" type="presOf" srcId="{BBE8F83C-1A96-4D0E-8C1C-13AC37856374}" destId="{B32F0AC9-8BCE-4643-9CBB-DBAC642231C6}" srcOrd="0" destOrd="0" presId="urn:microsoft.com/office/officeart/2005/8/layout/chevron2"/>
    <dgm:cxn modelId="{C38D5950-44D3-46B6-BC0F-1E72005E1424}" srcId="{EAAD6477-8590-4769-8DDF-D140BACE9E54}" destId="{87CADD3C-E174-49C7-99F1-1A33F305EEF5}" srcOrd="0" destOrd="0" parTransId="{66B87135-D591-4514-AAB1-04B38F8975E3}" sibTransId="{FBE8BA56-0582-4DF4-BA0B-19AB59BA24FC}"/>
    <dgm:cxn modelId="{B7B1E881-AFD3-4911-8BD8-DDCF61FC0139}" type="presOf" srcId="{61EB6538-BAC3-4BE9-9669-EDEC6103A721}" destId="{871BB2CE-14E2-4941-A64F-3BB259018CE9}" srcOrd="0" destOrd="0" presId="urn:microsoft.com/office/officeart/2005/8/layout/chevron2"/>
    <dgm:cxn modelId="{323E2FE6-0E48-4215-AB81-D481E6E45069}" type="presOf" srcId="{31B1AE19-AC43-4546-A917-27FA80678EDB}" destId="{1ACE3C51-4DCA-49AB-8BD7-D09107DF72DE}" srcOrd="0" destOrd="0" presId="urn:microsoft.com/office/officeart/2005/8/layout/chevron2"/>
    <dgm:cxn modelId="{F8B77C43-757B-41DE-8EF1-CBC3CC950D3D}" srcId="{61EB6538-BAC3-4BE9-9669-EDEC6103A721}" destId="{CEED5E8B-72A8-40A7-9176-16BB14327744}" srcOrd="1" destOrd="0" parTransId="{8E8FA83D-BD71-4FA7-B981-05C8FDF9636F}" sibTransId="{C46A9371-DAA0-4A18-82DB-8C9A47464495}"/>
    <dgm:cxn modelId="{D6D3AA2A-6208-4AEC-9253-196C8CE59F20}" srcId="{A8BAE6E0-EDAD-47BF-8510-F67D53813D95}" destId="{2F2AE462-E1C1-4EB6-B53D-25D176EC09A0}" srcOrd="2" destOrd="0" parTransId="{3D58B663-D860-4CC4-8831-87E14BE0D7F7}" sibTransId="{46064C64-9B67-4A1A-ABB8-09851E5530FA}"/>
    <dgm:cxn modelId="{6593629D-B476-401C-AB0D-85669EF7C3FC}" type="presOf" srcId="{EAAD6477-8590-4769-8DDF-D140BACE9E54}" destId="{5027F2AC-B62D-47E3-A6A7-30C45B19B2E9}" srcOrd="0" destOrd="0" presId="urn:microsoft.com/office/officeart/2005/8/layout/chevron2"/>
    <dgm:cxn modelId="{2E595DF8-F03B-43A9-B097-C7D1E8015DDB}" type="presParOf" srcId="{3BEFE579-AFF4-4B02-AA95-E52715E66ED3}" destId="{AC5D5EAF-A35D-4A66-9191-0B4CB63D5DF7}" srcOrd="0" destOrd="0" presId="urn:microsoft.com/office/officeart/2005/8/layout/chevron2"/>
    <dgm:cxn modelId="{B42EC4F4-93C7-4C9F-AC4E-35D9CC852344}" type="presParOf" srcId="{AC5D5EAF-A35D-4A66-9191-0B4CB63D5DF7}" destId="{871BB2CE-14E2-4941-A64F-3BB259018CE9}" srcOrd="0" destOrd="0" presId="urn:microsoft.com/office/officeart/2005/8/layout/chevron2"/>
    <dgm:cxn modelId="{2C748F90-AA72-4854-8BF5-CD289D64E140}" type="presParOf" srcId="{AC5D5EAF-A35D-4A66-9191-0B4CB63D5DF7}" destId="{1ACE3C51-4DCA-49AB-8BD7-D09107DF72DE}" srcOrd="1" destOrd="0" presId="urn:microsoft.com/office/officeart/2005/8/layout/chevron2"/>
    <dgm:cxn modelId="{FFE7E920-80D2-46F1-829D-9B1A1495538B}" type="presParOf" srcId="{3BEFE579-AFF4-4B02-AA95-E52715E66ED3}" destId="{5844661C-A355-424A-9524-5C7AE394C3A3}" srcOrd="1" destOrd="0" presId="urn:microsoft.com/office/officeart/2005/8/layout/chevron2"/>
    <dgm:cxn modelId="{667024F6-283C-4B31-B736-4D769F89A487}" type="presParOf" srcId="{3BEFE579-AFF4-4B02-AA95-E52715E66ED3}" destId="{66E6D0D5-647C-4729-B990-3249D2C4B93D}" srcOrd="2" destOrd="0" presId="urn:microsoft.com/office/officeart/2005/8/layout/chevron2"/>
    <dgm:cxn modelId="{3E818E86-E611-44CE-A034-95EE339748A0}" type="presParOf" srcId="{66E6D0D5-647C-4729-B990-3249D2C4B93D}" destId="{5027F2AC-B62D-47E3-A6A7-30C45B19B2E9}" srcOrd="0" destOrd="0" presId="urn:microsoft.com/office/officeart/2005/8/layout/chevron2"/>
    <dgm:cxn modelId="{B916B094-97AF-4F02-BEAF-5CE23DE6DF12}" type="presParOf" srcId="{66E6D0D5-647C-4729-B990-3249D2C4B93D}" destId="{50302AF5-D6BB-442D-BAB6-335230B1D9E7}" srcOrd="1" destOrd="0" presId="urn:microsoft.com/office/officeart/2005/8/layout/chevron2"/>
    <dgm:cxn modelId="{9D499257-9833-48BE-9401-EB1CF139F809}" type="presParOf" srcId="{3BEFE579-AFF4-4B02-AA95-E52715E66ED3}" destId="{306FC075-6298-4ABC-824B-3F1E3A3EF3DF}" srcOrd="3" destOrd="0" presId="urn:microsoft.com/office/officeart/2005/8/layout/chevron2"/>
    <dgm:cxn modelId="{72338C88-5977-494D-90D7-1850C450A868}" type="presParOf" srcId="{3BEFE579-AFF4-4B02-AA95-E52715E66ED3}" destId="{D6A23FE8-A2E3-40F9-B6CF-9F05F085C916}" srcOrd="4" destOrd="0" presId="urn:microsoft.com/office/officeart/2005/8/layout/chevron2"/>
    <dgm:cxn modelId="{D6039856-603B-4D27-9271-C79B3AE15EB6}" type="presParOf" srcId="{D6A23FE8-A2E3-40F9-B6CF-9F05F085C916}" destId="{DAA59234-EC5B-4F73-A23E-75B9EA484C5C}" srcOrd="0" destOrd="0" presId="urn:microsoft.com/office/officeart/2005/8/layout/chevron2"/>
    <dgm:cxn modelId="{028A3A33-7E53-4213-82AB-1AD0FD5EFB54}" type="presParOf" srcId="{D6A23FE8-A2E3-40F9-B6CF-9F05F085C916}" destId="{B32F0AC9-8BCE-4643-9CBB-DBAC642231C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4DD2871-5A6A-42F8-AA5F-A4557A4CBE6A}" type="doc">
      <dgm:prSet loTypeId="urn:microsoft.com/office/officeart/2005/8/layout/hList1" loCatId="list" qsTypeId="urn:microsoft.com/office/officeart/2005/8/quickstyle/3d5" qsCatId="3D" csTypeId="urn:microsoft.com/office/officeart/2005/8/colors/accent1_2" csCatId="accent1" phldr="1"/>
      <dgm:spPr/>
      <dgm:t>
        <a:bodyPr/>
        <a:lstStyle/>
        <a:p>
          <a:endParaRPr lang="en-US"/>
        </a:p>
      </dgm:t>
    </dgm:pt>
    <dgm:pt modelId="{01A8EE9B-B79B-43BE-9E5E-4B851BDB684B}">
      <dgm:prSet phldrT="[Text]"/>
      <dgm:spPr/>
      <dgm:t>
        <a:bodyPr/>
        <a:lstStyle/>
        <a:p>
          <a:r>
            <a:rPr lang="en-US" dirty="0" smtClean="0"/>
            <a:t>GAAR</a:t>
          </a:r>
          <a:endParaRPr lang="en-US" dirty="0"/>
        </a:p>
      </dgm:t>
    </dgm:pt>
    <dgm:pt modelId="{5249BE1F-7FB0-4193-8173-C054266C7D95}" type="parTrans" cxnId="{197C2B40-FB0D-46E3-85EC-FFEC9F5E6CD1}">
      <dgm:prSet/>
      <dgm:spPr/>
      <dgm:t>
        <a:bodyPr/>
        <a:lstStyle/>
        <a:p>
          <a:endParaRPr lang="en-US"/>
        </a:p>
      </dgm:t>
    </dgm:pt>
    <dgm:pt modelId="{FE80E288-AB6C-427E-9434-9AA24712C218}" type="sibTrans" cxnId="{197C2B40-FB0D-46E3-85EC-FFEC9F5E6CD1}">
      <dgm:prSet/>
      <dgm:spPr/>
      <dgm:t>
        <a:bodyPr/>
        <a:lstStyle/>
        <a:p>
          <a:endParaRPr lang="en-US"/>
        </a:p>
      </dgm:t>
    </dgm:pt>
    <dgm:pt modelId="{7B03B49C-C2C1-4741-BD84-8BF680A5DB0B}">
      <dgm:prSet phldrT="[Text]"/>
      <dgm:spPr/>
      <dgm:t>
        <a:bodyPr/>
        <a:lstStyle/>
        <a:p>
          <a:r>
            <a:rPr lang="en-US" dirty="0" smtClean="0"/>
            <a:t>Making deals outside India on Indian assets</a:t>
          </a:r>
          <a:endParaRPr lang="en-US" dirty="0"/>
        </a:p>
      </dgm:t>
    </dgm:pt>
    <dgm:pt modelId="{2F426BF8-612F-4233-BD7B-2715AD31E64D}" type="parTrans" cxnId="{BB88147C-F6D4-492C-9C47-D07C525DFE12}">
      <dgm:prSet/>
      <dgm:spPr/>
      <dgm:t>
        <a:bodyPr/>
        <a:lstStyle/>
        <a:p>
          <a:endParaRPr lang="en-US"/>
        </a:p>
      </dgm:t>
    </dgm:pt>
    <dgm:pt modelId="{5D9C0CAE-0BF6-4E86-986A-984A4E9AB80D}" type="sibTrans" cxnId="{BB88147C-F6D4-492C-9C47-D07C525DFE12}">
      <dgm:prSet/>
      <dgm:spPr/>
      <dgm:t>
        <a:bodyPr/>
        <a:lstStyle/>
        <a:p>
          <a:endParaRPr lang="en-US"/>
        </a:p>
      </dgm:t>
    </dgm:pt>
    <dgm:pt modelId="{622799D2-E57F-43A3-9E24-499FEDDC83EC}">
      <dgm:prSet phldrT="[Text]"/>
      <dgm:spPr/>
      <dgm:t>
        <a:bodyPr/>
        <a:lstStyle/>
        <a:p>
          <a:r>
            <a:rPr lang="en-US" dirty="0" smtClean="0"/>
            <a:t>P-Notes</a:t>
          </a:r>
          <a:endParaRPr lang="en-US" dirty="0"/>
        </a:p>
      </dgm:t>
    </dgm:pt>
    <dgm:pt modelId="{474FCC2B-5A6D-4A58-88EB-B098AB434975}" type="parTrans" cxnId="{22F6BA9F-5CDE-416C-B9BA-E92A1E92F511}">
      <dgm:prSet/>
      <dgm:spPr/>
      <dgm:t>
        <a:bodyPr/>
        <a:lstStyle/>
        <a:p>
          <a:endParaRPr lang="en-US"/>
        </a:p>
      </dgm:t>
    </dgm:pt>
    <dgm:pt modelId="{70DE370A-16B7-46AD-9173-0E3FE756FDBF}" type="sibTrans" cxnId="{22F6BA9F-5CDE-416C-B9BA-E92A1E92F511}">
      <dgm:prSet/>
      <dgm:spPr/>
      <dgm:t>
        <a:bodyPr/>
        <a:lstStyle/>
        <a:p>
          <a:endParaRPr lang="en-US"/>
        </a:p>
      </dgm:t>
    </dgm:pt>
    <dgm:pt modelId="{7AAB27CD-131E-454A-898F-548055C4EF81}">
      <dgm:prSet phldrT="[Text]"/>
      <dgm:spPr/>
      <dgm:t>
        <a:bodyPr/>
        <a:lstStyle/>
        <a:p>
          <a:r>
            <a:rPr lang="en-US" dirty="0" smtClean="0"/>
            <a:t>Technical Escape, even caught less penalties.</a:t>
          </a:r>
          <a:endParaRPr lang="en-US" dirty="0"/>
        </a:p>
      </dgm:t>
    </dgm:pt>
    <dgm:pt modelId="{8F063501-EC1D-44F0-B847-3FE47EBBD83C}" type="parTrans" cxnId="{AB5F3171-5806-4282-8590-5A1092E129A1}">
      <dgm:prSet/>
      <dgm:spPr/>
      <dgm:t>
        <a:bodyPr/>
        <a:lstStyle/>
        <a:p>
          <a:endParaRPr lang="en-US"/>
        </a:p>
      </dgm:t>
    </dgm:pt>
    <dgm:pt modelId="{6A8238F2-C711-4386-B11E-5C4C7C99E713}" type="sibTrans" cxnId="{AB5F3171-5806-4282-8590-5A1092E129A1}">
      <dgm:prSet/>
      <dgm:spPr/>
      <dgm:t>
        <a:bodyPr/>
        <a:lstStyle/>
        <a:p>
          <a:endParaRPr lang="en-US"/>
        </a:p>
      </dgm:t>
    </dgm:pt>
    <dgm:pt modelId="{E843B19F-3F2E-4340-9064-9EB7AA7CFCE0}">
      <dgm:prSet phldrT="[Text]"/>
      <dgm:spPr/>
      <dgm:t>
        <a:bodyPr/>
        <a:lstStyle/>
        <a:p>
          <a:r>
            <a:rPr lang="en-US" dirty="0" smtClean="0"/>
            <a:t>Notice &amp; 15-30% Tax.</a:t>
          </a:r>
          <a:endParaRPr lang="en-US" dirty="0"/>
        </a:p>
      </dgm:t>
    </dgm:pt>
    <dgm:pt modelId="{0C0845D4-BCCB-42C9-A9F5-51963E6B97E3}" type="parTrans" cxnId="{12FA7627-2577-4CF4-9F9B-30F8A16C0E6E}">
      <dgm:prSet/>
      <dgm:spPr/>
      <dgm:t>
        <a:bodyPr/>
        <a:lstStyle/>
        <a:p>
          <a:endParaRPr lang="en-US"/>
        </a:p>
      </dgm:t>
    </dgm:pt>
    <dgm:pt modelId="{342D652C-ECE1-4947-8C4A-5AFA4608B270}" type="sibTrans" cxnId="{12FA7627-2577-4CF4-9F9B-30F8A16C0E6E}">
      <dgm:prSet/>
      <dgm:spPr/>
      <dgm:t>
        <a:bodyPr/>
        <a:lstStyle/>
        <a:p>
          <a:endParaRPr lang="en-US"/>
        </a:p>
      </dgm:t>
    </dgm:pt>
    <dgm:pt modelId="{EE371260-31FC-4388-8DD8-BF247D1632C6}" type="pres">
      <dgm:prSet presAssocID="{44DD2871-5A6A-42F8-AA5F-A4557A4CBE6A}" presName="Name0" presStyleCnt="0">
        <dgm:presLayoutVars>
          <dgm:dir/>
          <dgm:animLvl val="lvl"/>
          <dgm:resizeHandles val="exact"/>
        </dgm:presLayoutVars>
      </dgm:prSet>
      <dgm:spPr/>
      <dgm:t>
        <a:bodyPr/>
        <a:lstStyle/>
        <a:p>
          <a:endParaRPr lang="en-US"/>
        </a:p>
      </dgm:t>
    </dgm:pt>
    <dgm:pt modelId="{416ACF6F-27EA-4353-A5EF-50E3B3C5BBD3}" type="pres">
      <dgm:prSet presAssocID="{01A8EE9B-B79B-43BE-9E5E-4B851BDB684B}" presName="composite" presStyleCnt="0"/>
      <dgm:spPr/>
    </dgm:pt>
    <dgm:pt modelId="{91FC7A2A-9C8F-4CBA-AEFE-AF907E32254D}" type="pres">
      <dgm:prSet presAssocID="{01A8EE9B-B79B-43BE-9E5E-4B851BDB684B}" presName="parTx" presStyleLbl="alignNode1" presStyleIdx="0" presStyleCnt="2">
        <dgm:presLayoutVars>
          <dgm:chMax val="0"/>
          <dgm:chPref val="0"/>
          <dgm:bulletEnabled val="1"/>
        </dgm:presLayoutVars>
      </dgm:prSet>
      <dgm:spPr/>
      <dgm:t>
        <a:bodyPr/>
        <a:lstStyle/>
        <a:p>
          <a:endParaRPr lang="en-US"/>
        </a:p>
      </dgm:t>
    </dgm:pt>
    <dgm:pt modelId="{3B69763E-58CA-4578-9212-75BC9225472E}" type="pres">
      <dgm:prSet presAssocID="{01A8EE9B-B79B-43BE-9E5E-4B851BDB684B}" presName="desTx" presStyleLbl="alignAccFollowNode1" presStyleIdx="0" presStyleCnt="2">
        <dgm:presLayoutVars>
          <dgm:bulletEnabled val="1"/>
        </dgm:presLayoutVars>
      </dgm:prSet>
      <dgm:spPr/>
      <dgm:t>
        <a:bodyPr/>
        <a:lstStyle/>
        <a:p>
          <a:endParaRPr lang="en-US"/>
        </a:p>
      </dgm:t>
    </dgm:pt>
    <dgm:pt modelId="{EE34CC5E-5929-4C1D-861D-AFCAE848066F}" type="pres">
      <dgm:prSet presAssocID="{FE80E288-AB6C-427E-9434-9AA24712C218}" presName="space" presStyleCnt="0"/>
      <dgm:spPr/>
    </dgm:pt>
    <dgm:pt modelId="{2C1EF343-D409-4D61-9226-D15EF1DEEAEB}" type="pres">
      <dgm:prSet presAssocID="{622799D2-E57F-43A3-9E24-499FEDDC83EC}" presName="composite" presStyleCnt="0"/>
      <dgm:spPr/>
    </dgm:pt>
    <dgm:pt modelId="{61E83D17-9EF3-49FA-9C93-6238356B2180}" type="pres">
      <dgm:prSet presAssocID="{622799D2-E57F-43A3-9E24-499FEDDC83EC}" presName="parTx" presStyleLbl="alignNode1" presStyleIdx="1" presStyleCnt="2">
        <dgm:presLayoutVars>
          <dgm:chMax val="0"/>
          <dgm:chPref val="0"/>
          <dgm:bulletEnabled val="1"/>
        </dgm:presLayoutVars>
      </dgm:prSet>
      <dgm:spPr/>
      <dgm:t>
        <a:bodyPr/>
        <a:lstStyle/>
        <a:p>
          <a:endParaRPr lang="en-US"/>
        </a:p>
      </dgm:t>
    </dgm:pt>
    <dgm:pt modelId="{74ACF213-EBC4-4DD1-8DC6-F753E95B6B82}" type="pres">
      <dgm:prSet presAssocID="{622799D2-E57F-43A3-9E24-499FEDDC83EC}" presName="desTx" presStyleLbl="alignAccFollowNode1" presStyleIdx="1" presStyleCnt="2">
        <dgm:presLayoutVars>
          <dgm:bulletEnabled val="1"/>
        </dgm:presLayoutVars>
      </dgm:prSet>
      <dgm:spPr/>
      <dgm:t>
        <a:bodyPr/>
        <a:lstStyle/>
        <a:p>
          <a:endParaRPr lang="en-US"/>
        </a:p>
      </dgm:t>
    </dgm:pt>
  </dgm:ptLst>
  <dgm:cxnLst>
    <dgm:cxn modelId="{83AB36E1-BAD9-4CF2-A9B9-D0BCC395850C}" type="presOf" srcId="{E843B19F-3F2E-4340-9064-9EB7AA7CFCE0}" destId="{3B69763E-58CA-4578-9212-75BC9225472E}" srcOrd="0" destOrd="1" presId="urn:microsoft.com/office/officeart/2005/8/layout/hList1"/>
    <dgm:cxn modelId="{B9A44297-A7EE-4D97-BA7C-1710C4C99D9D}" type="presOf" srcId="{622799D2-E57F-43A3-9E24-499FEDDC83EC}" destId="{61E83D17-9EF3-49FA-9C93-6238356B2180}" srcOrd="0" destOrd="0" presId="urn:microsoft.com/office/officeart/2005/8/layout/hList1"/>
    <dgm:cxn modelId="{12FA7627-2577-4CF4-9F9B-30F8A16C0E6E}" srcId="{01A8EE9B-B79B-43BE-9E5E-4B851BDB684B}" destId="{E843B19F-3F2E-4340-9064-9EB7AA7CFCE0}" srcOrd="1" destOrd="0" parTransId="{0C0845D4-BCCB-42C9-A9F5-51963E6B97E3}" sibTransId="{342D652C-ECE1-4947-8C4A-5AFA4608B270}"/>
    <dgm:cxn modelId="{A129E4DB-2FF9-4D80-B208-E34E27636703}" type="presOf" srcId="{01A8EE9B-B79B-43BE-9E5E-4B851BDB684B}" destId="{91FC7A2A-9C8F-4CBA-AEFE-AF907E32254D}" srcOrd="0" destOrd="0" presId="urn:microsoft.com/office/officeart/2005/8/layout/hList1"/>
    <dgm:cxn modelId="{AB5F3171-5806-4282-8590-5A1092E129A1}" srcId="{622799D2-E57F-43A3-9E24-499FEDDC83EC}" destId="{7AAB27CD-131E-454A-898F-548055C4EF81}" srcOrd="0" destOrd="0" parTransId="{8F063501-EC1D-44F0-B847-3FE47EBBD83C}" sibTransId="{6A8238F2-C711-4386-B11E-5C4C7C99E713}"/>
    <dgm:cxn modelId="{197C2B40-FB0D-46E3-85EC-FFEC9F5E6CD1}" srcId="{44DD2871-5A6A-42F8-AA5F-A4557A4CBE6A}" destId="{01A8EE9B-B79B-43BE-9E5E-4B851BDB684B}" srcOrd="0" destOrd="0" parTransId="{5249BE1F-7FB0-4193-8173-C054266C7D95}" sibTransId="{FE80E288-AB6C-427E-9434-9AA24712C218}"/>
    <dgm:cxn modelId="{808984CA-7047-466E-8632-01D2FECFC4F4}" type="presOf" srcId="{7B03B49C-C2C1-4741-BD84-8BF680A5DB0B}" destId="{3B69763E-58CA-4578-9212-75BC9225472E}" srcOrd="0" destOrd="0" presId="urn:microsoft.com/office/officeart/2005/8/layout/hList1"/>
    <dgm:cxn modelId="{22F6BA9F-5CDE-416C-B9BA-E92A1E92F511}" srcId="{44DD2871-5A6A-42F8-AA5F-A4557A4CBE6A}" destId="{622799D2-E57F-43A3-9E24-499FEDDC83EC}" srcOrd="1" destOrd="0" parTransId="{474FCC2B-5A6D-4A58-88EB-B098AB434975}" sibTransId="{70DE370A-16B7-46AD-9173-0E3FE756FDBF}"/>
    <dgm:cxn modelId="{9D8A74EF-8125-4D6C-8B8F-326301CB007B}" type="presOf" srcId="{44DD2871-5A6A-42F8-AA5F-A4557A4CBE6A}" destId="{EE371260-31FC-4388-8DD8-BF247D1632C6}" srcOrd="0" destOrd="0" presId="urn:microsoft.com/office/officeart/2005/8/layout/hList1"/>
    <dgm:cxn modelId="{BB88147C-F6D4-492C-9C47-D07C525DFE12}" srcId="{01A8EE9B-B79B-43BE-9E5E-4B851BDB684B}" destId="{7B03B49C-C2C1-4741-BD84-8BF680A5DB0B}" srcOrd="0" destOrd="0" parTransId="{2F426BF8-612F-4233-BD7B-2715AD31E64D}" sibTransId="{5D9C0CAE-0BF6-4E86-986A-984A4E9AB80D}"/>
    <dgm:cxn modelId="{BA4D50DA-3145-4B84-8E5E-5D289DE36DCC}" type="presOf" srcId="{7AAB27CD-131E-454A-898F-548055C4EF81}" destId="{74ACF213-EBC4-4DD1-8DC6-F753E95B6B82}" srcOrd="0" destOrd="0" presId="urn:microsoft.com/office/officeart/2005/8/layout/hList1"/>
    <dgm:cxn modelId="{A3E1A74D-620F-461A-8F7A-720429F72818}" type="presParOf" srcId="{EE371260-31FC-4388-8DD8-BF247D1632C6}" destId="{416ACF6F-27EA-4353-A5EF-50E3B3C5BBD3}" srcOrd="0" destOrd="0" presId="urn:microsoft.com/office/officeart/2005/8/layout/hList1"/>
    <dgm:cxn modelId="{12AEF551-4722-4D02-930E-0C1B30817398}" type="presParOf" srcId="{416ACF6F-27EA-4353-A5EF-50E3B3C5BBD3}" destId="{91FC7A2A-9C8F-4CBA-AEFE-AF907E32254D}" srcOrd="0" destOrd="0" presId="urn:microsoft.com/office/officeart/2005/8/layout/hList1"/>
    <dgm:cxn modelId="{FA1C6DFB-8B45-4971-9B14-7CB34F3A464C}" type="presParOf" srcId="{416ACF6F-27EA-4353-A5EF-50E3B3C5BBD3}" destId="{3B69763E-58CA-4578-9212-75BC9225472E}" srcOrd="1" destOrd="0" presId="urn:microsoft.com/office/officeart/2005/8/layout/hList1"/>
    <dgm:cxn modelId="{27D2046B-B8FF-428B-B397-20473EE23F55}" type="presParOf" srcId="{EE371260-31FC-4388-8DD8-BF247D1632C6}" destId="{EE34CC5E-5929-4C1D-861D-AFCAE848066F}" srcOrd="1" destOrd="0" presId="urn:microsoft.com/office/officeart/2005/8/layout/hList1"/>
    <dgm:cxn modelId="{99377CE4-CF16-4526-9902-A77E886EFCD7}" type="presParOf" srcId="{EE371260-31FC-4388-8DD8-BF247D1632C6}" destId="{2C1EF343-D409-4D61-9226-D15EF1DEEAEB}" srcOrd="2" destOrd="0" presId="urn:microsoft.com/office/officeart/2005/8/layout/hList1"/>
    <dgm:cxn modelId="{D0AA24FA-DA4E-41E8-9EFE-7FFCDE19066E}" type="presParOf" srcId="{2C1EF343-D409-4D61-9226-D15EF1DEEAEB}" destId="{61E83D17-9EF3-49FA-9C93-6238356B2180}" srcOrd="0" destOrd="0" presId="urn:microsoft.com/office/officeart/2005/8/layout/hList1"/>
    <dgm:cxn modelId="{BDDD69D4-1F7B-493C-B656-BF87F0EB30DC}" type="presParOf" srcId="{2C1EF343-D409-4D61-9226-D15EF1DEEAEB}" destId="{74ACF213-EBC4-4DD1-8DC6-F753E95B6B82}"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6713557-A2CA-4586-9180-8F820498F4C2}"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4D1CC6F-8F6A-4293-A0C9-447F441D5F01}">
      <dgm:prSet phldrT="[Text]"/>
      <dgm:spPr/>
      <dgm:t>
        <a:bodyPr/>
        <a:lstStyle/>
        <a:p>
          <a:r>
            <a:rPr lang="en-US" dirty="0" smtClean="0"/>
            <a:t>Before the deal</a:t>
          </a:r>
          <a:endParaRPr lang="en-US" dirty="0"/>
        </a:p>
      </dgm:t>
    </dgm:pt>
    <dgm:pt modelId="{A815851C-D8E1-4FCF-BA5A-F943995D601D}" type="parTrans" cxnId="{A2EB8ADA-ABD2-4245-8869-595EEB9480EF}">
      <dgm:prSet/>
      <dgm:spPr/>
      <dgm:t>
        <a:bodyPr/>
        <a:lstStyle/>
        <a:p>
          <a:endParaRPr lang="en-US"/>
        </a:p>
      </dgm:t>
    </dgm:pt>
    <dgm:pt modelId="{2479EE01-2043-4015-B516-5D78D74358EE}" type="sibTrans" cxnId="{A2EB8ADA-ABD2-4245-8869-595EEB9480EF}">
      <dgm:prSet/>
      <dgm:spPr/>
      <dgm:t>
        <a:bodyPr/>
        <a:lstStyle/>
        <a:p>
          <a:endParaRPr lang="en-US"/>
        </a:p>
      </dgm:t>
    </dgm:pt>
    <dgm:pt modelId="{ABD40F1F-D722-47FE-9610-948C17775E17}">
      <dgm:prSet phldrT="[Text]"/>
      <dgm:spPr/>
      <dgm:t>
        <a:bodyPr/>
        <a:lstStyle/>
        <a:p>
          <a:r>
            <a:rPr lang="en-US" dirty="0" smtClean="0"/>
            <a:t>Authority for Advance Ruling (AAR)</a:t>
          </a:r>
          <a:endParaRPr lang="en-US" dirty="0"/>
        </a:p>
      </dgm:t>
    </dgm:pt>
    <dgm:pt modelId="{3BF36701-FE5B-44E4-B6FD-8EA638D1A65F}" type="parTrans" cxnId="{B4615D52-D290-46B5-AC34-462B01ABBC7F}">
      <dgm:prSet/>
      <dgm:spPr/>
      <dgm:t>
        <a:bodyPr/>
        <a:lstStyle/>
        <a:p>
          <a:endParaRPr lang="en-US"/>
        </a:p>
      </dgm:t>
    </dgm:pt>
    <dgm:pt modelId="{B63BD62D-C318-4750-B5CB-57EBE1CB0D3A}" type="sibTrans" cxnId="{B4615D52-D290-46B5-AC34-462B01ABBC7F}">
      <dgm:prSet/>
      <dgm:spPr/>
      <dgm:t>
        <a:bodyPr/>
        <a:lstStyle/>
        <a:p>
          <a:endParaRPr lang="en-US"/>
        </a:p>
      </dgm:t>
    </dgm:pt>
    <dgm:pt modelId="{924235B1-C1B5-450A-8A3C-E295E40D96D2}">
      <dgm:prSet phldrT="[Text]"/>
      <dgm:spPr/>
      <dgm:t>
        <a:bodyPr/>
        <a:lstStyle/>
        <a:p>
          <a:r>
            <a:rPr lang="en-US" dirty="0" smtClean="0"/>
            <a:t>After deal</a:t>
          </a:r>
          <a:endParaRPr lang="en-US" dirty="0"/>
        </a:p>
      </dgm:t>
    </dgm:pt>
    <dgm:pt modelId="{5910E8CC-37A1-4596-B43E-505F6969B811}" type="parTrans" cxnId="{4D8BA389-7F6C-451C-A353-1944651AE9F2}">
      <dgm:prSet/>
      <dgm:spPr/>
      <dgm:t>
        <a:bodyPr/>
        <a:lstStyle/>
        <a:p>
          <a:endParaRPr lang="en-US"/>
        </a:p>
      </dgm:t>
    </dgm:pt>
    <dgm:pt modelId="{8BFF66F4-93F7-4E43-8B9B-F539ED9AF6F1}" type="sibTrans" cxnId="{4D8BA389-7F6C-451C-A353-1944651AE9F2}">
      <dgm:prSet/>
      <dgm:spPr/>
      <dgm:t>
        <a:bodyPr/>
        <a:lstStyle/>
        <a:p>
          <a:endParaRPr lang="en-US"/>
        </a:p>
      </dgm:t>
    </dgm:pt>
    <dgm:pt modelId="{19522D10-A71A-4DEC-8304-97243D2E3C5B}">
      <dgm:prSet phldrT="[Text]"/>
      <dgm:spPr/>
      <dgm:t>
        <a:bodyPr/>
        <a:lstStyle/>
        <a:p>
          <a:r>
            <a:rPr lang="en-US" strike="sngStrike" dirty="0" smtClean="0"/>
            <a:t>Litigation </a:t>
          </a:r>
          <a:endParaRPr lang="en-US" strike="sngStrike" dirty="0"/>
        </a:p>
      </dgm:t>
    </dgm:pt>
    <dgm:pt modelId="{5C0A35F7-C8D9-448F-972C-17F6FB77802F}" type="parTrans" cxnId="{D0336418-31FB-4612-9907-4B4CFF6C2086}">
      <dgm:prSet/>
      <dgm:spPr/>
      <dgm:t>
        <a:bodyPr/>
        <a:lstStyle/>
        <a:p>
          <a:endParaRPr lang="en-US"/>
        </a:p>
      </dgm:t>
    </dgm:pt>
    <dgm:pt modelId="{6FC15552-AAD1-424B-B228-2A78C8D737FD}" type="sibTrans" cxnId="{D0336418-31FB-4612-9907-4B4CFF6C2086}">
      <dgm:prSet/>
      <dgm:spPr/>
      <dgm:t>
        <a:bodyPr/>
        <a:lstStyle/>
        <a:p>
          <a:endParaRPr lang="en-US"/>
        </a:p>
      </dgm:t>
    </dgm:pt>
    <dgm:pt modelId="{DFCC8D31-0767-439D-8F76-6ACFFC84C1CB}">
      <dgm:prSet phldrT="[Text]"/>
      <dgm:spPr/>
      <dgm:t>
        <a:bodyPr/>
        <a:lstStyle/>
        <a:p>
          <a:r>
            <a:rPr lang="en-US" dirty="0" smtClean="0"/>
            <a:t>IT Act, Statutory body, 93</a:t>
          </a:r>
          <a:endParaRPr lang="en-US" dirty="0"/>
        </a:p>
      </dgm:t>
    </dgm:pt>
    <dgm:pt modelId="{93A32F76-9554-4994-9352-8EBE7C881C74}" type="parTrans" cxnId="{91B40644-6317-4160-B957-76A499E84C4B}">
      <dgm:prSet/>
      <dgm:spPr/>
      <dgm:t>
        <a:bodyPr/>
        <a:lstStyle/>
        <a:p>
          <a:endParaRPr lang="en-US"/>
        </a:p>
      </dgm:t>
    </dgm:pt>
    <dgm:pt modelId="{7428EE77-E727-4A79-8EF6-032CA769BD1B}" type="sibTrans" cxnId="{91B40644-6317-4160-B957-76A499E84C4B}">
      <dgm:prSet/>
      <dgm:spPr/>
      <dgm:t>
        <a:bodyPr/>
        <a:lstStyle/>
        <a:p>
          <a:endParaRPr lang="en-US"/>
        </a:p>
      </dgm:t>
    </dgm:pt>
    <dgm:pt modelId="{712706A7-DE73-4160-81C2-27F5E13A3D5E}">
      <dgm:prSet phldrT="[Text]"/>
      <dgm:spPr/>
      <dgm:t>
        <a:bodyPr/>
        <a:lstStyle/>
        <a:p>
          <a:r>
            <a:rPr lang="en-US" dirty="0" err="1" smtClean="0"/>
            <a:t>Retd</a:t>
          </a:r>
          <a:r>
            <a:rPr lang="en-US" dirty="0" smtClean="0"/>
            <a:t>. Judge etc.</a:t>
          </a:r>
          <a:endParaRPr lang="en-US" dirty="0"/>
        </a:p>
      </dgm:t>
    </dgm:pt>
    <dgm:pt modelId="{E480D811-1748-486E-AB98-EB77384875A1}" type="parTrans" cxnId="{7952C201-A05E-4871-BD77-D7FCE14FCA14}">
      <dgm:prSet/>
      <dgm:spPr/>
      <dgm:t>
        <a:bodyPr/>
        <a:lstStyle/>
        <a:p>
          <a:endParaRPr lang="en-US"/>
        </a:p>
      </dgm:t>
    </dgm:pt>
    <dgm:pt modelId="{68996B45-BE71-40EE-AAED-2B6A4D762364}" type="sibTrans" cxnId="{7952C201-A05E-4871-BD77-D7FCE14FCA14}">
      <dgm:prSet/>
      <dgm:spPr/>
      <dgm:t>
        <a:bodyPr/>
        <a:lstStyle/>
        <a:p>
          <a:endParaRPr lang="en-US"/>
        </a:p>
      </dgm:t>
    </dgm:pt>
    <dgm:pt modelId="{35756EE5-9FEB-4581-B5C0-61C2EE3B411B}" type="pres">
      <dgm:prSet presAssocID="{76713557-A2CA-4586-9180-8F820498F4C2}" presName="Name0" presStyleCnt="0">
        <dgm:presLayoutVars>
          <dgm:dir/>
          <dgm:animLvl val="lvl"/>
          <dgm:resizeHandles val="exact"/>
        </dgm:presLayoutVars>
      </dgm:prSet>
      <dgm:spPr/>
      <dgm:t>
        <a:bodyPr/>
        <a:lstStyle/>
        <a:p>
          <a:endParaRPr lang="en-US"/>
        </a:p>
      </dgm:t>
    </dgm:pt>
    <dgm:pt modelId="{30FF85B0-E05E-4FD7-BF85-B32A584D640D}" type="pres">
      <dgm:prSet presAssocID="{74D1CC6F-8F6A-4293-A0C9-447F441D5F01}" presName="vertFlow" presStyleCnt="0"/>
      <dgm:spPr/>
    </dgm:pt>
    <dgm:pt modelId="{EAEEC12E-0C05-439A-8DD8-5D383E04A111}" type="pres">
      <dgm:prSet presAssocID="{74D1CC6F-8F6A-4293-A0C9-447F441D5F01}" presName="header" presStyleLbl="node1" presStyleIdx="0" presStyleCnt="2"/>
      <dgm:spPr/>
      <dgm:t>
        <a:bodyPr/>
        <a:lstStyle/>
        <a:p>
          <a:endParaRPr lang="en-US"/>
        </a:p>
      </dgm:t>
    </dgm:pt>
    <dgm:pt modelId="{4E7A0DB5-9613-4429-B0B3-D6E898A34987}" type="pres">
      <dgm:prSet presAssocID="{3BF36701-FE5B-44E4-B6FD-8EA638D1A65F}" presName="parTrans" presStyleLbl="sibTrans2D1" presStyleIdx="0" presStyleCnt="4"/>
      <dgm:spPr/>
      <dgm:t>
        <a:bodyPr/>
        <a:lstStyle/>
        <a:p>
          <a:endParaRPr lang="en-US"/>
        </a:p>
      </dgm:t>
    </dgm:pt>
    <dgm:pt modelId="{24EA4F66-4910-4E3E-AF2B-927594424BF2}" type="pres">
      <dgm:prSet presAssocID="{ABD40F1F-D722-47FE-9610-948C17775E17}" presName="child" presStyleLbl="alignAccFollowNode1" presStyleIdx="0" presStyleCnt="4">
        <dgm:presLayoutVars>
          <dgm:chMax val="0"/>
          <dgm:bulletEnabled val="1"/>
        </dgm:presLayoutVars>
      </dgm:prSet>
      <dgm:spPr/>
      <dgm:t>
        <a:bodyPr/>
        <a:lstStyle/>
        <a:p>
          <a:endParaRPr lang="en-US"/>
        </a:p>
      </dgm:t>
    </dgm:pt>
    <dgm:pt modelId="{A10BC433-E4F0-48EC-8E8C-17EE33E559C3}" type="pres">
      <dgm:prSet presAssocID="{B63BD62D-C318-4750-B5CB-57EBE1CB0D3A}" presName="sibTrans" presStyleLbl="sibTrans2D1" presStyleIdx="1" presStyleCnt="4"/>
      <dgm:spPr/>
      <dgm:t>
        <a:bodyPr/>
        <a:lstStyle/>
        <a:p>
          <a:endParaRPr lang="en-US"/>
        </a:p>
      </dgm:t>
    </dgm:pt>
    <dgm:pt modelId="{40AC422D-2ADC-4D9E-B4C3-E0704CB2CAA6}" type="pres">
      <dgm:prSet presAssocID="{DFCC8D31-0767-439D-8F76-6ACFFC84C1CB}" presName="child" presStyleLbl="alignAccFollowNode1" presStyleIdx="1" presStyleCnt="4">
        <dgm:presLayoutVars>
          <dgm:chMax val="0"/>
          <dgm:bulletEnabled val="1"/>
        </dgm:presLayoutVars>
      </dgm:prSet>
      <dgm:spPr/>
      <dgm:t>
        <a:bodyPr/>
        <a:lstStyle/>
        <a:p>
          <a:endParaRPr lang="en-US"/>
        </a:p>
      </dgm:t>
    </dgm:pt>
    <dgm:pt modelId="{2F2CA8DE-4302-4F28-B94B-AEF34DC5FADD}" type="pres">
      <dgm:prSet presAssocID="{7428EE77-E727-4A79-8EF6-032CA769BD1B}" presName="sibTrans" presStyleLbl="sibTrans2D1" presStyleIdx="2" presStyleCnt="4"/>
      <dgm:spPr/>
      <dgm:t>
        <a:bodyPr/>
        <a:lstStyle/>
        <a:p>
          <a:endParaRPr lang="en-US"/>
        </a:p>
      </dgm:t>
    </dgm:pt>
    <dgm:pt modelId="{D1F1F711-494B-4655-8BC0-CAABC349B29E}" type="pres">
      <dgm:prSet presAssocID="{712706A7-DE73-4160-81C2-27F5E13A3D5E}" presName="child" presStyleLbl="alignAccFollowNode1" presStyleIdx="2" presStyleCnt="4">
        <dgm:presLayoutVars>
          <dgm:chMax val="0"/>
          <dgm:bulletEnabled val="1"/>
        </dgm:presLayoutVars>
      </dgm:prSet>
      <dgm:spPr/>
      <dgm:t>
        <a:bodyPr/>
        <a:lstStyle/>
        <a:p>
          <a:endParaRPr lang="en-US"/>
        </a:p>
      </dgm:t>
    </dgm:pt>
    <dgm:pt modelId="{3E33594B-31AB-4834-A2C1-7DA83DCAFCFB}" type="pres">
      <dgm:prSet presAssocID="{74D1CC6F-8F6A-4293-A0C9-447F441D5F01}" presName="hSp" presStyleCnt="0"/>
      <dgm:spPr/>
    </dgm:pt>
    <dgm:pt modelId="{19D9A9CD-C7E0-4754-8E61-2EBCB21F8F4E}" type="pres">
      <dgm:prSet presAssocID="{924235B1-C1B5-450A-8A3C-E295E40D96D2}" presName="vertFlow" presStyleCnt="0"/>
      <dgm:spPr/>
    </dgm:pt>
    <dgm:pt modelId="{DA53E500-CF9C-4EA6-9065-9C70FDDC95FF}" type="pres">
      <dgm:prSet presAssocID="{924235B1-C1B5-450A-8A3C-E295E40D96D2}" presName="header" presStyleLbl="node1" presStyleIdx="1" presStyleCnt="2"/>
      <dgm:spPr/>
      <dgm:t>
        <a:bodyPr/>
        <a:lstStyle/>
        <a:p>
          <a:endParaRPr lang="en-US"/>
        </a:p>
      </dgm:t>
    </dgm:pt>
    <dgm:pt modelId="{9AED79C3-8120-4AF7-8247-377663884645}" type="pres">
      <dgm:prSet presAssocID="{5C0A35F7-C8D9-448F-972C-17F6FB77802F}" presName="parTrans" presStyleLbl="sibTrans2D1" presStyleIdx="3" presStyleCnt="4"/>
      <dgm:spPr/>
      <dgm:t>
        <a:bodyPr/>
        <a:lstStyle/>
        <a:p>
          <a:endParaRPr lang="en-US"/>
        </a:p>
      </dgm:t>
    </dgm:pt>
    <dgm:pt modelId="{3716186E-CA47-4CD1-A037-13F6BDC07508}" type="pres">
      <dgm:prSet presAssocID="{19522D10-A71A-4DEC-8304-97243D2E3C5B}" presName="child" presStyleLbl="alignAccFollowNode1" presStyleIdx="3" presStyleCnt="4">
        <dgm:presLayoutVars>
          <dgm:chMax val="0"/>
          <dgm:bulletEnabled val="1"/>
        </dgm:presLayoutVars>
      </dgm:prSet>
      <dgm:spPr/>
      <dgm:t>
        <a:bodyPr/>
        <a:lstStyle/>
        <a:p>
          <a:endParaRPr lang="en-US"/>
        </a:p>
      </dgm:t>
    </dgm:pt>
  </dgm:ptLst>
  <dgm:cxnLst>
    <dgm:cxn modelId="{DA6CF6D5-7D42-4ADF-9384-21B42F7801A4}" type="presOf" srcId="{DFCC8D31-0767-439D-8F76-6ACFFC84C1CB}" destId="{40AC422D-2ADC-4D9E-B4C3-E0704CB2CAA6}" srcOrd="0" destOrd="0" presId="urn:microsoft.com/office/officeart/2005/8/layout/lProcess1"/>
    <dgm:cxn modelId="{91B40644-6317-4160-B957-76A499E84C4B}" srcId="{74D1CC6F-8F6A-4293-A0C9-447F441D5F01}" destId="{DFCC8D31-0767-439D-8F76-6ACFFC84C1CB}" srcOrd="1" destOrd="0" parTransId="{93A32F76-9554-4994-9352-8EBE7C881C74}" sibTransId="{7428EE77-E727-4A79-8EF6-032CA769BD1B}"/>
    <dgm:cxn modelId="{B4615D52-D290-46B5-AC34-462B01ABBC7F}" srcId="{74D1CC6F-8F6A-4293-A0C9-447F441D5F01}" destId="{ABD40F1F-D722-47FE-9610-948C17775E17}" srcOrd="0" destOrd="0" parTransId="{3BF36701-FE5B-44E4-B6FD-8EA638D1A65F}" sibTransId="{B63BD62D-C318-4750-B5CB-57EBE1CB0D3A}"/>
    <dgm:cxn modelId="{7952C201-A05E-4871-BD77-D7FCE14FCA14}" srcId="{74D1CC6F-8F6A-4293-A0C9-447F441D5F01}" destId="{712706A7-DE73-4160-81C2-27F5E13A3D5E}" srcOrd="2" destOrd="0" parTransId="{E480D811-1748-486E-AB98-EB77384875A1}" sibTransId="{68996B45-BE71-40EE-AAED-2B6A4D762364}"/>
    <dgm:cxn modelId="{4D8BA389-7F6C-451C-A353-1944651AE9F2}" srcId="{76713557-A2CA-4586-9180-8F820498F4C2}" destId="{924235B1-C1B5-450A-8A3C-E295E40D96D2}" srcOrd="1" destOrd="0" parTransId="{5910E8CC-37A1-4596-B43E-505F6969B811}" sibTransId="{8BFF66F4-93F7-4E43-8B9B-F539ED9AF6F1}"/>
    <dgm:cxn modelId="{271D5927-EF18-473B-A16C-5BB587486FD4}" type="presOf" srcId="{74D1CC6F-8F6A-4293-A0C9-447F441D5F01}" destId="{EAEEC12E-0C05-439A-8DD8-5D383E04A111}" srcOrd="0" destOrd="0" presId="urn:microsoft.com/office/officeart/2005/8/layout/lProcess1"/>
    <dgm:cxn modelId="{9440C2A8-B4E6-4E61-9D7B-BAEFAA133AF1}" type="presOf" srcId="{B63BD62D-C318-4750-B5CB-57EBE1CB0D3A}" destId="{A10BC433-E4F0-48EC-8E8C-17EE33E559C3}" srcOrd="0" destOrd="0" presId="urn:microsoft.com/office/officeart/2005/8/layout/lProcess1"/>
    <dgm:cxn modelId="{3E7449C1-3DCD-448F-8F69-FBF3786E4298}" type="presOf" srcId="{ABD40F1F-D722-47FE-9610-948C17775E17}" destId="{24EA4F66-4910-4E3E-AF2B-927594424BF2}" srcOrd="0" destOrd="0" presId="urn:microsoft.com/office/officeart/2005/8/layout/lProcess1"/>
    <dgm:cxn modelId="{A2EB8ADA-ABD2-4245-8869-595EEB9480EF}" srcId="{76713557-A2CA-4586-9180-8F820498F4C2}" destId="{74D1CC6F-8F6A-4293-A0C9-447F441D5F01}" srcOrd="0" destOrd="0" parTransId="{A815851C-D8E1-4FCF-BA5A-F943995D601D}" sibTransId="{2479EE01-2043-4015-B516-5D78D74358EE}"/>
    <dgm:cxn modelId="{B9E95C3C-938D-4853-B8C3-C26F8B4B16C4}" type="presOf" srcId="{712706A7-DE73-4160-81C2-27F5E13A3D5E}" destId="{D1F1F711-494B-4655-8BC0-CAABC349B29E}" srcOrd="0" destOrd="0" presId="urn:microsoft.com/office/officeart/2005/8/layout/lProcess1"/>
    <dgm:cxn modelId="{FAE326EF-7311-43F9-9BD8-535463B4D4F7}" type="presOf" srcId="{3BF36701-FE5B-44E4-B6FD-8EA638D1A65F}" destId="{4E7A0DB5-9613-4429-B0B3-D6E898A34987}" srcOrd="0" destOrd="0" presId="urn:microsoft.com/office/officeart/2005/8/layout/lProcess1"/>
    <dgm:cxn modelId="{C5377BA0-6751-45B7-87EC-E554F4A74B3B}" type="presOf" srcId="{924235B1-C1B5-450A-8A3C-E295E40D96D2}" destId="{DA53E500-CF9C-4EA6-9065-9C70FDDC95FF}" srcOrd="0" destOrd="0" presId="urn:microsoft.com/office/officeart/2005/8/layout/lProcess1"/>
    <dgm:cxn modelId="{E6DEF609-8AB7-419C-B5EF-AB0CB7884906}" type="presOf" srcId="{19522D10-A71A-4DEC-8304-97243D2E3C5B}" destId="{3716186E-CA47-4CD1-A037-13F6BDC07508}" srcOrd="0" destOrd="0" presId="urn:microsoft.com/office/officeart/2005/8/layout/lProcess1"/>
    <dgm:cxn modelId="{ADE19BDE-ACA8-419C-999B-D7B1B1BB31E3}" type="presOf" srcId="{76713557-A2CA-4586-9180-8F820498F4C2}" destId="{35756EE5-9FEB-4581-B5C0-61C2EE3B411B}" srcOrd="0" destOrd="0" presId="urn:microsoft.com/office/officeart/2005/8/layout/lProcess1"/>
    <dgm:cxn modelId="{1F02BFE1-E30F-4112-BD8E-6E2267A68709}" type="presOf" srcId="{5C0A35F7-C8D9-448F-972C-17F6FB77802F}" destId="{9AED79C3-8120-4AF7-8247-377663884645}" srcOrd="0" destOrd="0" presId="urn:microsoft.com/office/officeart/2005/8/layout/lProcess1"/>
    <dgm:cxn modelId="{D0336418-31FB-4612-9907-4B4CFF6C2086}" srcId="{924235B1-C1B5-450A-8A3C-E295E40D96D2}" destId="{19522D10-A71A-4DEC-8304-97243D2E3C5B}" srcOrd="0" destOrd="0" parTransId="{5C0A35F7-C8D9-448F-972C-17F6FB77802F}" sibTransId="{6FC15552-AAD1-424B-B228-2A78C8D737FD}"/>
    <dgm:cxn modelId="{B5EA6E56-475F-428E-8476-B937DCAF786D}" type="presOf" srcId="{7428EE77-E727-4A79-8EF6-032CA769BD1B}" destId="{2F2CA8DE-4302-4F28-B94B-AEF34DC5FADD}" srcOrd="0" destOrd="0" presId="urn:microsoft.com/office/officeart/2005/8/layout/lProcess1"/>
    <dgm:cxn modelId="{5E7783B6-9EE0-4A75-9087-6E5F8AA86C0B}" type="presParOf" srcId="{35756EE5-9FEB-4581-B5C0-61C2EE3B411B}" destId="{30FF85B0-E05E-4FD7-BF85-B32A584D640D}" srcOrd="0" destOrd="0" presId="urn:microsoft.com/office/officeart/2005/8/layout/lProcess1"/>
    <dgm:cxn modelId="{16608F80-E158-4E97-8E51-E0BDD38FB537}" type="presParOf" srcId="{30FF85B0-E05E-4FD7-BF85-B32A584D640D}" destId="{EAEEC12E-0C05-439A-8DD8-5D383E04A111}" srcOrd="0" destOrd="0" presId="urn:microsoft.com/office/officeart/2005/8/layout/lProcess1"/>
    <dgm:cxn modelId="{141E62DE-FB07-4A97-A772-7789FB23B169}" type="presParOf" srcId="{30FF85B0-E05E-4FD7-BF85-B32A584D640D}" destId="{4E7A0DB5-9613-4429-B0B3-D6E898A34987}" srcOrd="1" destOrd="0" presId="urn:microsoft.com/office/officeart/2005/8/layout/lProcess1"/>
    <dgm:cxn modelId="{5A1045A8-AB07-46CB-9083-74B5D9B67A8D}" type="presParOf" srcId="{30FF85B0-E05E-4FD7-BF85-B32A584D640D}" destId="{24EA4F66-4910-4E3E-AF2B-927594424BF2}" srcOrd="2" destOrd="0" presId="urn:microsoft.com/office/officeart/2005/8/layout/lProcess1"/>
    <dgm:cxn modelId="{D1942909-4EE8-417A-B1F6-73720D80E78B}" type="presParOf" srcId="{30FF85B0-E05E-4FD7-BF85-B32A584D640D}" destId="{A10BC433-E4F0-48EC-8E8C-17EE33E559C3}" srcOrd="3" destOrd="0" presId="urn:microsoft.com/office/officeart/2005/8/layout/lProcess1"/>
    <dgm:cxn modelId="{54D74B40-E94C-4637-B1D8-5E6F373CE449}" type="presParOf" srcId="{30FF85B0-E05E-4FD7-BF85-B32A584D640D}" destId="{40AC422D-2ADC-4D9E-B4C3-E0704CB2CAA6}" srcOrd="4" destOrd="0" presId="urn:microsoft.com/office/officeart/2005/8/layout/lProcess1"/>
    <dgm:cxn modelId="{48A868B4-9B3B-44BB-B75E-A27F6E040245}" type="presParOf" srcId="{30FF85B0-E05E-4FD7-BF85-B32A584D640D}" destId="{2F2CA8DE-4302-4F28-B94B-AEF34DC5FADD}" srcOrd="5" destOrd="0" presId="urn:microsoft.com/office/officeart/2005/8/layout/lProcess1"/>
    <dgm:cxn modelId="{E898988F-1ABC-4ADE-8819-CFEF6618E586}" type="presParOf" srcId="{30FF85B0-E05E-4FD7-BF85-B32A584D640D}" destId="{D1F1F711-494B-4655-8BC0-CAABC349B29E}" srcOrd="6" destOrd="0" presId="urn:microsoft.com/office/officeart/2005/8/layout/lProcess1"/>
    <dgm:cxn modelId="{E1DC3010-659D-4041-B513-3AA2599EA57D}" type="presParOf" srcId="{35756EE5-9FEB-4581-B5C0-61C2EE3B411B}" destId="{3E33594B-31AB-4834-A2C1-7DA83DCAFCFB}" srcOrd="1" destOrd="0" presId="urn:microsoft.com/office/officeart/2005/8/layout/lProcess1"/>
    <dgm:cxn modelId="{5A8DBCCA-15AA-4978-9AE3-E9C1E34254A9}" type="presParOf" srcId="{35756EE5-9FEB-4581-B5C0-61C2EE3B411B}" destId="{19D9A9CD-C7E0-4754-8E61-2EBCB21F8F4E}" srcOrd="2" destOrd="0" presId="urn:microsoft.com/office/officeart/2005/8/layout/lProcess1"/>
    <dgm:cxn modelId="{9A3B1E5B-D90B-4500-B8CB-7ADF52C98D60}" type="presParOf" srcId="{19D9A9CD-C7E0-4754-8E61-2EBCB21F8F4E}" destId="{DA53E500-CF9C-4EA6-9065-9C70FDDC95FF}" srcOrd="0" destOrd="0" presId="urn:microsoft.com/office/officeart/2005/8/layout/lProcess1"/>
    <dgm:cxn modelId="{F182E3AF-7103-46CC-8704-FB436BC85490}" type="presParOf" srcId="{19D9A9CD-C7E0-4754-8E61-2EBCB21F8F4E}" destId="{9AED79C3-8120-4AF7-8247-377663884645}" srcOrd="1" destOrd="0" presId="urn:microsoft.com/office/officeart/2005/8/layout/lProcess1"/>
    <dgm:cxn modelId="{9C219AA2-F95F-40B7-845F-A08894E0377A}" type="presParOf" srcId="{19D9A9CD-C7E0-4754-8E61-2EBCB21F8F4E}" destId="{3716186E-CA47-4CD1-A037-13F6BDC07508}" srcOrd="2"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D0CE739-FE46-4AA1-A35A-FC2A0665E34F}" type="doc">
      <dgm:prSet loTypeId="urn:microsoft.com/office/officeart/2009/3/layout/StepUpProcess" loCatId="process" qsTypeId="urn:microsoft.com/office/officeart/2005/8/quickstyle/simple1" qsCatId="simple" csTypeId="urn:microsoft.com/office/officeart/2005/8/colors/accent1_2" csCatId="accent1" phldr="1"/>
      <dgm:spPr/>
    </dgm:pt>
    <dgm:pt modelId="{8BCC5D32-CFE1-4DD5-B121-90833774CD9D}">
      <dgm:prSet phldrT="[Text]"/>
      <dgm:spPr/>
      <dgm:t>
        <a:bodyPr/>
        <a:lstStyle/>
        <a:p>
          <a:r>
            <a:rPr lang="en-US" dirty="0" smtClean="0">
              <a:solidFill>
                <a:schemeClr val="bg1"/>
              </a:solidFill>
            </a:rPr>
            <a:t>Both Indian and foreign companies can approach </a:t>
          </a:r>
          <a:endParaRPr lang="en-US" dirty="0">
            <a:solidFill>
              <a:schemeClr val="bg1"/>
            </a:solidFill>
          </a:endParaRPr>
        </a:p>
      </dgm:t>
    </dgm:pt>
    <dgm:pt modelId="{466B1301-24D7-4CDE-8F3A-FD1A5D601C26}" type="parTrans" cxnId="{97168FE0-8CD7-40A6-ACA2-6C915A943693}">
      <dgm:prSet/>
      <dgm:spPr/>
      <dgm:t>
        <a:bodyPr/>
        <a:lstStyle/>
        <a:p>
          <a:endParaRPr lang="en-US"/>
        </a:p>
      </dgm:t>
    </dgm:pt>
    <dgm:pt modelId="{B3A302C6-E1C9-4B40-857F-C44D59B53E0A}" type="sibTrans" cxnId="{97168FE0-8CD7-40A6-ACA2-6C915A943693}">
      <dgm:prSet/>
      <dgm:spPr/>
      <dgm:t>
        <a:bodyPr/>
        <a:lstStyle/>
        <a:p>
          <a:endParaRPr lang="en-US"/>
        </a:p>
      </dgm:t>
    </dgm:pt>
    <dgm:pt modelId="{0DA9116A-E817-4625-9BAB-7134CF5DE858}">
      <dgm:prSet phldrT="[Text]"/>
      <dgm:spPr/>
      <dgm:t>
        <a:bodyPr/>
        <a:lstStyle/>
        <a:p>
          <a:r>
            <a:rPr lang="en-US" dirty="0" smtClean="0">
              <a:solidFill>
                <a:schemeClr val="bg1"/>
              </a:solidFill>
            </a:rPr>
            <a:t>Time limit , appeal streamline</a:t>
          </a:r>
          <a:endParaRPr lang="en-US" dirty="0">
            <a:solidFill>
              <a:schemeClr val="bg1"/>
            </a:solidFill>
          </a:endParaRPr>
        </a:p>
      </dgm:t>
    </dgm:pt>
    <dgm:pt modelId="{9F2CCD1A-E5E7-455D-9ED9-C39CCCF261A0}" type="parTrans" cxnId="{84F76BAB-83C4-49D6-807A-11019A9F5C3C}">
      <dgm:prSet/>
      <dgm:spPr/>
      <dgm:t>
        <a:bodyPr/>
        <a:lstStyle/>
        <a:p>
          <a:endParaRPr lang="en-US"/>
        </a:p>
      </dgm:t>
    </dgm:pt>
    <dgm:pt modelId="{2FA669FF-92A4-4A48-A0D5-BD59EDAEB2BB}" type="sibTrans" cxnId="{84F76BAB-83C4-49D6-807A-11019A9F5C3C}">
      <dgm:prSet/>
      <dgm:spPr/>
      <dgm:t>
        <a:bodyPr/>
        <a:lstStyle/>
        <a:p>
          <a:endParaRPr lang="en-US"/>
        </a:p>
      </dgm:t>
    </dgm:pt>
    <dgm:pt modelId="{857D89A1-E4F6-4FFA-8F73-E7507F824AB3}">
      <dgm:prSet phldrT="[Text]"/>
      <dgm:spPr>
        <a:solidFill>
          <a:srgbClr val="FFC000"/>
        </a:solidFill>
      </dgm:spPr>
      <dgm:t>
        <a:bodyPr/>
        <a:lstStyle/>
        <a:p>
          <a:r>
            <a:rPr lang="en-US" dirty="0" smtClean="0">
              <a:solidFill>
                <a:schemeClr val="tx1">
                  <a:lumMod val="85000"/>
                  <a:lumOff val="15000"/>
                </a:schemeClr>
              </a:solidFill>
            </a:rPr>
            <a:t>Budget 2017: Merge: DT &amp; </a:t>
          </a:r>
          <a:r>
            <a:rPr lang="en-US" dirty="0" err="1" smtClean="0">
              <a:solidFill>
                <a:schemeClr val="tx1">
                  <a:lumMod val="85000"/>
                  <a:lumOff val="15000"/>
                </a:schemeClr>
              </a:solidFill>
            </a:rPr>
            <a:t>iDT’s</a:t>
          </a:r>
          <a:r>
            <a:rPr lang="en-US" dirty="0" smtClean="0">
              <a:solidFill>
                <a:schemeClr val="tx1">
                  <a:lumMod val="85000"/>
                  <a:lumOff val="15000"/>
                </a:schemeClr>
              </a:solidFill>
            </a:rPr>
            <a:t> AARs</a:t>
          </a:r>
          <a:endParaRPr lang="en-US" dirty="0">
            <a:solidFill>
              <a:schemeClr val="tx1">
                <a:lumMod val="85000"/>
                <a:lumOff val="15000"/>
              </a:schemeClr>
            </a:solidFill>
          </a:endParaRPr>
        </a:p>
      </dgm:t>
    </dgm:pt>
    <dgm:pt modelId="{08DD11D8-0278-4B39-A047-00A16FB194B4}" type="parTrans" cxnId="{7E69C2EC-3163-4606-A4A6-7D2E3EC94266}">
      <dgm:prSet/>
      <dgm:spPr/>
      <dgm:t>
        <a:bodyPr/>
        <a:lstStyle/>
        <a:p>
          <a:endParaRPr lang="en-US"/>
        </a:p>
      </dgm:t>
    </dgm:pt>
    <dgm:pt modelId="{3435AB76-4320-4D0B-884E-034B254EBCBA}" type="sibTrans" cxnId="{7E69C2EC-3163-4606-A4A6-7D2E3EC94266}">
      <dgm:prSet/>
      <dgm:spPr/>
      <dgm:t>
        <a:bodyPr/>
        <a:lstStyle/>
        <a:p>
          <a:endParaRPr lang="en-US"/>
        </a:p>
      </dgm:t>
    </dgm:pt>
    <dgm:pt modelId="{EDF76B76-58A0-48F1-A38B-C6327AAE556B}" type="pres">
      <dgm:prSet presAssocID="{9D0CE739-FE46-4AA1-A35A-FC2A0665E34F}" presName="rootnode" presStyleCnt="0">
        <dgm:presLayoutVars>
          <dgm:chMax/>
          <dgm:chPref/>
          <dgm:dir/>
          <dgm:animLvl val="lvl"/>
        </dgm:presLayoutVars>
      </dgm:prSet>
      <dgm:spPr/>
    </dgm:pt>
    <dgm:pt modelId="{99D423A6-2B6F-458E-A79A-013979160E21}" type="pres">
      <dgm:prSet presAssocID="{8BCC5D32-CFE1-4DD5-B121-90833774CD9D}" presName="composite" presStyleCnt="0"/>
      <dgm:spPr/>
    </dgm:pt>
    <dgm:pt modelId="{538040FD-0C8E-4D9E-9003-A80C94AF47FF}" type="pres">
      <dgm:prSet presAssocID="{8BCC5D32-CFE1-4DD5-B121-90833774CD9D}" presName="LShape" presStyleLbl="alignNode1" presStyleIdx="0" presStyleCnt="5"/>
      <dgm:spPr/>
    </dgm:pt>
    <dgm:pt modelId="{33EB12A4-5329-4808-8475-08240CB10802}" type="pres">
      <dgm:prSet presAssocID="{8BCC5D32-CFE1-4DD5-B121-90833774CD9D}" presName="ParentText" presStyleLbl="revTx" presStyleIdx="0" presStyleCnt="3">
        <dgm:presLayoutVars>
          <dgm:chMax val="0"/>
          <dgm:chPref val="0"/>
          <dgm:bulletEnabled val="1"/>
        </dgm:presLayoutVars>
      </dgm:prSet>
      <dgm:spPr/>
      <dgm:t>
        <a:bodyPr/>
        <a:lstStyle/>
        <a:p>
          <a:endParaRPr lang="en-US"/>
        </a:p>
      </dgm:t>
    </dgm:pt>
    <dgm:pt modelId="{55981523-8719-46B0-9EBD-324EB8F6E8C4}" type="pres">
      <dgm:prSet presAssocID="{8BCC5D32-CFE1-4DD5-B121-90833774CD9D}" presName="Triangle" presStyleLbl="alignNode1" presStyleIdx="1" presStyleCnt="5"/>
      <dgm:spPr/>
    </dgm:pt>
    <dgm:pt modelId="{8FC79754-AA27-47F8-97D4-7A5CF4E71773}" type="pres">
      <dgm:prSet presAssocID="{B3A302C6-E1C9-4B40-857F-C44D59B53E0A}" presName="sibTrans" presStyleCnt="0"/>
      <dgm:spPr/>
    </dgm:pt>
    <dgm:pt modelId="{285E6E33-058F-4C52-BC32-8D1140D93789}" type="pres">
      <dgm:prSet presAssocID="{B3A302C6-E1C9-4B40-857F-C44D59B53E0A}" presName="space" presStyleCnt="0"/>
      <dgm:spPr/>
    </dgm:pt>
    <dgm:pt modelId="{C2B21180-E9A3-49B3-BAA7-5EA3961A4819}" type="pres">
      <dgm:prSet presAssocID="{0DA9116A-E817-4625-9BAB-7134CF5DE858}" presName="composite" presStyleCnt="0"/>
      <dgm:spPr/>
    </dgm:pt>
    <dgm:pt modelId="{ED89D093-0BA3-4228-A656-47D10AF880AB}" type="pres">
      <dgm:prSet presAssocID="{0DA9116A-E817-4625-9BAB-7134CF5DE858}" presName="LShape" presStyleLbl="alignNode1" presStyleIdx="2" presStyleCnt="5"/>
      <dgm:spPr/>
    </dgm:pt>
    <dgm:pt modelId="{5A7C5669-12F9-4136-A24A-BDCD40658C42}" type="pres">
      <dgm:prSet presAssocID="{0DA9116A-E817-4625-9BAB-7134CF5DE858}" presName="ParentText" presStyleLbl="revTx" presStyleIdx="1" presStyleCnt="3">
        <dgm:presLayoutVars>
          <dgm:chMax val="0"/>
          <dgm:chPref val="0"/>
          <dgm:bulletEnabled val="1"/>
        </dgm:presLayoutVars>
      </dgm:prSet>
      <dgm:spPr/>
      <dgm:t>
        <a:bodyPr/>
        <a:lstStyle/>
        <a:p>
          <a:endParaRPr lang="en-US"/>
        </a:p>
      </dgm:t>
    </dgm:pt>
    <dgm:pt modelId="{456A6D60-6C1F-415C-AE21-C01CA5813687}" type="pres">
      <dgm:prSet presAssocID="{0DA9116A-E817-4625-9BAB-7134CF5DE858}" presName="Triangle" presStyleLbl="alignNode1" presStyleIdx="3" presStyleCnt="5"/>
      <dgm:spPr/>
    </dgm:pt>
    <dgm:pt modelId="{FC3CB0F4-E024-4241-9F39-30C9B46623B8}" type="pres">
      <dgm:prSet presAssocID="{2FA669FF-92A4-4A48-A0D5-BD59EDAEB2BB}" presName="sibTrans" presStyleCnt="0"/>
      <dgm:spPr/>
    </dgm:pt>
    <dgm:pt modelId="{367BD6D1-7E60-4E20-861F-70196ED8F17F}" type="pres">
      <dgm:prSet presAssocID="{2FA669FF-92A4-4A48-A0D5-BD59EDAEB2BB}" presName="space" presStyleCnt="0"/>
      <dgm:spPr/>
    </dgm:pt>
    <dgm:pt modelId="{EB385CCC-5691-4C0D-B117-0F43ACCD976A}" type="pres">
      <dgm:prSet presAssocID="{857D89A1-E4F6-4FFA-8F73-E7507F824AB3}" presName="composite" presStyleCnt="0"/>
      <dgm:spPr/>
    </dgm:pt>
    <dgm:pt modelId="{F90FF366-3BC2-4499-9C24-CA2E2E99A334}" type="pres">
      <dgm:prSet presAssocID="{857D89A1-E4F6-4FFA-8F73-E7507F824AB3}" presName="LShape" presStyleLbl="alignNode1" presStyleIdx="4" presStyleCnt="5"/>
      <dgm:spPr/>
    </dgm:pt>
    <dgm:pt modelId="{FE131615-C0C8-4236-9CBF-5F748338962E}" type="pres">
      <dgm:prSet presAssocID="{857D89A1-E4F6-4FFA-8F73-E7507F824AB3}" presName="ParentText" presStyleLbl="revTx" presStyleIdx="2" presStyleCnt="3">
        <dgm:presLayoutVars>
          <dgm:chMax val="0"/>
          <dgm:chPref val="0"/>
          <dgm:bulletEnabled val="1"/>
        </dgm:presLayoutVars>
      </dgm:prSet>
      <dgm:spPr/>
      <dgm:t>
        <a:bodyPr/>
        <a:lstStyle/>
        <a:p>
          <a:endParaRPr lang="en-US"/>
        </a:p>
      </dgm:t>
    </dgm:pt>
  </dgm:ptLst>
  <dgm:cxnLst>
    <dgm:cxn modelId="{4DA289C9-8E23-4ECA-B116-37BE2BCDD999}" type="presOf" srcId="{9D0CE739-FE46-4AA1-A35A-FC2A0665E34F}" destId="{EDF76B76-58A0-48F1-A38B-C6327AAE556B}" srcOrd="0" destOrd="0" presId="urn:microsoft.com/office/officeart/2009/3/layout/StepUpProcess"/>
    <dgm:cxn modelId="{FA9E7615-A062-4014-8DA9-6E5ABFD442A2}" type="presOf" srcId="{8BCC5D32-CFE1-4DD5-B121-90833774CD9D}" destId="{33EB12A4-5329-4808-8475-08240CB10802}" srcOrd="0" destOrd="0" presId="urn:microsoft.com/office/officeart/2009/3/layout/StepUpProcess"/>
    <dgm:cxn modelId="{21A1968F-E813-4E81-AC51-A1C9688106BF}" type="presOf" srcId="{0DA9116A-E817-4625-9BAB-7134CF5DE858}" destId="{5A7C5669-12F9-4136-A24A-BDCD40658C42}" srcOrd="0" destOrd="0" presId="urn:microsoft.com/office/officeart/2009/3/layout/StepUpProcess"/>
    <dgm:cxn modelId="{84F76BAB-83C4-49D6-807A-11019A9F5C3C}" srcId="{9D0CE739-FE46-4AA1-A35A-FC2A0665E34F}" destId="{0DA9116A-E817-4625-9BAB-7134CF5DE858}" srcOrd="1" destOrd="0" parTransId="{9F2CCD1A-E5E7-455D-9ED9-C39CCCF261A0}" sibTransId="{2FA669FF-92A4-4A48-A0D5-BD59EDAEB2BB}"/>
    <dgm:cxn modelId="{97168FE0-8CD7-40A6-ACA2-6C915A943693}" srcId="{9D0CE739-FE46-4AA1-A35A-FC2A0665E34F}" destId="{8BCC5D32-CFE1-4DD5-B121-90833774CD9D}" srcOrd="0" destOrd="0" parTransId="{466B1301-24D7-4CDE-8F3A-FD1A5D601C26}" sibTransId="{B3A302C6-E1C9-4B40-857F-C44D59B53E0A}"/>
    <dgm:cxn modelId="{07959529-ECD7-4E0A-9F1F-9DEE8CE57F91}" type="presOf" srcId="{857D89A1-E4F6-4FFA-8F73-E7507F824AB3}" destId="{FE131615-C0C8-4236-9CBF-5F748338962E}" srcOrd="0" destOrd="0" presId="urn:microsoft.com/office/officeart/2009/3/layout/StepUpProcess"/>
    <dgm:cxn modelId="{7E69C2EC-3163-4606-A4A6-7D2E3EC94266}" srcId="{9D0CE739-FE46-4AA1-A35A-FC2A0665E34F}" destId="{857D89A1-E4F6-4FFA-8F73-E7507F824AB3}" srcOrd="2" destOrd="0" parTransId="{08DD11D8-0278-4B39-A047-00A16FB194B4}" sibTransId="{3435AB76-4320-4D0B-884E-034B254EBCBA}"/>
    <dgm:cxn modelId="{4D698861-3CBE-411F-BD92-6BD1D80545F7}" type="presParOf" srcId="{EDF76B76-58A0-48F1-A38B-C6327AAE556B}" destId="{99D423A6-2B6F-458E-A79A-013979160E21}" srcOrd="0" destOrd="0" presId="urn:microsoft.com/office/officeart/2009/3/layout/StepUpProcess"/>
    <dgm:cxn modelId="{9AE189DC-0252-4C8C-ADBD-336EB689409A}" type="presParOf" srcId="{99D423A6-2B6F-458E-A79A-013979160E21}" destId="{538040FD-0C8E-4D9E-9003-A80C94AF47FF}" srcOrd="0" destOrd="0" presId="urn:microsoft.com/office/officeart/2009/3/layout/StepUpProcess"/>
    <dgm:cxn modelId="{D2D7AEA7-D1F4-4B00-AE98-436E57FED35C}" type="presParOf" srcId="{99D423A6-2B6F-458E-A79A-013979160E21}" destId="{33EB12A4-5329-4808-8475-08240CB10802}" srcOrd="1" destOrd="0" presId="urn:microsoft.com/office/officeart/2009/3/layout/StepUpProcess"/>
    <dgm:cxn modelId="{6F87DCCC-DBD0-4AD0-A7C2-D8210FDC0873}" type="presParOf" srcId="{99D423A6-2B6F-458E-A79A-013979160E21}" destId="{55981523-8719-46B0-9EBD-324EB8F6E8C4}" srcOrd="2" destOrd="0" presId="urn:microsoft.com/office/officeart/2009/3/layout/StepUpProcess"/>
    <dgm:cxn modelId="{4F3E8598-F074-47C8-AEEA-9F2F4D35DB8C}" type="presParOf" srcId="{EDF76B76-58A0-48F1-A38B-C6327AAE556B}" destId="{8FC79754-AA27-47F8-97D4-7A5CF4E71773}" srcOrd="1" destOrd="0" presId="urn:microsoft.com/office/officeart/2009/3/layout/StepUpProcess"/>
    <dgm:cxn modelId="{0ACE7DB3-576A-4C68-8AF5-C77AE5904990}" type="presParOf" srcId="{8FC79754-AA27-47F8-97D4-7A5CF4E71773}" destId="{285E6E33-058F-4C52-BC32-8D1140D93789}" srcOrd="0" destOrd="0" presId="urn:microsoft.com/office/officeart/2009/3/layout/StepUpProcess"/>
    <dgm:cxn modelId="{7619115E-B2AC-4DDA-9CFE-7C03934E1DFD}" type="presParOf" srcId="{EDF76B76-58A0-48F1-A38B-C6327AAE556B}" destId="{C2B21180-E9A3-49B3-BAA7-5EA3961A4819}" srcOrd="2" destOrd="0" presId="urn:microsoft.com/office/officeart/2009/3/layout/StepUpProcess"/>
    <dgm:cxn modelId="{EC5CD256-D083-408C-A52F-43D062E79AC9}" type="presParOf" srcId="{C2B21180-E9A3-49B3-BAA7-5EA3961A4819}" destId="{ED89D093-0BA3-4228-A656-47D10AF880AB}" srcOrd="0" destOrd="0" presId="urn:microsoft.com/office/officeart/2009/3/layout/StepUpProcess"/>
    <dgm:cxn modelId="{D3DA1B7C-32D8-4F8E-A022-F5AE34A6C447}" type="presParOf" srcId="{C2B21180-E9A3-49B3-BAA7-5EA3961A4819}" destId="{5A7C5669-12F9-4136-A24A-BDCD40658C42}" srcOrd="1" destOrd="0" presId="urn:microsoft.com/office/officeart/2009/3/layout/StepUpProcess"/>
    <dgm:cxn modelId="{F4813D31-62F3-4F7D-B228-9E0AE2E900EC}" type="presParOf" srcId="{C2B21180-E9A3-49B3-BAA7-5EA3961A4819}" destId="{456A6D60-6C1F-415C-AE21-C01CA5813687}" srcOrd="2" destOrd="0" presId="urn:microsoft.com/office/officeart/2009/3/layout/StepUpProcess"/>
    <dgm:cxn modelId="{0E99C86D-37D7-4A85-99F4-5099575FB386}" type="presParOf" srcId="{EDF76B76-58A0-48F1-A38B-C6327AAE556B}" destId="{FC3CB0F4-E024-4241-9F39-30C9B46623B8}" srcOrd="3" destOrd="0" presId="urn:microsoft.com/office/officeart/2009/3/layout/StepUpProcess"/>
    <dgm:cxn modelId="{1846EE01-B0BC-4FFE-A76A-7BD70F7E3447}" type="presParOf" srcId="{FC3CB0F4-E024-4241-9F39-30C9B46623B8}" destId="{367BD6D1-7E60-4E20-861F-70196ED8F17F}" srcOrd="0" destOrd="0" presId="urn:microsoft.com/office/officeart/2009/3/layout/StepUpProcess"/>
    <dgm:cxn modelId="{59340029-46F6-4A1C-927D-A74999D440E1}" type="presParOf" srcId="{EDF76B76-58A0-48F1-A38B-C6327AAE556B}" destId="{EB385CCC-5691-4C0D-B117-0F43ACCD976A}" srcOrd="4" destOrd="0" presId="urn:microsoft.com/office/officeart/2009/3/layout/StepUpProcess"/>
    <dgm:cxn modelId="{14DCC23D-353C-47B1-BCF4-57A0FE772851}" type="presParOf" srcId="{EB385CCC-5691-4C0D-B117-0F43ACCD976A}" destId="{F90FF366-3BC2-4499-9C24-CA2E2E99A334}" srcOrd="0" destOrd="0" presId="urn:microsoft.com/office/officeart/2009/3/layout/StepUpProcess"/>
    <dgm:cxn modelId="{C0BB638F-2829-47D1-BBB6-2B99CD513E08}" type="presParOf" srcId="{EB385CCC-5691-4C0D-B117-0F43ACCD976A}" destId="{FE131615-C0C8-4236-9CBF-5F748338962E}" srcOrd="1" destOrd="0" presId="urn:microsoft.com/office/officeart/2009/3/layout/StepUpProces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1_3" csCatId="accent1" phldr="1"/>
      <dgm:spPr/>
    </dgm:pt>
    <dgm:pt modelId="{70CAC3DD-CF6F-4A5A-AF14-2CCA6FDF24D4}">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C8971CC-055E-4151-B666-F52FED0D00C9}" type="doc">
      <dgm:prSet loTypeId="urn:microsoft.com/office/officeart/2005/8/layout/default" loCatId="list" qsTypeId="urn:microsoft.com/office/officeart/2005/8/quickstyle/3d3" qsCatId="3D" csTypeId="urn:microsoft.com/office/officeart/2005/8/colors/accent0_3" csCatId="mainScheme" phldr="1"/>
      <dgm:spPr/>
      <dgm:t>
        <a:bodyPr/>
        <a:lstStyle/>
        <a:p>
          <a:endParaRPr lang="en-US"/>
        </a:p>
      </dgm:t>
    </dgm:pt>
    <dgm:pt modelId="{465713D0-6ED9-417B-920E-4B75D0B0C8C9}">
      <dgm:prSet phldrT="[Text]"/>
      <dgm:spPr>
        <a:solidFill>
          <a:srgbClr val="0070C0"/>
        </a:solidFill>
        <a:ln w="76200">
          <a:solidFill>
            <a:srgbClr val="FFC000"/>
          </a:solidFill>
        </a:ln>
      </dgm:spPr>
      <dgm:t>
        <a:bodyPr/>
        <a:lstStyle/>
        <a:p>
          <a:r>
            <a:rPr lang="en-US" dirty="0" smtClean="0">
              <a:effectLst/>
            </a:rPr>
            <a:t>Recent Acts &amp; Schemes</a:t>
          </a:r>
          <a:endParaRPr lang="en-US" dirty="0">
            <a:effectLst/>
          </a:endParaRPr>
        </a:p>
      </dgm:t>
    </dgm:pt>
    <dgm:pt modelId="{1232F55A-B760-435E-B678-4FB8A43CD164}" type="parTrans" cxnId="{936F65E2-599F-423B-8583-AACA99B08F73}">
      <dgm:prSet/>
      <dgm:spPr/>
      <dgm:t>
        <a:bodyPr/>
        <a:lstStyle/>
        <a:p>
          <a:endParaRPr lang="en-US">
            <a:effectLst/>
          </a:endParaRPr>
        </a:p>
      </dgm:t>
    </dgm:pt>
    <dgm:pt modelId="{5E8C98F9-43C7-424F-8433-3AF6B25EECB6}" type="sibTrans" cxnId="{936F65E2-599F-423B-8583-AACA99B08F73}">
      <dgm:prSet/>
      <dgm:spPr/>
      <dgm:t>
        <a:bodyPr/>
        <a:lstStyle/>
        <a:p>
          <a:endParaRPr lang="en-US">
            <a:effectLst/>
          </a:endParaRPr>
        </a:p>
      </dgm:t>
    </dgm:pt>
    <dgm:pt modelId="{41074588-93C2-4F31-ACCD-033E9535F83B}">
      <dgm:prSet phldrT="[Text]"/>
      <dgm:spPr>
        <a:ln w="76200">
          <a:solidFill>
            <a:srgbClr val="FFC000"/>
          </a:solidFill>
        </a:ln>
      </dgm:spPr>
      <dgm:t>
        <a:bodyPr/>
        <a:lstStyle/>
        <a:p>
          <a:r>
            <a:rPr lang="en-US" dirty="0" smtClean="0">
              <a:effectLst/>
            </a:rPr>
            <a:t>Tax Admin: TDS, TCS, </a:t>
          </a:r>
          <a:endParaRPr lang="en-US" dirty="0">
            <a:effectLst/>
          </a:endParaRPr>
        </a:p>
      </dgm:t>
    </dgm:pt>
    <dgm:pt modelId="{721B257D-275A-4F2A-A02E-1ECF0288F2D6}" type="parTrans" cxnId="{3131D0E3-ADD6-4B65-BA06-95C4D60BCE89}">
      <dgm:prSet/>
      <dgm:spPr/>
      <dgm:t>
        <a:bodyPr/>
        <a:lstStyle/>
        <a:p>
          <a:endParaRPr lang="en-US">
            <a:effectLst/>
          </a:endParaRPr>
        </a:p>
      </dgm:t>
    </dgm:pt>
    <dgm:pt modelId="{644C9905-DC28-4D2E-92BF-D2D710CE056C}" type="sibTrans" cxnId="{3131D0E3-ADD6-4B65-BA06-95C4D60BCE89}">
      <dgm:prSet/>
      <dgm:spPr/>
      <dgm:t>
        <a:bodyPr/>
        <a:lstStyle/>
        <a:p>
          <a:endParaRPr lang="en-US">
            <a:effectLst/>
          </a:endParaRPr>
        </a:p>
      </dgm:t>
    </dgm:pt>
    <dgm:pt modelId="{2AED0FF1-074D-4841-806C-097FC00B7EED}">
      <dgm:prSet phldrT="[Text]"/>
      <dgm:spPr>
        <a:ln w="76200">
          <a:solidFill>
            <a:srgbClr val="FFC000"/>
          </a:solidFill>
        </a:ln>
      </dgm:spPr>
      <dgm:t>
        <a:bodyPr/>
        <a:lstStyle/>
        <a:p>
          <a:r>
            <a:rPr lang="en-US" dirty="0" smtClean="0">
              <a:effectLst/>
            </a:rPr>
            <a:t>Demonetization helped or not?</a:t>
          </a:r>
          <a:endParaRPr lang="en-US" dirty="0">
            <a:effectLst/>
          </a:endParaRPr>
        </a:p>
      </dgm:t>
    </dgm:pt>
    <dgm:pt modelId="{18BAFC5C-308C-4BB9-BF4A-A0CAF5A7F52A}" type="parTrans" cxnId="{C5B3A4FB-0F59-42FC-B72E-0B517C582BAC}">
      <dgm:prSet/>
      <dgm:spPr/>
      <dgm:t>
        <a:bodyPr/>
        <a:lstStyle/>
        <a:p>
          <a:endParaRPr lang="en-US">
            <a:effectLst/>
          </a:endParaRPr>
        </a:p>
      </dgm:t>
    </dgm:pt>
    <dgm:pt modelId="{E2616AA0-60F8-4DFC-A9CC-DB49D7E89A77}" type="sibTrans" cxnId="{C5B3A4FB-0F59-42FC-B72E-0B517C582BAC}">
      <dgm:prSet/>
      <dgm:spPr/>
      <dgm:t>
        <a:bodyPr/>
        <a:lstStyle/>
        <a:p>
          <a:endParaRPr lang="en-US">
            <a:effectLst/>
          </a:endParaRPr>
        </a:p>
      </dgm:t>
    </dgm:pt>
    <dgm:pt modelId="{DF27A256-9214-47E6-B547-56FBC655F6CF}">
      <dgm:prSet phldrT="[Text]"/>
      <dgm:spPr>
        <a:solidFill>
          <a:srgbClr val="0070C0"/>
        </a:solidFill>
        <a:ln w="76200">
          <a:solidFill>
            <a:srgbClr val="FFC000"/>
          </a:solidFill>
        </a:ln>
      </dgm:spPr>
      <dgm:t>
        <a:bodyPr/>
        <a:lstStyle/>
        <a:p>
          <a:r>
            <a:rPr lang="en-US" dirty="0" smtClean="0">
              <a:effectLst/>
            </a:rPr>
            <a:t>CGT: root of many problems</a:t>
          </a:r>
          <a:endParaRPr lang="en-US" dirty="0">
            <a:effectLst/>
          </a:endParaRPr>
        </a:p>
      </dgm:t>
    </dgm:pt>
    <dgm:pt modelId="{20818CEE-42BA-4BFC-AFDE-CD68773659CC}" type="parTrans" cxnId="{B46DC3D4-F933-4E81-9790-ED7B97702384}">
      <dgm:prSet/>
      <dgm:spPr/>
      <dgm:t>
        <a:bodyPr/>
        <a:lstStyle/>
        <a:p>
          <a:endParaRPr lang="en-US">
            <a:effectLst/>
          </a:endParaRPr>
        </a:p>
      </dgm:t>
    </dgm:pt>
    <dgm:pt modelId="{56F56659-88DC-40A8-8F69-F4C116334A18}" type="sibTrans" cxnId="{B46DC3D4-F933-4E81-9790-ED7B97702384}">
      <dgm:prSet/>
      <dgm:spPr/>
      <dgm:t>
        <a:bodyPr/>
        <a:lstStyle/>
        <a:p>
          <a:endParaRPr lang="en-US">
            <a:effectLst/>
          </a:endParaRPr>
        </a:p>
      </dgm:t>
    </dgm:pt>
    <dgm:pt modelId="{963F3C1C-5731-4501-8BA5-A56283CF3250}">
      <dgm:prSet phldrT="[Text]"/>
      <dgm:spPr>
        <a:ln w="76200">
          <a:solidFill>
            <a:srgbClr val="FFC000"/>
          </a:solidFill>
        </a:ln>
      </dgm:spPr>
      <dgm:t>
        <a:bodyPr/>
        <a:lstStyle/>
        <a:p>
          <a:r>
            <a:rPr lang="en-US" dirty="0" smtClean="0">
              <a:effectLst/>
            </a:rPr>
            <a:t>BEPS, </a:t>
          </a:r>
          <a:r>
            <a:rPr lang="en-US" dirty="0" err="1" smtClean="0">
              <a:effectLst/>
            </a:rPr>
            <a:t>AEoI</a:t>
          </a:r>
          <a:endParaRPr lang="en-US" dirty="0">
            <a:effectLst/>
          </a:endParaRPr>
        </a:p>
      </dgm:t>
    </dgm:pt>
    <dgm:pt modelId="{6BE32A52-01BC-4628-9E18-414A3A37BE78}" type="parTrans" cxnId="{7D89C85D-5F59-4B49-AABE-EE955476EC87}">
      <dgm:prSet/>
      <dgm:spPr/>
      <dgm:t>
        <a:bodyPr/>
        <a:lstStyle/>
        <a:p>
          <a:endParaRPr lang="en-US">
            <a:effectLst/>
          </a:endParaRPr>
        </a:p>
      </dgm:t>
    </dgm:pt>
    <dgm:pt modelId="{6004A770-2B49-4B42-A216-84171B6EE950}" type="sibTrans" cxnId="{7D89C85D-5F59-4B49-AABE-EE955476EC87}">
      <dgm:prSet/>
      <dgm:spPr/>
      <dgm:t>
        <a:bodyPr/>
        <a:lstStyle/>
        <a:p>
          <a:endParaRPr lang="en-US">
            <a:effectLst/>
          </a:endParaRPr>
        </a:p>
      </dgm:t>
    </dgm:pt>
    <dgm:pt modelId="{28C4D055-48BA-4DD8-AF3F-925D5F1C008B}">
      <dgm:prSet phldrT="[Text]"/>
      <dgm:spPr>
        <a:solidFill>
          <a:srgbClr val="0070C0"/>
        </a:solidFill>
        <a:ln w="76200">
          <a:solidFill>
            <a:srgbClr val="FFC000"/>
          </a:solidFill>
        </a:ln>
      </dgm:spPr>
      <dgm:t>
        <a:bodyPr/>
        <a:lstStyle/>
        <a:p>
          <a:r>
            <a:rPr lang="en-US" dirty="0" err="1" smtClean="0">
              <a:effectLst/>
            </a:rPr>
            <a:t>PoEM</a:t>
          </a:r>
          <a:r>
            <a:rPr lang="en-US" dirty="0" smtClean="0">
              <a:effectLst/>
            </a:rPr>
            <a:t>, GAAR [WEF1/4/17], AAR</a:t>
          </a:r>
          <a:endParaRPr lang="en-US" dirty="0">
            <a:effectLst/>
          </a:endParaRPr>
        </a:p>
      </dgm:t>
    </dgm:pt>
    <dgm:pt modelId="{20A21FAC-1C6B-4576-9685-57E516ED8E32}" type="parTrans" cxnId="{2B73BA8C-8D5C-4AC2-8572-F0A1E60D4ED2}">
      <dgm:prSet/>
      <dgm:spPr/>
      <dgm:t>
        <a:bodyPr/>
        <a:lstStyle/>
        <a:p>
          <a:endParaRPr lang="en-US">
            <a:effectLst/>
          </a:endParaRPr>
        </a:p>
      </dgm:t>
    </dgm:pt>
    <dgm:pt modelId="{B814C782-DFE8-491C-A884-AD3CCE6116E0}" type="sibTrans" cxnId="{2B73BA8C-8D5C-4AC2-8572-F0A1E60D4ED2}">
      <dgm:prSet/>
      <dgm:spPr/>
      <dgm:t>
        <a:bodyPr/>
        <a:lstStyle/>
        <a:p>
          <a:endParaRPr lang="en-US">
            <a:effectLst/>
          </a:endParaRPr>
        </a:p>
      </dgm:t>
    </dgm:pt>
    <dgm:pt modelId="{7D3C79E6-8EE7-4068-A6D0-2F587E201B50}">
      <dgm:prSet phldrT="[Text]"/>
      <dgm:spPr>
        <a:ln w="76200">
          <a:solidFill>
            <a:srgbClr val="FFC000"/>
          </a:solidFill>
        </a:ln>
      </dgm:spPr>
      <dgm:t>
        <a:bodyPr/>
        <a:lstStyle/>
        <a:p>
          <a:r>
            <a:rPr lang="en-US" dirty="0" smtClean="0">
              <a:effectLst/>
            </a:rPr>
            <a:t>Electoral-Bonds</a:t>
          </a:r>
          <a:endParaRPr lang="en-US" dirty="0">
            <a:effectLst/>
          </a:endParaRPr>
        </a:p>
      </dgm:t>
    </dgm:pt>
    <dgm:pt modelId="{6FA14440-F5E2-47B3-927D-453C229DA166}" type="parTrans" cxnId="{FD0F358D-0802-4B46-A772-5C1ED95F0CDE}">
      <dgm:prSet/>
      <dgm:spPr/>
      <dgm:t>
        <a:bodyPr/>
        <a:lstStyle/>
        <a:p>
          <a:endParaRPr lang="en-US">
            <a:effectLst/>
          </a:endParaRPr>
        </a:p>
      </dgm:t>
    </dgm:pt>
    <dgm:pt modelId="{DEEDB830-5B46-49FE-A459-DC7ECC2524AC}" type="sibTrans" cxnId="{FD0F358D-0802-4B46-A772-5C1ED95F0CDE}">
      <dgm:prSet/>
      <dgm:spPr/>
      <dgm:t>
        <a:bodyPr/>
        <a:lstStyle/>
        <a:p>
          <a:endParaRPr lang="en-US">
            <a:effectLst/>
          </a:endParaRPr>
        </a:p>
      </dgm:t>
    </dgm:pt>
    <dgm:pt modelId="{64F25D29-79DA-4CA9-8EBD-3EFD49B9AA18}" type="pres">
      <dgm:prSet presAssocID="{9C8971CC-055E-4151-B666-F52FED0D00C9}" presName="diagram" presStyleCnt="0">
        <dgm:presLayoutVars>
          <dgm:dir/>
          <dgm:resizeHandles val="exact"/>
        </dgm:presLayoutVars>
      </dgm:prSet>
      <dgm:spPr/>
      <dgm:t>
        <a:bodyPr/>
        <a:lstStyle/>
        <a:p>
          <a:endParaRPr lang="en-US"/>
        </a:p>
      </dgm:t>
    </dgm:pt>
    <dgm:pt modelId="{79E9A304-717D-4C47-BA15-AD6B5AB739CD}" type="pres">
      <dgm:prSet presAssocID="{465713D0-6ED9-417B-920E-4B75D0B0C8C9}" presName="node" presStyleLbl="node1" presStyleIdx="0" presStyleCnt="7">
        <dgm:presLayoutVars>
          <dgm:bulletEnabled val="1"/>
        </dgm:presLayoutVars>
      </dgm:prSet>
      <dgm:spPr/>
      <dgm:t>
        <a:bodyPr/>
        <a:lstStyle/>
        <a:p>
          <a:endParaRPr lang="en-US"/>
        </a:p>
      </dgm:t>
    </dgm:pt>
    <dgm:pt modelId="{822E88CB-01ED-45AB-A27D-541C073649E6}" type="pres">
      <dgm:prSet presAssocID="{5E8C98F9-43C7-424F-8433-3AF6B25EECB6}" presName="sibTrans" presStyleCnt="0"/>
      <dgm:spPr/>
    </dgm:pt>
    <dgm:pt modelId="{2857E4AD-A78E-4E06-90B5-99E4DB7B73C3}" type="pres">
      <dgm:prSet presAssocID="{DF27A256-9214-47E6-B547-56FBC655F6CF}" presName="node" presStyleLbl="node1" presStyleIdx="1" presStyleCnt="7">
        <dgm:presLayoutVars>
          <dgm:bulletEnabled val="1"/>
        </dgm:presLayoutVars>
      </dgm:prSet>
      <dgm:spPr/>
      <dgm:t>
        <a:bodyPr/>
        <a:lstStyle/>
        <a:p>
          <a:endParaRPr lang="en-US"/>
        </a:p>
      </dgm:t>
    </dgm:pt>
    <dgm:pt modelId="{5DEA6764-1287-4CD5-9E93-E283700C5016}" type="pres">
      <dgm:prSet presAssocID="{56F56659-88DC-40A8-8F69-F4C116334A18}" presName="sibTrans" presStyleCnt="0"/>
      <dgm:spPr/>
    </dgm:pt>
    <dgm:pt modelId="{777A0044-86D9-4B05-878B-01B114515A6B}" type="pres">
      <dgm:prSet presAssocID="{28C4D055-48BA-4DD8-AF3F-925D5F1C008B}" presName="node" presStyleLbl="node1" presStyleIdx="2" presStyleCnt="7">
        <dgm:presLayoutVars>
          <dgm:bulletEnabled val="1"/>
        </dgm:presLayoutVars>
      </dgm:prSet>
      <dgm:spPr/>
      <dgm:t>
        <a:bodyPr/>
        <a:lstStyle/>
        <a:p>
          <a:endParaRPr lang="en-US"/>
        </a:p>
      </dgm:t>
    </dgm:pt>
    <dgm:pt modelId="{84746E9F-046B-4666-9AEA-A42C7613DB85}" type="pres">
      <dgm:prSet presAssocID="{B814C782-DFE8-491C-A884-AD3CCE6116E0}" presName="sibTrans" presStyleCnt="0"/>
      <dgm:spPr/>
    </dgm:pt>
    <dgm:pt modelId="{4A3F407B-3A1B-4BB1-B92B-7040C60AC27D}" type="pres">
      <dgm:prSet presAssocID="{963F3C1C-5731-4501-8BA5-A56283CF3250}" presName="node" presStyleLbl="node1" presStyleIdx="3" presStyleCnt="7">
        <dgm:presLayoutVars>
          <dgm:bulletEnabled val="1"/>
        </dgm:presLayoutVars>
      </dgm:prSet>
      <dgm:spPr/>
      <dgm:t>
        <a:bodyPr/>
        <a:lstStyle/>
        <a:p>
          <a:endParaRPr lang="en-US"/>
        </a:p>
      </dgm:t>
    </dgm:pt>
    <dgm:pt modelId="{C4ABA507-5D52-4759-A0E3-B96D4E43B994}" type="pres">
      <dgm:prSet presAssocID="{6004A770-2B49-4B42-A216-84171B6EE950}" presName="sibTrans" presStyleCnt="0"/>
      <dgm:spPr/>
    </dgm:pt>
    <dgm:pt modelId="{75147125-490F-44F7-8BA2-C4E265F77464}" type="pres">
      <dgm:prSet presAssocID="{41074588-93C2-4F31-ACCD-033E9535F83B}" presName="node" presStyleLbl="node1" presStyleIdx="4" presStyleCnt="7">
        <dgm:presLayoutVars>
          <dgm:bulletEnabled val="1"/>
        </dgm:presLayoutVars>
      </dgm:prSet>
      <dgm:spPr/>
      <dgm:t>
        <a:bodyPr/>
        <a:lstStyle/>
        <a:p>
          <a:endParaRPr lang="en-US"/>
        </a:p>
      </dgm:t>
    </dgm:pt>
    <dgm:pt modelId="{CF55E593-3FDF-412E-B203-BD975A504C2F}" type="pres">
      <dgm:prSet presAssocID="{644C9905-DC28-4D2E-92BF-D2D710CE056C}" presName="sibTrans" presStyleCnt="0"/>
      <dgm:spPr/>
    </dgm:pt>
    <dgm:pt modelId="{E46223D0-A0D3-4010-960F-899C06ACB4B6}" type="pres">
      <dgm:prSet presAssocID="{7D3C79E6-8EE7-4068-A6D0-2F587E201B50}" presName="node" presStyleLbl="node1" presStyleIdx="5" presStyleCnt="7">
        <dgm:presLayoutVars>
          <dgm:bulletEnabled val="1"/>
        </dgm:presLayoutVars>
      </dgm:prSet>
      <dgm:spPr/>
      <dgm:t>
        <a:bodyPr/>
        <a:lstStyle/>
        <a:p>
          <a:endParaRPr lang="en-US"/>
        </a:p>
      </dgm:t>
    </dgm:pt>
    <dgm:pt modelId="{D4A89852-D8DE-4327-9861-E7A7733813DB}" type="pres">
      <dgm:prSet presAssocID="{DEEDB830-5B46-49FE-A459-DC7ECC2524AC}" presName="sibTrans" presStyleCnt="0"/>
      <dgm:spPr/>
    </dgm:pt>
    <dgm:pt modelId="{CF6951A0-03D7-4C04-BD2F-D29831904BB8}" type="pres">
      <dgm:prSet presAssocID="{2AED0FF1-074D-4841-806C-097FC00B7EED}" presName="node" presStyleLbl="node1" presStyleIdx="6" presStyleCnt="7">
        <dgm:presLayoutVars>
          <dgm:bulletEnabled val="1"/>
        </dgm:presLayoutVars>
      </dgm:prSet>
      <dgm:spPr/>
      <dgm:t>
        <a:bodyPr/>
        <a:lstStyle/>
        <a:p>
          <a:endParaRPr lang="en-US"/>
        </a:p>
      </dgm:t>
    </dgm:pt>
  </dgm:ptLst>
  <dgm:cxnLst>
    <dgm:cxn modelId="{CA08FE1C-0B9B-4999-BD40-6AE5682894B3}" type="presOf" srcId="{9C8971CC-055E-4151-B666-F52FED0D00C9}" destId="{64F25D29-79DA-4CA9-8EBD-3EFD49B9AA18}" srcOrd="0" destOrd="0" presId="urn:microsoft.com/office/officeart/2005/8/layout/default"/>
    <dgm:cxn modelId="{3131D0E3-ADD6-4B65-BA06-95C4D60BCE89}" srcId="{9C8971CC-055E-4151-B666-F52FED0D00C9}" destId="{41074588-93C2-4F31-ACCD-033E9535F83B}" srcOrd="4" destOrd="0" parTransId="{721B257D-275A-4F2A-A02E-1ECF0288F2D6}" sibTransId="{644C9905-DC28-4D2E-92BF-D2D710CE056C}"/>
    <dgm:cxn modelId="{7427B5EC-C6C2-4FBD-A024-91778A3AF870}" type="presOf" srcId="{7D3C79E6-8EE7-4068-A6D0-2F587E201B50}" destId="{E46223D0-A0D3-4010-960F-899C06ACB4B6}" srcOrd="0" destOrd="0" presId="urn:microsoft.com/office/officeart/2005/8/layout/default"/>
    <dgm:cxn modelId="{FD0F358D-0802-4B46-A772-5C1ED95F0CDE}" srcId="{9C8971CC-055E-4151-B666-F52FED0D00C9}" destId="{7D3C79E6-8EE7-4068-A6D0-2F587E201B50}" srcOrd="5" destOrd="0" parTransId="{6FA14440-F5E2-47B3-927D-453C229DA166}" sibTransId="{DEEDB830-5B46-49FE-A459-DC7ECC2524AC}"/>
    <dgm:cxn modelId="{C5B3A4FB-0F59-42FC-B72E-0B517C582BAC}" srcId="{9C8971CC-055E-4151-B666-F52FED0D00C9}" destId="{2AED0FF1-074D-4841-806C-097FC00B7EED}" srcOrd="6" destOrd="0" parTransId="{18BAFC5C-308C-4BB9-BF4A-A0CAF5A7F52A}" sibTransId="{E2616AA0-60F8-4DFC-A9CC-DB49D7E89A77}"/>
    <dgm:cxn modelId="{40D62426-048A-481B-8780-CA75181687D9}" type="presOf" srcId="{28C4D055-48BA-4DD8-AF3F-925D5F1C008B}" destId="{777A0044-86D9-4B05-878B-01B114515A6B}" srcOrd="0" destOrd="0" presId="urn:microsoft.com/office/officeart/2005/8/layout/default"/>
    <dgm:cxn modelId="{2B73BA8C-8D5C-4AC2-8572-F0A1E60D4ED2}" srcId="{9C8971CC-055E-4151-B666-F52FED0D00C9}" destId="{28C4D055-48BA-4DD8-AF3F-925D5F1C008B}" srcOrd="2" destOrd="0" parTransId="{20A21FAC-1C6B-4576-9685-57E516ED8E32}" sibTransId="{B814C782-DFE8-491C-A884-AD3CCE6116E0}"/>
    <dgm:cxn modelId="{013DDEB3-6974-408E-B134-BA8B8D0787A5}" type="presOf" srcId="{2AED0FF1-074D-4841-806C-097FC00B7EED}" destId="{CF6951A0-03D7-4C04-BD2F-D29831904BB8}" srcOrd="0" destOrd="0" presId="urn:microsoft.com/office/officeart/2005/8/layout/default"/>
    <dgm:cxn modelId="{7D89C85D-5F59-4B49-AABE-EE955476EC87}" srcId="{9C8971CC-055E-4151-B666-F52FED0D00C9}" destId="{963F3C1C-5731-4501-8BA5-A56283CF3250}" srcOrd="3" destOrd="0" parTransId="{6BE32A52-01BC-4628-9E18-414A3A37BE78}" sibTransId="{6004A770-2B49-4B42-A216-84171B6EE950}"/>
    <dgm:cxn modelId="{B46DC3D4-F933-4E81-9790-ED7B97702384}" srcId="{9C8971CC-055E-4151-B666-F52FED0D00C9}" destId="{DF27A256-9214-47E6-B547-56FBC655F6CF}" srcOrd="1" destOrd="0" parTransId="{20818CEE-42BA-4BFC-AFDE-CD68773659CC}" sibTransId="{56F56659-88DC-40A8-8F69-F4C116334A18}"/>
    <dgm:cxn modelId="{D9F95549-66F1-4B27-B761-53362B2487BA}" type="presOf" srcId="{DF27A256-9214-47E6-B547-56FBC655F6CF}" destId="{2857E4AD-A78E-4E06-90B5-99E4DB7B73C3}" srcOrd="0" destOrd="0" presId="urn:microsoft.com/office/officeart/2005/8/layout/default"/>
    <dgm:cxn modelId="{936F65E2-599F-423B-8583-AACA99B08F73}" srcId="{9C8971CC-055E-4151-B666-F52FED0D00C9}" destId="{465713D0-6ED9-417B-920E-4B75D0B0C8C9}" srcOrd="0" destOrd="0" parTransId="{1232F55A-B760-435E-B678-4FB8A43CD164}" sibTransId="{5E8C98F9-43C7-424F-8433-3AF6B25EECB6}"/>
    <dgm:cxn modelId="{9C91489C-FD0A-4C21-A385-7C72A3CC7E0C}" type="presOf" srcId="{41074588-93C2-4F31-ACCD-033E9535F83B}" destId="{75147125-490F-44F7-8BA2-C4E265F77464}" srcOrd="0" destOrd="0" presId="urn:microsoft.com/office/officeart/2005/8/layout/default"/>
    <dgm:cxn modelId="{3E34E486-6F5C-4DFF-ACEA-764FB1B39804}" type="presOf" srcId="{963F3C1C-5731-4501-8BA5-A56283CF3250}" destId="{4A3F407B-3A1B-4BB1-B92B-7040C60AC27D}" srcOrd="0" destOrd="0" presId="urn:microsoft.com/office/officeart/2005/8/layout/default"/>
    <dgm:cxn modelId="{68BB042B-40B6-4DA4-B9B2-19985F3AD597}" type="presOf" srcId="{465713D0-6ED9-417B-920E-4B75D0B0C8C9}" destId="{79E9A304-717D-4C47-BA15-AD6B5AB739CD}" srcOrd="0" destOrd="0" presId="urn:microsoft.com/office/officeart/2005/8/layout/default"/>
    <dgm:cxn modelId="{C89BF345-5B40-442C-9D0B-04D2AECF2D00}" type="presParOf" srcId="{64F25D29-79DA-4CA9-8EBD-3EFD49B9AA18}" destId="{79E9A304-717D-4C47-BA15-AD6B5AB739CD}" srcOrd="0" destOrd="0" presId="urn:microsoft.com/office/officeart/2005/8/layout/default"/>
    <dgm:cxn modelId="{1BF37257-CAF7-4AD4-B562-9E6CCFA5063B}" type="presParOf" srcId="{64F25D29-79DA-4CA9-8EBD-3EFD49B9AA18}" destId="{822E88CB-01ED-45AB-A27D-541C073649E6}" srcOrd="1" destOrd="0" presId="urn:microsoft.com/office/officeart/2005/8/layout/default"/>
    <dgm:cxn modelId="{F5DC9981-D7CD-4988-8687-356D42CA6E96}" type="presParOf" srcId="{64F25D29-79DA-4CA9-8EBD-3EFD49B9AA18}" destId="{2857E4AD-A78E-4E06-90B5-99E4DB7B73C3}" srcOrd="2" destOrd="0" presId="urn:microsoft.com/office/officeart/2005/8/layout/default"/>
    <dgm:cxn modelId="{E4149095-0FDF-4316-BA93-6903EF87FFEC}" type="presParOf" srcId="{64F25D29-79DA-4CA9-8EBD-3EFD49B9AA18}" destId="{5DEA6764-1287-4CD5-9E93-E283700C5016}" srcOrd="3" destOrd="0" presId="urn:microsoft.com/office/officeart/2005/8/layout/default"/>
    <dgm:cxn modelId="{AD4AE144-233A-464F-89D9-00E6CB241643}" type="presParOf" srcId="{64F25D29-79DA-4CA9-8EBD-3EFD49B9AA18}" destId="{777A0044-86D9-4B05-878B-01B114515A6B}" srcOrd="4" destOrd="0" presId="urn:microsoft.com/office/officeart/2005/8/layout/default"/>
    <dgm:cxn modelId="{3E1AD0E7-00EC-4DB0-A291-FDC04048D588}" type="presParOf" srcId="{64F25D29-79DA-4CA9-8EBD-3EFD49B9AA18}" destId="{84746E9F-046B-4666-9AEA-A42C7613DB85}" srcOrd="5" destOrd="0" presId="urn:microsoft.com/office/officeart/2005/8/layout/default"/>
    <dgm:cxn modelId="{6CC94C49-1CCD-4B1C-934A-5AF5BA9660FE}" type="presParOf" srcId="{64F25D29-79DA-4CA9-8EBD-3EFD49B9AA18}" destId="{4A3F407B-3A1B-4BB1-B92B-7040C60AC27D}" srcOrd="6" destOrd="0" presId="urn:microsoft.com/office/officeart/2005/8/layout/default"/>
    <dgm:cxn modelId="{2FA56F87-05A4-47A6-B8AF-FBBAAD2E50D6}" type="presParOf" srcId="{64F25D29-79DA-4CA9-8EBD-3EFD49B9AA18}" destId="{C4ABA507-5D52-4759-A0E3-B96D4E43B994}" srcOrd="7" destOrd="0" presId="urn:microsoft.com/office/officeart/2005/8/layout/default"/>
    <dgm:cxn modelId="{20C02EAF-078C-46C7-99F1-06B55F3813DC}" type="presParOf" srcId="{64F25D29-79DA-4CA9-8EBD-3EFD49B9AA18}" destId="{75147125-490F-44F7-8BA2-C4E265F77464}" srcOrd="8" destOrd="0" presId="urn:microsoft.com/office/officeart/2005/8/layout/default"/>
    <dgm:cxn modelId="{7EC8A2FA-98AB-4864-BCF5-3FBE176BEA52}" type="presParOf" srcId="{64F25D29-79DA-4CA9-8EBD-3EFD49B9AA18}" destId="{CF55E593-3FDF-412E-B203-BD975A504C2F}" srcOrd="9" destOrd="0" presId="urn:microsoft.com/office/officeart/2005/8/layout/default"/>
    <dgm:cxn modelId="{6957C775-5110-488A-9E6A-AF516828BA42}" type="presParOf" srcId="{64F25D29-79DA-4CA9-8EBD-3EFD49B9AA18}" destId="{E46223D0-A0D3-4010-960F-899C06ACB4B6}" srcOrd="10" destOrd="0" presId="urn:microsoft.com/office/officeart/2005/8/layout/default"/>
    <dgm:cxn modelId="{C355901C-E64F-41C1-86D2-779F34300B4C}" type="presParOf" srcId="{64F25D29-79DA-4CA9-8EBD-3EFD49B9AA18}" destId="{D4A89852-D8DE-4327-9861-E7A7733813DB}" srcOrd="11" destOrd="0" presId="urn:microsoft.com/office/officeart/2005/8/layout/default"/>
    <dgm:cxn modelId="{D6178A50-CB5B-44BE-833A-04008E38A9F2}" type="presParOf" srcId="{64F25D29-79DA-4CA9-8EBD-3EFD49B9AA18}" destId="{CF6951A0-03D7-4C04-BD2F-D29831904BB8}"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C8971CC-055E-4151-B666-F52FED0D00C9}" type="doc">
      <dgm:prSet loTypeId="urn:microsoft.com/office/officeart/2005/8/layout/default" loCatId="list" qsTypeId="urn:microsoft.com/office/officeart/2005/8/quickstyle/3d3" qsCatId="3D" csTypeId="urn:microsoft.com/office/officeart/2005/8/colors/accent0_3" csCatId="mainScheme" phldr="1"/>
      <dgm:spPr/>
      <dgm:t>
        <a:bodyPr/>
        <a:lstStyle/>
        <a:p>
          <a:endParaRPr lang="en-US"/>
        </a:p>
      </dgm:t>
    </dgm:pt>
    <dgm:pt modelId="{465713D0-6ED9-417B-920E-4B75D0B0C8C9}">
      <dgm:prSet phldrT="[Text]"/>
      <dgm:spPr>
        <a:solidFill>
          <a:srgbClr val="0070C0"/>
        </a:solidFill>
        <a:ln w="76200">
          <a:solidFill>
            <a:srgbClr val="FFC000"/>
          </a:solidFill>
        </a:ln>
      </dgm:spPr>
      <dgm:t>
        <a:bodyPr/>
        <a:lstStyle/>
        <a:p>
          <a:r>
            <a:rPr lang="en-US" dirty="0" smtClean="0">
              <a:effectLst/>
            </a:rPr>
            <a:t>Recent Acts &amp; Schemes</a:t>
          </a:r>
          <a:endParaRPr lang="en-US" dirty="0">
            <a:effectLst/>
          </a:endParaRPr>
        </a:p>
      </dgm:t>
    </dgm:pt>
    <dgm:pt modelId="{1232F55A-B760-435E-B678-4FB8A43CD164}" type="parTrans" cxnId="{936F65E2-599F-423B-8583-AACA99B08F73}">
      <dgm:prSet/>
      <dgm:spPr/>
      <dgm:t>
        <a:bodyPr/>
        <a:lstStyle/>
        <a:p>
          <a:endParaRPr lang="en-US">
            <a:effectLst/>
          </a:endParaRPr>
        </a:p>
      </dgm:t>
    </dgm:pt>
    <dgm:pt modelId="{5E8C98F9-43C7-424F-8433-3AF6B25EECB6}" type="sibTrans" cxnId="{936F65E2-599F-423B-8583-AACA99B08F73}">
      <dgm:prSet/>
      <dgm:spPr/>
      <dgm:t>
        <a:bodyPr/>
        <a:lstStyle/>
        <a:p>
          <a:endParaRPr lang="en-US">
            <a:effectLst/>
          </a:endParaRPr>
        </a:p>
      </dgm:t>
    </dgm:pt>
    <dgm:pt modelId="{41074588-93C2-4F31-ACCD-033E9535F83B}">
      <dgm:prSet phldrT="[Text]"/>
      <dgm:spPr>
        <a:ln w="76200">
          <a:solidFill>
            <a:srgbClr val="FFC000"/>
          </a:solidFill>
        </a:ln>
      </dgm:spPr>
      <dgm:t>
        <a:bodyPr/>
        <a:lstStyle/>
        <a:p>
          <a:r>
            <a:rPr lang="en-US" dirty="0" smtClean="0">
              <a:effectLst/>
            </a:rPr>
            <a:t>Tax Admin: TDS, TCS….</a:t>
          </a:r>
          <a:endParaRPr lang="en-US" dirty="0">
            <a:effectLst/>
          </a:endParaRPr>
        </a:p>
      </dgm:t>
    </dgm:pt>
    <dgm:pt modelId="{721B257D-275A-4F2A-A02E-1ECF0288F2D6}" type="parTrans" cxnId="{3131D0E3-ADD6-4B65-BA06-95C4D60BCE89}">
      <dgm:prSet/>
      <dgm:spPr/>
      <dgm:t>
        <a:bodyPr/>
        <a:lstStyle/>
        <a:p>
          <a:endParaRPr lang="en-US">
            <a:effectLst/>
          </a:endParaRPr>
        </a:p>
      </dgm:t>
    </dgm:pt>
    <dgm:pt modelId="{644C9905-DC28-4D2E-92BF-D2D710CE056C}" type="sibTrans" cxnId="{3131D0E3-ADD6-4B65-BA06-95C4D60BCE89}">
      <dgm:prSet/>
      <dgm:spPr/>
      <dgm:t>
        <a:bodyPr/>
        <a:lstStyle/>
        <a:p>
          <a:endParaRPr lang="en-US">
            <a:effectLst/>
          </a:endParaRPr>
        </a:p>
      </dgm:t>
    </dgm:pt>
    <dgm:pt modelId="{2AED0FF1-074D-4841-806C-097FC00B7EED}">
      <dgm:prSet phldrT="[Text]"/>
      <dgm:spPr>
        <a:ln w="76200">
          <a:solidFill>
            <a:srgbClr val="FFC000"/>
          </a:solidFill>
        </a:ln>
      </dgm:spPr>
      <dgm:t>
        <a:bodyPr/>
        <a:lstStyle/>
        <a:p>
          <a:r>
            <a:rPr lang="en-US" dirty="0" smtClean="0">
              <a:effectLst/>
            </a:rPr>
            <a:t>Demonetization helped or not?</a:t>
          </a:r>
          <a:endParaRPr lang="en-US" dirty="0">
            <a:effectLst/>
          </a:endParaRPr>
        </a:p>
      </dgm:t>
    </dgm:pt>
    <dgm:pt modelId="{18BAFC5C-308C-4BB9-BF4A-A0CAF5A7F52A}" type="parTrans" cxnId="{C5B3A4FB-0F59-42FC-B72E-0B517C582BAC}">
      <dgm:prSet/>
      <dgm:spPr/>
      <dgm:t>
        <a:bodyPr/>
        <a:lstStyle/>
        <a:p>
          <a:endParaRPr lang="en-US">
            <a:effectLst/>
          </a:endParaRPr>
        </a:p>
      </dgm:t>
    </dgm:pt>
    <dgm:pt modelId="{E2616AA0-60F8-4DFC-A9CC-DB49D7E89A77}" type="sibTrans" cxnId="{C5B3A4FB-0F59-42FC-B72E-0B517C582BAC}">
      <dgm:prSet/>
      <dgm:spPr/>
      <dgm:t>
        <a:bodyPr/>
        <a:lstStyle/>
        <a:p>
          <a:endParaRPr lang="en-US">
            <a:effectLst/>
          </a:endParaRPr>
        </a:p>
      </dgm:t>
    </dgm:pt>
    <dgm:pt modelId="{DF27A256-9214-47E6-B547-56FBC655F6CF}">
      <dgm:prSet phldrT="[Text]"/>
      <dgm:spPr>
        <a:solidFill>
          <a:srgbClr val="0070C0"/>
        </a:solidFill>
        <a:ln w="76200">
          <a:solidFill>
            <a:srgbClr val="FFC000"/>
          </a:solidFill>
        </a:ln>
      </dgm:spPr>
      <dgm:t>
        <a:bodyPr/>
        <a:lstStyle/>
        <a:p>
          <a:r>
            <a:rPr lang="en-US" dirty="0" smtClean="0">
              <a:effectLst/>
            </a:rPr>
            <a:t>CGT: root of many problems</a:t>
          </a:r>
          <a:endParaRPr lang="en-US" dirty="0">
            <a:effectLst/>
          </a:endParaRPr>
        </a:p>
      </dgm:t>
    </dgm:pt>
    <dgm:pt modelId="{20818CEE-42BA-4BFC-AFDE-CD68773659CC}" type="parTrans" cxnId="{B46DC3D4-F933-4E81-9790-ED7B97702384}">
      <dgm:prSet/>
      <dgm:spPr/>
      <dgm:t>
        <a:bodyPr/>
        <a:lstStyle/>
        <a:p>
          <a:endParaRPr lang="en-US">
            <a:effectLst/>
          </a:endParaRPr>
        </a:p>
      </dgm:t>
    </dgm:pt>
    <dgm:pt modelId="{56F56659-88DC-40A8-8F69-F4C116334A18}" type="sibTrans" cxnId="{B46DC3D4-F933-4E81-9790-ED7B97702384}">
      <dgm:prSet/>
      <dgm:spPr/>
      <dgm:t>
        <a:bodyPr/>
        <a:lstStyle/>
        <a:p>
          <a:endParaRPr lang="en-US">
            <a:effectLst/>
          </a:endParaRPr>
        </a:p>
      </dgm:t>
    </dgm:pt>
    <dgm:pt modelId="{963F3C1C-5731-4501-8BA5-A56283CF3250}">
      <dgm:prSet phldrT="[Text]"/>
      <dgm:spPr>
        <a:solidFill>
          <a:schemeClr val="accent3">
            <a:lumMod val="75000"/>
          </a:schemeClr>
        </a:solidFill>
        <a:ln w="76200">
          <a:solidFill>
            <a:srgbClr val="FFC000"/>
          </a:solidFill>
        </a:ln>
      </dgm:spPr>
      <dgm:t>
        <a:bodyPr/>
        <a:lstStyle/>
        <a:p>
          <a:r>
            <a:rPr lang="en-US" dirty="0" smtClean="0">
              <a:effectLst/>
            </a:rPr>
            <a:t>BEPS, </a:t>
          </a:r>
          <a:r>
            <a:rPr lang="en-US" dirty="0" err="1" smtClean="0">
              <a:effectLst/>
            </a:rPr>
            <a:t>AEoI</a:t>
          </a:r>
          <a:endParaRPr lang="en-US" dirty="0">
            <a:effectLst/>
          </a:endParaRPr>
        </a:p>
      </dgm:t>
    </dgm:pt>
    <dgm:pt modelId="{6BE32A52-01BC-4628-9E18-414A3A37BE78}" type="parTrans" cxnId="{7D89C85D-5F59-4B49-AABE-EE955476EC87}">
      <dgm:prSet/>
      <dgm:spPr/>
      <dgm:t>
        <a:bodyPr/>
        <a:lstStyle/>
        <a:p>
          <a:endParaRPr lang="en-US">
            <a:effectLst/>
          </a:endParaRPr>
        </a:p>
      </dgm:t>
    </dgm:pt>
    <dgm:pt modelId="{6004A770-2B49-4B42-A216-84171B6EE950}" type="sibTrans" cxnId="{7D89C85D-5F59-4B49-AABE-EE955476EC87}">
      <dgm:prSet/>
      <dgm:spPr/>
      <dgm:t>
        <a:bodyPr/>
        <a:lstStyle/>
        <a:p>
          <a:endParaRPr lang="en-US">
            <a:effectLst/>
          </a:endParaRPr>
        </a:p>
      </dgm:t>
    </dgm:pt>
    <dgm:pt modelId="{28C4D055-48BA-4DD8-AF3F-925D5F1C008B}">
      <dgm:prSet phldrT="[Text]"/>
      <dgm:spPr>
        <a:solidFill>
          <a:srgbClr val="0070C0"/>
        </a:solidFill>
        <a:ln w="76200">
          <a:solidFill>
            <a:srgbClr val="FFC000"/>
          </a:solidFill>
        </a:ln>
      </dgm:spPr>
      <dgm:t>
        <a:bodyPr/>
        <a:lstStyle/>
        <a:p>
          <a:r>
            <a:rPr lang="en-US" dirty="0" err="1" smtClean="0">
              <a:effectLst/>
            </a:rPr>
            <a:t>PoEM</a:t>
          </a:r>
          <a:r>
            <a:rPr lang="en-US" dirty="0" smtClean="0">
              <a:effectLst/>
            </a:rPr>
            <a:t>, GAAR [WEF1/4/17], AAR</a:t>
          </a:r>
          <a:endParaRPr lang="en-US" dirty="0">
            <a:effectLst/>
          </a:endParaRPr>
        </a:p>
      </dgm:t>
    </dgm:pt>
    <dgm:pt modelId="{20A21FAC-1C6B-4576-9685-57E516ED8E32}" type="parTrans" cxnId="{2B73BA8C-8D5C-4AC2-8572-F0A1E60D4ED2}">
      <dgm:prSet/>
      <dgm:spPr/>
      <dgm:t>
        <a:bodyPr/>
        <a:lstStyle/>
        <a:p>
          <a:endParaRPr lang="en-US">
            <a:effectLst/>
          </a:endParaRPr>
        </a:p>
      </dgm:t>
    </dgm:pt>
    <dgm:pt modelId="{B814C782-DFE8-491C-A884-AD3CCE6116E0}" type="sibTrans" cxnId="{2B73BA8C-8D5C-4AC2-8572-F0A1E60D4ED2}">
      <dgm:prSet/>
      <dgm:spPr/>
      <dgm:t>
        <a:bodyPr/>
        <a:lstStyle/>
        <a:p>
          <a:endParaRPr lang="en-US">
            <a:effectLst/>
          </a:endParaRPr>
        </a:p>
      </dgm:t>
    </dgm:pt>
    <dgm:pt modelId="{7D3C79E6-8EE7-4068-A6D0-2F587E201B50}">
      <dgm:prSet phldrT="[Text]"/>
      <dgm:spPr>
        <a:ln w="76200">
          <a:solidFill>
            <a:srgbClr val="FFC000"/>
          </a:solidFill>
        </a:ln>
      </dgm:spPr>
      <dgm:t>
        <a:bodyPr/>
        <a:lstStyle/>
        <a:p>
          <a:r>
            <a:rPr lang="en-US" dirty="0" smtClean="0">
              <a:effectLst/>
            </a:rPr>
            <a:t>Electoral-Bonds</a:t>
          </a:r>
          <a:endParaRPr lang="en-US" dirty="0">
            <a:effectLst/>
          </a:endParaRPr>
        </a:p>
      </dgm:t>
    </dgm:pt>
    <dgm:pt modelId="{6FA14440-F5E2-47B3-927D-453C229DA166}" type="parTrans" cxnId="{FD0F358D-0802-4B46-A772-5C1ED95F0CDE}">
      <dgm:prSet/>
      <dgm:spPr/>
      <dgm:t>
        <a:bodyPr/>
        <a:lstStyle/>
        <a:p>
          <a:endParaRPr lang="en-US">
            <a:effectLst/>
          </a:endParaRPr>
        </a:p>
      </dgm:t>
    </dgm:pt>
    <dgm:pt modelId="{DEEDB830-5B46-49FE-A459-DC7ECC2524AC}" type="sibTrans" cxnId="{FD0F358D-0802-4B46-A772-5C1ED95F0CDE}">
      <dgm:prSet/>
      <dgm:spPr/>
      <dgm:t>
        <a:bodyPr/>
        <a:lstStyle/>
        <a:p>
          <a:endParaRPr lang="en-US">
            <a:effectLst/>
          </a:endParaRPr>
        </a:p>
      </dgm:t>
    </dgm:pt>
    <dgm:pt modelId="{64F25D29-79DA-4CA9-8EBD-3EFD49B9AA18}" type="pres">
      <dgm:prSet presAssocID="{9C8971CC-055E-4151-B666-F52FED0D00C9}" presName="diagram" presStyleCnt="0">
        <dgm:presLayoutVars>
          <dgm:dir/>
          <dgm:resizeHandles val="exact"/>
        </dgm:presLayoutVars>
      </dgm:prSet>
      <dgm:spPr/>
      <dgm:t>
        <a:bodyPr/>
        <a:lstStyle/>
        <a:p>
          <a:endParaRPr lang="en-US"/>
        </a:p>
      </dgm:t>
    </dgm:pt>
    <dgm:pt modelId="{79E9A304-717D-4C47-BA15-AD6B5AB739CD}" type="pres">
      <dgm:prSet presAssocID="{465713D0-6ED9-417B-920E-4B75D0B0C8C9}" presName="node" presStyleLbl="node1" presStyleIdx="0" presStyleCnt="7">
        <dgm:presLayoutVars>
          <dgm:bulletEnabled val="1"/>
        </dgm:presLayoutVars>
      </dgm:prSet>
      <dgm:spPr/>
      <dgm:t>
        <a:bodyPr/>
        <a:lstStyle/>
        <a:p>
          <a:endParaRPr lang="en-US"/>
        </a:p>
      </dgm:t>
    </dgm:pt>
    <dgm:pt modelId="{822E88CB-01ED-45AB-A27D-541C073649E6}" type="pres">
      <dgm:prSet presAssocID="{5E8C98F9-43C7-424F-8433-3AF6B25EECB6}" presName="sibTrans" presStyleCnt="0"/>
      <dgm:spPr/>
    </dgm:pt>
    <dgm:pt modelId="{2857E4AD-A78E-4E06-90B5-99E4DB7B73C3}" type="pres">
      <dgm:prSet presAssocID="{DF27A256-9214-47E6-B547-56FBC655F6CF}" presName="node" presStyleLbl="node1" presStyleIdx="1" presStyleCnt="7">
        <dgm:presLayoutVars>
          <dgm:bulletEnabled val="1"/>
        </dgm:presLayoutVars>
      </dgm:prSet>
      <dgm:spPr/>
      <dgm:t>
        <a:bodyPr/>
        <a:lstStyle/>
        <a:p>
          <a:endParaRPr lang="en-US"/>
        </a:p>
      </dgm:t>
    </dgm:pt>
    <dgm:pt modelId="{5DEA6764-1287-4CD5-9E93-E283700C5016}" type="pres">
      <dgm:prSet presAssocID="{56F56659-88DC-40A8-8F69-F4C116334A18}" presName="sibTrans" presStyleCnt="0"/>
      <dgm:spPr/>
    </dgm:pt>
    <dgm:pt modelId="{777A0044-86D9-4B05-878B-01B114515A6B}" type="pres">
      <dgm:prSet presAssocID="{28C4D055-48BA-4DD8-AF3F-925D5F1C008B}" presName="node" presStyleLbl="node1" presStyleIdx="2" presStyleCnt="7">
        <dgm:presLayoutVars>
          <dgm:bulletEnabled val="1"/>
        </dgm:presLayoutVars>
      </dgm:prSet>
      <dgm:spPr/>
      <dgm:t>
        <a:bodyPr/>
        <a:lstStyle/>
        <a:p>
          <a:endParaRPr lang="en-US"/>
        </a:p>
      </dgm:t>
    </dgm:pt>
    <dgm:pt modelId="{84746E9F-046B-4666-9AEA-A42C7613DB85}" type="pres">
      <dgm:prSet presAssocID="{B814C782-DFE8-491C-A884-AD3CCE6116E0}" presName="sibTrans" presStyleCnt="0"/>
      <dgm:spPr/>
    </dgm:pt>
    <dgm:pt modelId="{4A3F407B-3A1B-4BB1-B92B-7040C60AC27D}" type="pres">
      <dgm:prSet presAssocID="{963F3C1C-5731-4501-8BA5-A56283CF3250}" presName="node" presStyleLbl="node1" presStyleIdx="3" presStyleCnt="7">
        <dgm:presLayoutVars>
          <dgm:bulletEnabled val="1"/>
        </dgm:presLayoutVars>
      </dgm:prSet>
      <dgm:spPr/>
      <dgm:t>
        <a:bodyPr/>
        <a:lstStyle/>
        <a:p>
          <a:endParaRPr lang="en-US"/>
        </a:p>
      </dgm:t>
    </dgm:pt>
    <dgm:pt modelId="{C4ABA507-5D52-4759-A0E3-B96D4E43B994}" type="pres">
      <dgm:prSet presAssocID="{6004A770-2B49-4B42-A216-84171B6EE950}" presName="sibTrans" presStyleCnt="0"/>
      <dgm:spPr/>
    </dgm:pt>
    <dgm:pt modelId="{75147125-490F-44F7-8BA2-C4E265F77464}" type="pres">
      <dgm:prSet presAssocID="{41074588-93C2-4F31-ACCD-033E9535F83B}" presName="node" presStyleLbl="node1" presStyleIdx="4" presStyleCnt="7">
        <dgm:presLayoutVars>
          <dgm:bulletEnabled val="1"/>
        </dgm:presLayoutVars>
      </dgm:prSet>
      <dgm:spPr/>
      <dgm:t>
        <a:bodyPr/>
        <a:lstStyle/>
        <a:p>
          <a:endParaRPr lang="en-US"/>
        </a:p>
      </dgm:t>
    </dgm:pt>
    <dgm:pt modelId="{CF55E593-3FDF-412E-B203-BD975A504C2F}" type="pres">
      <dgm:prSet presAssocID="{644C9905-DC28-4D2E-92BF-D2D710CE056C}" presName="sibTrans" presStyleCnt="0"/>
      <dgm:spPr/>
    </dgm:pt>
    <dgm:pt modelId="{E46223D0-A0D3-4010-960F-899C06ACB4B6}" type="pres">
      <dgm:prSet presAssocID="{7D3C79E6-8EE7-4068-A6D0-2F587E201B50}" presName="node" presStyleLbl="node1" presStyleIdx="5" presStyleCnt="7">
        <dgm:presLayoutVars>
          <dgm:bulletEnabled val="1"/>
        </dgm:presLayoutVars>
      </dgm:prSet>
      <dgm:spPr/>
      <dgm:t>
        <a:bodyPr/>
        <a:lstStyle/>
        <a:p>
          <a:endParaRPr lang="en-US"/>
        </a:p>
      </dgm:t>
    </dgm:pt>
    <dgm:pt modelId="{D4A89852-D8DE-4327-9861-E7A7733813DB}" type="pres">
      <dgm:prSet presAssocID="{DEEDB830-5B46-49FE-A459-DC7ECC2524AC}" presName="sibTrans" presStyleCnt="0"/>
      <dgm:spPr/>
    </dgm:pt>
    <dgm:pt modelId="{CF6951A0-03D7-4C04-BD2F-D29831904BB8}" type="pres">
      <dgm:prSet presAssocID="{2AED0FF1-074D-4841-806C-097FC00B7EED}" presName="node" presStyleLbl="node1" presStyleIdx="6" presStyleCnt="7">
        <dgm:presLayoutVars>
          <dgm:bulletEnabled val="1"/>
        </dgm:presLayoutVars>
      </dgm:prSet>
      <dgm:spPr/>
      <dgm:t>
        <a:bodyPr/>
        <a:lstStyle/>
        <a:p>
          <a:endParaRPr lang="en-US"/>
        </a:p>
      </dgm:t>
    </dgm:pt>
  </dgm:ptLst>
  <dgm:cxnLst>
    <dgm:cxn modelId="{CA08FE1C-0B9B-4999-BD40-6AE5682894B3}" type="presOf" srcId="{9C8971CC-055E-4151-B666-F52FED0D00C9}" destId="{64F25D29-79DA-4CA9-8EBD-3EFD49B9AA18}" srcOrd="0" destOrd="0" presId="urn:microsoft.com/office/officeart/2005/8/layout/default"/>
    <dgm:cxn modelId="{3131D0E3-ADD6-4B65-BA06-95C4D60BCE89}" srcId="{9C8971CC-055E-4151-B666-F52FED0D00C9}" destId="{41074588-93C2-4F31-ACCD-033E9535F83B}" srcOrd="4" destOrd="0" parTransId="{721B257D-275A-4F2A-A02E-1ECF0288F2D6}" sibTransId="{644C9905-DC28-4D2E-92BF-D2D710CE056C}"/>
    <dgm:cxn modelId="{7427B5EC-C6C2-4FBD-A024-91778A3AF870}" type="presOf" srcId="{7D3C79E6-8EE7-4068-A6D0-2F587E201B50}" destId="{E46223D0-A0D3-4010-960F-899C06ACB4B6}" srcOrd="0" destOrd="0" presId="urn:microsoft.com/office/officeart/2005/8/layout/default"/>
    <dgm:cxn modelId="{FD0F358D-0802-4B46-A772-5C1ED95F0CDE}" srcId="{9C8971CC-055E-4151-B666-F52FED0D00C9}" destId="{7D3C79E6-8EE7-4068-A6D0-2F587E201B50}" srcOrd="5" destOrd="0" parTransId="{6FA14440-F5E2-47B3-927D-453C229DA166}" sibTransId="{DEEDB830-5B46-49FE-A459-DC7ECC2524AC}"/>
    <dgm:cxn modelId="{C5B3A4FB-0F59-42FC-B72E-0B517C582BAC}" srcId="{9C8971CC-055E-4151-B666-F52FED0D00C9}" destId="{2AED0FF1-074D-4841-806C-097FC00B7EED}" srcOrd="6" destOrd="0" parTransId="{18BAFC5C-308C-4BB9-BF4A-A0CAF5A7F52A}" sibTransId="{E2616AA0-60F8-4DFC-A9CC-DB49D7E89A77}"/>
    <dgm:cxn modelId="{40D62426-048A-481B-8780-CA75181687D9}" type="presOf" srcId="{28C4D055-48BA-4DD8-AF3F-925D5F1C008B}" destId="{777A0044-86D9-4B05-878B-01B114515A6B}" srcOrd="0" destOrd="0" presId="urn:microsoft.com/office/officeart/2005/8/layout/default"/>
    <dgm:cxn modelId="{2B73BA8C-8D5C-4AC2-8572-F0A1E60D4ED2}" srcId="{9C8971CC-055E-4151-B666-F52FED0D00C9}" destId="{28C4D055-48BA-4DD8-AF3F-925D5F1C008B}" srcOrd="2" destOrd="0" parTransId="{20A21FAC-1C6B-4576-9685-57E516ED8E32}" sibTransId="{B814C782-DFE8-491C-A884-AD3CCE6116E0}"/>
    <dgm:cxn modelId="{013DDEB3-6974-408E-B134-BA8B8D0787A5}" type="presOf" srcId="{2AED0FF1-074D-4841-806C-097FC00B7EED}" destId="{CF6951A0-03D7-4C04-BD2F-D29831904BB8}" srcOrd="0" destOrd="0" presId="urn:microsoft.com/office/officeart/2005/8/layout/default"/>
    <dgm:cxn modelId="{7D89C85D-5F59-4B49-AABE-EE955476EC87}" srcId="{9C8971CC-055E-4151-B666-F52FED0D00C9}" destId="{963F3C1C-5731-4501-8BA5-A56283CF3250}" srcOrd="3" destOrd="0" parTransId="{6BE32A52-01BC-4628-9E18-414A3A37BE78}" sibTransId="{6004A770-2B49-4B42-A216-84171B6EE950}"/>
    <dgm:cxn modelId="{B46DC3D4-F933-4E81-9790-ED7B97702384}" srcId="{9C8971CC-055E-4151-B666-F52FED0D00C9}" destId="{DF27A256-9214-47E6-B547-56FBC655F6CF}" srcOrd="1" destOrd="0" parTransId="{20818CEE-42BA-4BFC-AFDE-CD68773659CC}" sibTransId="{56F56659-88DC-40A8-8F69-F4C116334A18}"/>
    <dgm:cxn modelId="{D9F95549-66F1-4B27-B761-53362B2487BA}" type="presOf" srcId="{DF27A256-9214-47E6-B547-56FBC655F6CF}" destId="{2857E4AD-A78E-4E06-90B5-99E4DB7B73C3}" srcOrd="0" destOrd="0" presId="urn:microsoft.com/office/officeart/2005/8/layout/default"/>
    <dgm:cxn modelId="{936F65E2-599F-423B-8583-AACA99B08F73}" srcId="{9C8971CC-055E-4151-B666-F52FED0D00C9}" destId="{465713D0-6ED9-417B-920E-4B75D0B0C8C9}" srcOrd="0" destOrd="0" parTransId="{1232F55A-B760-435E-B678-4FB8A43CD164}" sibTransId="{5E8C98F9-43C7-424F-8433-3AF6B25EECB6}"/>
    <dgm:cxn modelId="{9C91489C-FD0A-4C21-A385-7C72A3CC7E0C}" type="presOf" srcId="{41074588-93C2-4F31-ACCD-033E9535F83B}" destId="{75147125-490F-44F7-8BA2-C4E265F77464}" srcOrd="0" destOrd="0" presId="urn:microsoft.com/office/officeart/2005/8/layout/default"/>
    <dgm:cxn modelId="{3E34E486-6F5C-4DFF-ACEA-764FB1B39804}" type="presOf" srcId="{963F3C1C-5731-4501-8BA5-A56283CF3250}" destId="{4A3F407B-3A1B-4BB1-B92B-7040C60AC27D}" srcOrd="0" destOrd="0" presId="urn:microsoft.com/office/officeart/2005/8/layout/default"/>
    <dgm:cxn modelId="{68BB042B-40B6-4DA4-B9B2-19985F3AD597}" type="presOf" srcId="{465713D0-6ED9-417B-920E-4B75D0B0C8C9}" destId="{79E9A304-717D-4C47-BA15-AD6B5AB739CD}" srcOrd="0" destOrd="0" presId="urn:microsoft.com/office/officeart/2005/8/layout/default"/>
    <dgm:cxn modelId="{C89BF345-5B40-442C-9D0B-04D2AECF2D00}" type="presParOf" srcId="{64F25D29-79DA-4CA9-8EBD-3EFD49B9AA18}" destId="{79E9A304-717D-4C47-BA15-AD6B5AB739CD}" srcOrd="0" destOrd="0" presId="urn:microsoft.com/office/officeart/2005/8/layout/default"/>
    <dgm:cxn modelId="{1BF37257-CAF7-4AD4-B562-9E6CCFA5063B}" type="presParOf" srcId="{64F25D29-79DA-4CA9-8EBD-3EFD49B9AA18}" destId="{822E88CB-01ED-45AB-A27D-541C073649E6}" srcOrd="1" destOrd="0" presId="urn:microsoft.com/office/officeart/2005/8/layout/default"/>
    <dgm:cxn modelId="{F5DC9981-D7CD-4988-8687-356D42CA6E96}" type="presParOf" srcId="{64F25D29-79DA-4CA9-8EBD-3EFD49B9AA18}" destId="{2857E4AD-A78E-4E06-90B5-99E4DB7B73C3}" srcOrd="2" destOrd="0" presId="urn:microsoft.com/office/officeart/2005/8/layout/default"/>
    <dgm:cxn modelId="{E4149095-0FDF-4316-BA93-6903EF87FFEC}" type="presParOf" srcId="{64F25D29-79DA-4CA9-8EBD-3EFD49B9AA18}" destId="{5DEA6764-1287-4CD5-9E93-E283700C5016}" srcOrd="3" destOrd="0" presId="urn:microsoft.com/office/officeart/2005/8/layout/default"/>
    <dgm:cxn modelId="{AD4AE144-233A-464F-89D9-00E6CB241643}" type="presParOf" srcId="{64F25D29-79DA-4CA9-8EBD-3EFD49B9AA18}" destId="{777A0044-86D9-4B05-878B-01B114515A6B}" srcOrd="4" destOrd="0" presId="urn:microsoft.com/office/officeart/2005/8/layout/default"/>
    <dgm:cxn modelId="{3E1AD0E7-00EC-4DB0-A291-FDC04048D588}" type="presParOf" srcId="{64F25D29-79DA-4CA9-8EBD-3EFD49B9AA18}" destId="{84746E9F-046B-4666-9AEA-A42C7613DB85}" srcOrd="5" destOrd="0" presId="urn:microsoft.com/office/officeart/2005/8/layout/default"/>
    <dgm:cxn modelId="{6CC94C49-1CCD-4B1C-934A-5AF5BA9660FE}" type="presParOf" srcId="{64F25D29-79DA-4CA9-8EBD-3EFD49B9AA18}" destId="{4A3F407B-3A1B-4BB1-B92B-7040C60AC27D}" srcOrd="6" destOrd="0" presId="urn:microsoft.com/office/officeart/2005/8/layout/default"/>
    <dgm:cxn modelId="{2FA56F87-05A4-47A6-B8AF-FBBAAD2E50D6}" type="presParOf" srcId="{64F25D29-79DA-4CA9-8EBD-3EFD49B9AA18}" destId="{C4ABA507-5D52-4759-A0E3-B96D4E43B994}" srcOrd="7" destOrd="0" presId="urn:microsoft.com/office/officeart/2005/8/layout/default"/>
    <dgm:cxn modelId="{20C02EAF-078C-46C7-99F1-06B55F3813DC}" type="presParOf" srcId="{64F25D29-79DA-4CA9-8EBD-3EFD49B9AA18}" destId="{75147125-490F-44F7-8BA2-C4E265F77464}" srcOrd="8" destOrd="0" presId="urn:microsoft.com/office/officeart/2005/8/layout/default"/>
    <dgm:cxn modelId="{7EC8A2FA-98AB-4864-BCF5-3FBE176BEA52}" type="presParOf" srcId="{64F25D29-79DA-4CA9-8EBD-3EFD49B9AA18}" destId="{CF55E593-3FDF-412E-B203-BD975A504C2F}" srcOrd="9" destOrd="0" presId="urn:microsoft.com/office/officeart/2005/8/layout/default"/>
    <dgm:cxn modelId="{6957C775-5110-488A-9E6A-AF516828BA42}" type="presParOf" srcId="{64F25D29-79DA-4CA9-8EBD-3EFD49B9AA18}" destId="{E46223D0-A0D3-4010-960F-899C06ACB4B6}" srcOrd="10" destOrd="0" presId="urn:microsoft.com/office/officeart/2005/8/layout/default"/>
    <dgm:cxn modelId="{C355901C-E64F-41C1-86D2-779F34300B4C}" type="presParOf" srcId="{64F25D29-79DA-4CA9-8EBD-3EFD49B9AA18}" destId="{D4A89852-D8DE-4327-9861-E7A7733813DB}" srcOrd="11" destOrd="0" presId="urn:microsoft.com/office/officeart/2005/8/layout/default"/>
    <dgm:cxn modelId="{D6178A50-CB5B-44BE-833A-04008E38A9F2}" type="presParOf" srcId="{64F25D29-79DA-4CA9-8EBD-3EFD49B9AA18}" destId="{CF6951A0-03D7-4C04-BD2F-D29831904BB8}"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58ED41C-8422-41A4-861A-8CC69F85024F}" type="doc">
      <dgm:prSet loTypeId="urn:microsoft.com/office/officeart/2009/3/layout/PlusandMinus" loCatId="relationship" qsTypeId="urn:microsoft.com/office/officeart/2005/8/quickstyle/simple2" qsCatId="simple" csTypeId="urn:microsoft.com/office/officeart/2005/8/colors/accent1_2" csCatId="accent1" phldr="1"/>
      <dgm:spPr/>
      <dgm:t>
        <a:bodyPr/>
        <a:lstStyle/>
        <a:p>
          <a:endParaRPr lang="en-US"/>
        </a:p>
      </dgm:t>
    </dgm:pt>
    <dgm:pt modelId="{C17BB21E-8A55-43EE-BB78-5AF31D577414}">
      <dgm:prSet phldrT="[Text]"/>
      <dgm:spPr/>
      <dgm:t>
        <a:bodyPr/>
        <a:lstStyle/>
        <a:p>
          <a:r>
            <a:rPr lang="en-US" dirty="0" smtClean="0"/>
            <a:t>Tax evasion Difficult.</a:t>
          </a:r>
          <a:endParaRPr lang="en-US" dirty="0"/>
        </a:p>
      </dgm:t>
    </dgm:pt>
    <dgm:pt modelId="{BA9E3512-6790-4E65-B398-3C9B14DDC8E7}" type="parTrans" cxnId="{82E981A2-63D2-4AE5-8EAA-08FA24ECB7C8}">
      <dgm:prSet/>
      <dgm:spPr/>
      <dgm:t>
        <a:bodyPr/>
        <a:lstStyle/>
        <a:p>
          <a:endParaRPr lang="en-US"/>
        </a:p>
      </dgm:t>
    </dgm:pt>
    <dgm:pt modelId="{C67A370D-8E18-4AF0-A1A8-6A74A2DC6D5F}" type="sibTrans" cxnId="{82E981A2-63D2-4AE5-8EAA-08FA24ECB7C8}">
      <dgm:prSet/>
      <dgm:spPr/>
      <dgm:t>
        <a:bodyPr/>
        <a:lstStyle/>
        <a:p>
          <a:endParaRPr lang="en-US"/>
        </a:p>
      </dgm:t>
    </dgm:pt>
    <dgm:pt modelId="{564037B6-0829-443A-890B-1BD62B3A2427}">
      <dgm:prSet phldrT="[Text]"/>
      <dgm:spPr/>
      <dgm:t>
        <a:bodyPr/>
        <a:lstStyle/>
        <a:p>
          <a:r>
            <a:rPr lang="en-US" dirty="0" smtClean="0"/>
            <a:t>“liquidity” problem to small tax payer.</a:t>
          </a:r>
          <a:endParaRPr lang="en-US" dirty="0"/>
        </a:p>
      </dgm:t>
    </dgm:pt>
    <dgm:pt modelId="{19ADE657-729B-4C03-9D7A-C1FCE7CB05EF}" type="parTrans" cxnId="{33812301-9172-497B-8B6F-3FEB30953B19}">
      <dgm:prSet/>
      <dgm:spPr/>
      <dgm:t>
        <a:bodyPr/>
        <a:lstStyle/>
        <a:p>
          <a:endParaRPr lang="en-US"/>
        </a:p>
      </dgm:t>
    </dgm:pt>
    <dgm:pt modelId="{89C4333C-6981-4382-896D-8410B3F925B1}" type="sibTrans" cxnId="{33812301-9172-497B-8B6F-3FEB30953B19}">
      <dgm:prSet/>
      <dgm:spPr/>
      <dgm:t>
        <a:bodyPr/>
        <a:lstStyle/>
        <a:p>
          <a:endParaRPr lang="en-US"/>
        </a:p>
      </dgm:t>
    </dgm:pt>
    <dgm:pt modelId="{D43C5391-4EDB-4B32-9ABA-81365F16EF84}" type="pres">
      <dgm:prSet presAssocID="{358ED41C-8422-41A4-861A-8CC69F85024F}" presName="Name0" presStyleCnt="0">
        <dgm:presLayoutVars>
          <dgm:chMax val="2"/>
          <dgm:chPref val="2"/>
          <dgm:dir/>
          <dgm:animOne/>
          <dgm:resizeHandles val="exact"/>
        </dgm:presLayoutVars>
      </dgm:prSet>
      <dgm:spPr/>
      <dgm:t>
        <a:bodyPr/>
        <a:lstStyle/>
        <a:p>
          <a:endParaRPr lang="en-US"/>
        </a:p>
      </dgm:t>
    </dgm:pt>
    <dgm:pt modelId="{A67F910E-3634-4B0C-BE24-5E0B79305759}" type="pres">
      <dgm:prSet presAssocID="{358ED41C-8422-41A4-861A-8CC69F85024F}" presName="Background" presStyleLbl="bgImgPlace1" presStyleIdx="0" presStyleCnt="1"/>
      <dgm:spPr/>
    </dgm:pt>
    <dgm:pt modelId="{7BAC3813-0196-45D9-9052-0C17E32840D9}" type="pres">
      <dgm:prSet presAssocID="{358ED41C-8422-41A4-861A-8CC69F85024F}" presName="ParentText1" presStyleLbl="revTx" presStyleIdx="0" presStyleCnt="2">
        <dgm:presLayoutVars>
          <dgm:chMax val="0"/>
          <dgm:chPref val="0"/>
          <dgm:bulletEnabled val="1"/>
        </dgm:presLayoutVars>
      </dgm:prSet>
      <dgm:spPr/>
      <dgm:t>
        <a:bodyPr/>
        <a:lstStyle/>
        <a:p>
          <a:endParaRPr lang="en-US"/>
        </a:p>
      </dgm:t>
    </dgm:pt>
    <dgm:pt modelId="{CB51E61F-A9F4-4CEE-A868-92E0BEE40CDA}" type="pres">
      <dgm:prSet presAssocID="{358ED41C-8422-41A4-861A-8CC69F85024F}" presName="ParentText2" presStyleLbl="revTx" presStyleIdx="1" presStyleCnt="2">
        <dgm:presLayoutVars>
          <dgm:chMax val="0"/>
          <dgm:chPref val="0"/>
          <dgm:bulletEnabled val="1"/>
        </dgm:presLayoutVars>
      </dgm:prSet>
      <dgm:spPr/>
      <dgm:t>
        <a:bodyPr/>
        <a:lstStyle/>
        <a:p>
          <a:endParaRPr lang="en-US"/>
        </a:p>
      </dgm:t>
    </dgm:pt>
    <dgm:pt modelId="{E324E11B-21B7-4ABE-B63B-156A7A950D7B}" type="pres">
      <dgm:prSet presAssocID="{358ED41C-8422-41A4-861A-8CC69F85024F}" presName="Plus" presStyleLbl="alignNode1" presStyleIdx="0" presStyleCnt="2"/>
      <dgm:spPr/>
    </dgm:pt>
    <dgm:pt modelId="{0DBC47BB-245A-4A0E-BF35-C1E5AAF68818}" type="pres">
      <dgm:prSet presAssocID="{358ED41C-8422-41A4-861A-8CC69F85024F}" presName="Minus" presStyleLbl="alignNode1" presStyleIdx="1" presStyleCnt="2"/>
      <dgm:spPr/>
    </dgm:pt>
    <dgm:pt modelId="{F167458E-5416-4EF6-9AD2-065F4DB11D77}" type="pres">
      <dgm:prSet presAssocID="{358ED41C-8422-41A4-861A-8CC69F85024F}" presName="Divider" presStyleLbl="parChTrans1D1" presStyleIdx="0" presStyleCnt="1"/>
      <dgm:spPr/>
    </dgm:pt>
  </dgm:ptLst>
  <dgm:cxnLst>
    <dgm:cxn modelId="{90CEB14C-4F22-4657-B416-654D853F9DE0}" type="presOf" srcId="{358ED41C-8422-41A4-861A-8CC69F85024F}" destId="{D43C5391-4EDB-4B32-9ABA-81365F16EF84}" srcOrd="0" destOrd="0" presId="urn:microsoft.com/office/officeart/2009/3/layout/PlusandMinus"/>
    <dgm:cxn modelId="{33812301-9172-497B-8B6F-3FEB30953B19}" srcId="{358ED41C-8422-41A4-861A-8CC69F85024F}" destId="{564037B6-0829-443A-890B-1BD62B3A2427}" srcOrd="1" destOrd="0" parTransId="{19ADE657-729B-4C03-9D7A-C1FCE7CB05EF}" sibTransId="{89C4333C-6981-4382-896D-8410B3F925B1}"/>
    <dgm:cxn modelId="{27BB5767-B00B-42ED-8C0F-A277A192B830}" type="presOf" srcId="{C17BB21E-8A55-43EE-BB78-5AF31D577414}" destId="{7BAC3813-0196-45D9-9052-0C17E32840D9}" srcOrd="0" destOrd="0" presId="urn:microsoft.com/office/officeart/2009/3/layout/PlusandMinus"/>
    <dgm:cxn modelId="{D97791A0-7774-40EC-87F3-148BFD0691B8}" type="presOf" srcId="{564037B6-0829-443A-890B-1BD62B3A2427}" destId="{CB51E61F-A9F4-4CEE-A868-92E0BEE40CDA}" srcOrd="0" destOrd="0" presId="urn:microsoft.com/office/officeart/2009/3/layout/PlusandMinus"/>
    <dgm:cxn modelId="{82E981A2-63D2-4AE5-8EAA-08FA24ECB7C8}" srcId="{358ED41C-8422-41A4-861A-8CC69F85024F}" destId="{C17BB21E-8A55-43EE-BB78-5AF31D577414}" srcOrd="0" destOrd="0" parTransId="{BA9E3512-6790-4E65-B398-3C9B14DDC8E7}" sibTransId="{C67A370D-8E18-4AF0-A1A8-6A74A2DC6D5F}"/>
    <dgm:cxn modelId="{D5603B9C-6755-4964-BC91-AF500BC2D60F}" type="presParOf" srcId="{D43C5391-4EDB-4B32-9ABA-81365F16EF84}" destId="{A67F910E-3634-4B0C-BE24-5E0B79305759}" srcOrd="0" destOrd="0" presId="urn:microsoft.com/office/officeart/2009/3/layout/PlusandMinus"/>
    <dgm:cxn modelId="{463CE5CA-ADAD-44B1-82EF-F05B23AE4178}" type="presParOf" srcId="{D43C5391-4EDB-4B32-9ABA-81365F16EF84}" destId="{7BAC3813-0196-45D9-9052-0C17E32840D9}" srcOrd="1" destOrd="0" presId="urn:microsoft.com/office/officeart/2009/3/layout/PlusandMinus"/>
    <dgm:cxn modelId="{283B32B1-AFB2-48ED-B509-73EB47B78279}" type="presParOf" srcId="{D43C5391-4EDB-4B32-9ABA-81365F16EF84}" destId="{CB51E61F-A9F4-4CEE-A868-92E0BEE40CDA}" srcOrd="2" destOrd="0" presId="urn:microsoft.com/office/officeart/2009/3/layout/PlusandMinus"/>
    <dgm:cxn modelId="{5579D1BC-F339-41C1-8AD3-E8A222AA373E}" type="presParOf" srcId="{D43C5391-4EDB-4B32-9ABA-81365F16EF84}" destId="{E324E11B-21B7-4ABE-B63B-156A7A950D7B}" srcOrd="3" destOrd="0" presId="urn:microsoft.com/office/officeart/2009/3/layout/PlusandMinus"/>
    <dgm:cxn modelId="{E22B424D-8522-476A-A693-7C4C1E5A2DCA}" type="presParOf" srcId="{D43C5391-4EDB-4B32-9ABA-81365F16EF84}" destId="{0DBC47BB-245A-4A0E-BF35-C1E5AAF68818}" srcOrd="4" destOrd="0" presId="urn:microsoft.com/office/officeart/2009/3/layout/PlusandMinus"/>
    <dgm:cxn modelId="{62223425-5D1E-410B-9B8C-A1EFB3B96230}" type="presParOf" srcId="{D43C5391-4EDB-4B32-9ABA-81365F16EF84}" destId="{F167458E-5416-4EF6-9AD2-065F4DB11D77}"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F9346BF-D02B-432D-BAF9-E9FA95DD2535}"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en-US"/>
        </a:p>
      </dgm:t>
    </dgm:pt>
    <dgm:pt modelId="{10484E62-016D-4293-82AB-00694A875F3F}">
      <dgm:prSet phldrT="[Text]"/>
      <dgm:spPr/>
      <dgm:t>
        <a:bodyPr/>
        <a:lstStyle/>
        <a:p>
          <a:r>
            <a:rPr lang="en-US" dirty="0" smtClean="0"/>
            <a:t>ECB, Masala Bond, Long term Infra. Bond</a:t>
          </a:r>
          <a:endParaRPr lang="en-US" dirty="0"/>
        </a:p>
      </dgm:t>
    </dgm:pt>
    <dgm:pt modelId="{F4334259-6CE5-4A9C-B570-E264BD8778C7}" type="parTrans" cxnId="{0D10D9F1-FDFA-42FD-95A8-60DDC4C821F4}">
      <dgm:prSet/>
      <dgm:spPr/>
      <dgm:t>
        <a:bodyPr/>
        <a:lstStyle/>
        <a:p>
          <a:endParaRPr lang="en-US"/>
        </a:p>
      </dgm:t>
    </dgm:pt>
    <dgm:pt modelId="{838DF78E-5275-4932-828D-1B26A868F746}" type="sibTrans" cxnId="{0D10D9F1-FDFA-42FD-95A8-60DDC4C821F4}">
      <dgm:prSet/>
      <dgm:spPr/>
      <dgm:t>
        <a:bodyPr/>
        <a:lstStyle/>
        <a:p>
          <a:endParaRPr lang="en-US"/>
        </a:p>
      </dgm:t>
    </dgm:pt>
    <dgm:pt modelId="{CFADA344-7DFA-4699-99DE-8BA10C1DAD9B}">
      <dgm:prSet phldrT="[Text]"/>
      <dgm:spPr/>
      <dgm:t>
        <a:bodyPr/>
        <a:lstStyle/>
        <a:p>
          <a:r>
            <a:rPr lang="en-US" dirty="0" smtClean="0"/>
            <a:t>“Interest”- TDS (Earlier ~20%, but Post-Budget 2017: 5%)</a:t>
          </a:r>
          <a:endParaRPr lang="en-US" dirty="0"/>
        </a:p>
      </dgm:t>
    </dgm:pt>
    <dgm:pt modelId="{2317FE38-50A8-4D83-9579-41A739CA4F4B}" type="parTrans" cxnId="{8F558FD6-1D02-430C-BFB7-2E626DF9BD8A}">
      <dgm:prSet/>
      <dgm:spPr/>
      <dgm:t>
        <a:bodyPr/>
        <a:lstStyle/>
        <a:p>
          <a:endParaRPr lang="en-US"/>
        </a:p>
      </dgm:t>
    </dgm:pt>
    <dgm:pt modelId="{03C57DBF-0162-4365-94FA-12C610B53484}" type="sibTrans" cxnId="{8F558FD6-1D02-430C-BFB7-2E626DF9BD8A}">
      <dgm:prSet/>
      <dgm:spPr/>
      <dgm:t>
        <a:bodyPr/>
        <a:lstStyle/>
        <a:p>
          <a:endParaRPr lang="en-US"/>
        </a:p>
      </dgm:t>
    </dgm:pt>
    <dgm:pt modelId="{73F36BEB-6E0A-45C2-88CB-861D5A087D8D}" type="pres">
      <dgm:prSet presAssocID="{2F9346BF-D02B-432D-BAF9-E9FA95DD2535}" presName="diagram" presStyleCnt="0">
        <dgm:presLayoutVars>
          <dgm:dir/>
          <dgm:resizeHandles val="exact"/>
        </dgm:presLayoutVars>
      </dgm:prSet>
      <dgm:spPr/>
      <dgm:t>
        <a:bodyPr/>
        <a:lstStyle/>
        <a:p>
          <a:endParaRPr lang="en-US"/>
        </a:p>
      </dgm:t>
    </dgm:pt>
    <dgm:pt modelId="{382AE59B-D15F-4F8A-82B5-41347FBA49A3}" type="pres">
      <dgm:prSet presAssocID="{10484E62-016D-4293-82AB-00694A875F3F}" presName="arrow" presStyleLbl="node1" presStyleIdx="0" presStyleCnt="2">
        <dgm:presLayoutVars>
          <dgm:bulletEnabled val="1"/>
        </dgm:presLayoutVars>
      </dgm:prSet>
      <dgm:spPr/>
      <dgm:t>
        <a:bodyPr/>
        <a:lstStyle/>
        <a:p>
          <a:endParaRPr lang="en-US"/>
        </a:p>
      </dgm:t>
    </dgm:pt>
    <dgm:pt modelId="{01961BA9-E360-498D-84B5-F99755C19B67}" type="pres">
      <dgm:prSet presAssocID="{CFADA344-7DFA-4699-99DE-8BA10C1DAD9B}" presName="arrow" presStyleLbl="node1" presStyleIdx="1" presStyleCnt="2">
        <dgm:presLayoutVars>
          <dgm:bulletEnabled val="1"/>
        </dgm:presLayoutVars>
      </dgm:prSet>
      <dgm:spPr/>
      <dgm:t>
        <a:bodyPr/>
        <a:lstStyle/>
        <a:p>
          <a:endParaRPr lang="en-US"/>
        </a:p>
      </dgm:t>
    </dgm:pt>
  </dgm:ptLst>
  <dgm:cxnLst>
    <dgm:cxn modelId="{8F558FD6-1D02-430C-BFB7-2E626DF9BD8A}" srcId="{2F9346BF-D02B-432D-BAF9-E9FA95DD2535}" destId="{CFADA344-7DFA-4699-99DE-8BA10C1DAD9B}" srcOrd="1" destOrd="0" parTransId="{2317FE38-50A8-4D83-9579-41A739CA4F4B}" sibTransId="{03C57DBF-0162-4365-94FA-12C610B53484}"/>
    <dgm:cxn modelId="{64A69620-817D-4A95-B2C9-D1F89A8E8136}" type="presOf" srcId="{2F9346BF-D02B-432D-BAF9-E9FA95DD2535}" destId="{73F36BEB-6E0A-45C2-88CB-861D5A087D8D}" srcOrd="0" destOrd="0" presId="urn:microsoft.com/office/officeart/2005/8/layout/arrow5"/>
    <dgm:cxn modelId="{BBA9944C-082F-4E23-9B9A-0CF84C6BC61D}" type="presOf" srcId="{CFADA344-7DFA-4699-99DE-8BA10C1DAD9B}" destId="{01961BA9-E360-498D-84B5-F99755C19B67}" srcOrd="0" destOrd="0" presId="urn:microsoft.com/office/officeart/2005/8/layout/arrow5"/>
    <dgm:cxn modelId="{0D10D9F1-FDFA-42FD-95A8-60DDC4C821F4}" srcId="{2F9346BF-D02B-432D-BAF9-E9FA95DD2535}" destId="{10484E62-016D-4293-82AB-00694A875F3F}" srcOrd="0" destOrd="0" parTransId="{F4334259-6CE5-4A9C-B570-E264BD8778C7}" sibTransId="{838DF78E-5275-4932-828D-1B26A868F746}"/>
    <dgm:cxn modelId="{378EEC19-EB47-4B26-87C4-4AEF1126D86C}" type="presOf" srcId="{10484E62-016D-4293-82AB-00694A875F3F}" destId="{382AE59B-D15F-4F8A-82B5-41347FBA49A3}" srcOrd="0" destOrd="0" presId="urn:microsoft.com/office/officeart/2005/8/layout/arrow5"/>
    <dgm:cxn modelId="{E87687CD-CDDA-4582-83CC-3D78B931F0F0}" type="presParOf" srcId="{73F36BEB-6E0A-45C2-88CB-861D5A087D8D}" destId="{382AE59B-D15F-4F8A-82B5-41347FBA49A3}" srcOrd="0" destOrd="0" presId="urn:microsoft.com/office/officeart/2005/8/layout/arrow5"/>
    <dgm:cxn modelId="{0AEC51E3-57E0-4EF2-8A26-A597EA5F4888}" type="presParOf" srcId="{73F36BEB-6E0A-45C2-88CB-861D5A087D8D}" destId="{01961BA9-E360-498D-84B5-F99755C19B67}" srcOrd="1" destOrd="0" presId="urn:microsoft.com/office/officeart/2005/8/layout/arrow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9CBEE28-7260-426B-A333-27E49A6AA64E}"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8ADF742A-66F3-47B2-8FA9-40739B64361C}">
      <dgm:prSet phldrT="[Text]"/>
      <dgm:spPr/>
      <dgm:t>
        <a:bodyPr/>
        <a:lstStyle/>
        <a:p>
          <a:r>
            <a:rPr lang="en-US" dirty="0" smtClean="0"/>
            <a:t>BEFORE</a:t>
          </a:r>
          <a:endParaRPr lang="en-US" dirty="0"/>
        </a:p>
      </dgm:t>
    </dgm:pt>
    <dgm:pt modelId="{7D3056BA-61D7-4969-979D-E2A33A4F32F8}" type="parTrans" cxnId="{8D573419-A1D5-4831-BB0A-47549E19E610}">
      <dgm:prSet/>
      <dgm:spPr/>
      <dgm:t>
        <a:bodyPr/>
        <a:lstStyle/>
        <a:p>
          <a:endParaRPr lang="en-US"/>
        </a:p>
      </dgm:t>
    </dgm:pt>
    <dgm:pt modelId="{2BC4D36C-A2A2-456B-B74E-793FBF75D662}" type="sibTrans" cxnId="{8D573419-A1D5-4831-BB0A-47549E19E610}">
      <dgm:prSet/>
      <dgm:spPr/>
      <dgm:t>
        <a:bodyPr/>
        <a:lstStyle/>
        <a:p>
          <a:endParaRPr lang="en-US"/>
        </a:p>
      </dgm:t>
    </dgm:pt>
    <dgm:pt modelId="{F2FC9413-8693-4047-AFD1-84D3D1533A1B}">
      <dgm:prSet phldrT="[Text]"/>
      <dgm:spPr/>
      <dgm:t>
        <a:bodyPr/>
        <a:lstStyle/>
        <a:p>
          <a:r>
            <a:rPr lang="en-US" dirty="0" smtClean="0"/>
            <a:t>Avg. profit 3 years: Max. 7.5% donate</a:t>
          </a:r>
          <a:endParaRPr lang="en-US" dirty="0"/>
        </a:p>
      </dgm:t>
    </dgm:pt>
    <dgm:pt modelId="{742EAD23-68AB-4496-9B21-8709D16FF515}" type="parTrans" cxnId="{2C8EBCF2-6B65-4950-B035-906F79382244}">
      <dgm:prSet/>
      <dgm:spPr/>
      <dgm:t>
        <a:bodyPr/>
        <a:lstStyle/>
        <a:p>
          <a:endParaRPr lang="en-US"/>
        </a:p>
      </dgm:t>
    </dgm:pt>
    <dgm:pt modelId="{ACE3B260-DA94-4EC0-9496-2942976AD560}" type="sibTrans" cxnId="{2C8EBCF2-6B65-4950-B035-906F79382244}">
      <dgm:prSet/>
      <dgm:spPr/>
      <dgm:t>
        <a:bodyPr/>
        <a:lstStyle/>
        <a:p>
          <a:endParaRPr lang="en-US"/>
        </a:p>
      </dgm:t>
    </dgm:pt>
    <dgm:pt modelId="{BCABED62-FD80-4D9A-AC40-57448CE5A0EC}">
      <dgm:prSet phldrT="[Text]"/>
      <dgm:spPr/>
      <dgm:t>
        <a:bodyPr/>
        <a:lstStyle/>
        <a:p>
          <a:r>
            <a:rPr lang="en-US" dirty="0" smtClean="0"/>
            <a:t>AFTER</a:t>
          </a:r>
          <a:endParaRPr lang="en-US" dirty="0"/>
        </a:p>
      </dgm:t>
    </dgm:pt>
    <dgm:pt modelId="{4E75083F-6DF7-47E4-A743-7D73A1606A91}" type="parTrans" cxnId="{A3DAC794-8210-4119-ADAA-F355366A9D89}">
      <dgm:prSet/>
      <dgm:spPr/>
      <dgm:t>
        <a:bodyPr/>
        <a:lstStyle/>
        <a:p>
          <a:endParaRPr lang="en-US"/>
        </a:p>
      </dgm:t>
    </dgm:pt>
    <dgm:pt modelId="{3EFAA968-C152-436B-9322-2DA3D1352180}" type="sibTrans" cxnId="{A3DAC794-8210-4119-ADAA-F355366A9D89}">
      <dgm:prSet/>
      <dgm:spPr/>
      <dgm:t>
        <a:bodyPr/>
        <a:lstStyle/>
        <a:p>
          <a:endParaRPr lang="en-US"/>
        </a:p>
      </dgm:t>
    </dgm:pt>
    <dgm:pt modelId="{084CD168-160E-4618-8856-D96128CA7BD5}">
      <dgm:prSet phldrT="[Text]"/>
      <dgm:spPr/>
      <dgm:t>
        <a:bodyPr/>
        <a:lstStyle/>
        <a:p>
          <a:r>
            <a:rPr lang="en-US" dirty="0" smtClean="0"/>
            <a:t>No need</a:t>
          </a:r>
          <a:endParaRPr lang="en-US" dirty="0"/>
        </a:p>
      </dgm:t>
    </dgm:pt>
    <dgm:pt modelId="{3D602BE5-6E09-44ED-B04C-EB116A88E1B0}" type="parTrans" cxnId="{59D36F1A-7C3B-4F15-8558-BBDFC19E6F8E}">
      <dgm:prSet/>
      <dgm:spPr/>
      <dgm:t>
        <a:bodyPr/>
        <a:lstStyle/>
        <a:p>
          <a:endParaRPr lang="en-US"/>
        </a:p>
      </dgm:t>
    </dgm:pt>
    <dgm:pt modelId="{EBED400C-DA23-48B6-868C-38ADD25B2ED1}" type="sibTrans" cxnId="{59D36F1A-7C3B-4F15-8558-BBDFC19E6F8E}">
      <dgm:prSet/>
      <dgm:spPr/>
      <dgm:t>
        <a:bodyPr/>
        <a:lstStyle/>
        <a:p>
          <a:endParaRPr lang="en-US"/>
        </a:p>
      </dgm:t>
    </dgm:pt>
    <dgm:pt modelId="{D4A9A91F-96C8-4154-80AC-5F5135146D06}">
      <dgm:prSet phldrT="[Text]"/>
      <dgm:spPr/>
      <dgm:t>
        <a:bodyPr/>
        <a:lstStyle/>
        <a:p>
          <a:r>
            <a:rPr lang="en-US" dirty="0" smtClean="0"/>
            <a:t>No need</a:t>
          </a:r>
          <a:endParaRPr lang="en-US" dirty="0"/>
        </a:p>
      </dgm:t>
    </dgm:pt>
    <dgm:pt modelId="{D1302F08-2DCE-4B20-8843-5B704CBD339A}" type="parTrans" cxnId="{319939F8-965A-4AA7-A53A-77180A0B6BBE}">
      <dgm:prSet/>
      <dgm:spPr/>
      <dgm:t>
        <a:bodyPr/>
        <a:lstStyle/>
        <a:p>
          <a:endParaRPr lang="en-US"/>
        </a:p>
      </dgm:t>
    </dgm:pt>
    <dgm:pt modelId="{81BFAF3E-8769-4BA6-AE43-A7F1BCAAA743}" type="sibTrans" cxnId="{319939F8-965A-4AA7-A53A-77180A0B6BBE}">
      <dgm:prSet/>
      <dgm:spPr/>
      <dgm:t>
        <a:bodyPr/>
        <a:lstStyle/>
        <a:p>
          <a:endParaRPr lang="en-US"/>
        </a:p>
      </dgm:t>
    </dgm:pt>
    <dgm:pt modelId="{A08F2E1A-454E-4697-B629-150C83DA86B9}">
      <dgm:prSet phldrT="[Text]"/>
      <dgm:spPr/>
      <dgm:t>
        <a:bodyPr/>
        <a:lstStyle/>
        <a:p>
          <a:r>
            <a:rPr lang="en-US" dirty="0" smtClean="0"/>
            <a:t>Disclose name </a:t>
          </a:r>
          <a:br>
            <a:rPr lang="en-US" dirty="0" smtClean="0"/>
          </a:br>
          <a:r>
            <a:rPr lang="en-US" dirty="0" smtClean="0"/>
            <a:t>in account books</a:t>
          </a:r>
          <a:endParaRPr lang="en-US" dirty="0"/>
        </a:p>
      </dgm:t>
    </dgm:pt>
    <dgm:pt modelId="{F4C8B9B6-72D4-4918-A1DE-7079D86052A1}" type="parTrans" cxnId="{53A3F1A3-8B40-4444-8A40-028C7DB3C994}">
      <dgm:prSet/>
      <dgm:spPr/>
      <dgm:t>
        <a:bodyPr/>
        <a:lstStyle/>
        <a:p>
          <a:endParaRPr lang="en-US"/>
        </a:p>
      </dgm:t>
    </dgm:pt>
    <dgm:pt modelId="{8C61598E-D965-43A5-A425-F1F677CA1059}" type="sibTrans" cxnId="{53A3F1A3-8B40-4444-8A40-028C7DB3C994}">
      <dgm:prSet/>
      <dgm:spPr/>
      <dgm:t>
        <a:bodyPr/>
        <a:lstStyle/>
        <a:p>
          <a:endParaRPr lang="en-US"/>
        </a:p>
      </dgm:t>
    </dgm:pt>
    <dgm:pt modelId="{801FB3DA-EFDE-431F-BBE5-8EAFA4070B04}" type="pres">
      <dgm:prSet presAssocID="{A9CBEE28-7260-426B-A333-27E49A6AA64E}" presName="Name0" presStyleCnt="0">
        <dgm:presLayoutVars>
          <dgm:dir/>
          <dgm:animLvl val="lvl"/>
          <dgm:resizeHandles val="exact"/>
        </dgm:presLayoutVars>
      </dgm:prSet>
      <dgm:spPr/>
      <dgm:t>
        <a:bodyPr/>
        <a:lstStyle/>
        <a:p>
          <a:endParaRPr lang="en-US"/>
        </a:p>
      </dgm:t>
    </dgm:pt>
    <dgm:pt modelId="{21097CB7-F779-4B0B-8B9B-329FF046713F}" type="pres">
      <dgm:prSet presAssocID="{8ADF742A-66F3-47B2-8FA9-40739B64361C}" presName="vertFlow" presStyleCnt="0"/>
      <dgm:spPr/>
    </dgm:pt>
    <dgm:pt modelId="{371A4D68-B64E-4BAE-A767-37F739C1D7C9}" type="pres">
      <dgm:prSet presAssocID="{8ADF742A-66F3-47B2-8FA9-40739B64361C}" presName="header" presStyleLbl="node1" presStyleIdx="0" presStyleCnt="2"/>
      <dgm:spPr/>
      <dgm:t>
        <a:bodyPr/>
        <a:lstStyle/>
        <a:p>
          <a:endParaRPr lang="en-US"/>
        </a:p>
      </dgm:t>
    </dgm:pt>
    <dgm:pt modelId="{F7C2ACD7-50E0-4B16-B91B-9F3F43CF5889}" type="pres">
      <dgm:prSet presAssocID="{742EAD23-68AB-4496-9B21-8709D16FF515}" presName="parTrans" presStyleLbl="sibTrans2D1" presStyleIdx="0" presStyleCnt="4"/>
      <dgm:spPr/>
      <dgm:t>
        <a:bodyPr/>
        <a:lstStyle/>
        <a:p>
          <a:endParaRPr lang="en-US"/>
        </a:p>
      </dgm:t>
    </dgm:pt>
    <dgm:pt modelId="{10CEF1F8-AADB-458D-9765-58558D2917A1}" type="pres">
      <dgm:prSet presAssocID="{F2FC9413-8693-4047-AFD1-84D3D1533A1B}" presName="child" presStyleLbl="alignAccFollowNode1" presStyleIdx="0" presStyleCnt="4">
        <dgm:presLayoutVars>
          <dgm:chMax val="0"/>
          <dgm:bulletEnabled val="1"/>
        </dgm:presLayoutVars>
      </dgm:prSet>
      <dgm:spPr/>
      <dgm:t>
        <a:bodyPr/>
        <a:lstStyle/>
        <a:p>
          <a:endParaRPr lang="en-US"/>
        </a:p>
      </dgm:t>
    </dgm:pt>
    <dgm:pt modelId="{6A9E2557-AF64-4AFB-ADED-A5EBE0388996}" type="pres">
      <dgm:prSet presAssocID="{ACE3B260-DA94-4EC0-9496-2942976AD560}" presName="sibTrans" presStyleLbl="sibTrans2D1" presStyleIdx="1" presStyleCnt="4"/>
      <dgm:spPr/>
      <dgm:t>
        <a:bodyPr/>
        <a:lstStyle/>
        <a:p>
          <a:endParaRPr lang="en-US"/>
        </a:p>
      </dgm:t>
    </dgm:pt>
    <dgm:pt modelId="{050D289D-6AA6-4000-842E-CC0CF21DF04B}" type="pres">
      <dgm:prSet presAssocID="{A08F2E1A-454E-4697-B629-150C83DA86B9}" presName="child" presStyleLbl="alignAccFollowNode1" presStyleIdx="1" presStyleCnt="4">
        <dgm:presLayoutVars>
          <dgm:chMax val="0"/>
          <dgm:bulletEnabled val="1"/>
        </dgm:presLayoutVars>
      </dgm:prSet>
      <dgm:spPr/>
      <dgm:t>
        <a:bodyPr/>
        <a:lstStyle/>
        <a:p>
          <a:endParaRPr lang="en-US"/>
        </a:p>
      </dgm:t>
    </dgm:pt>
    <dgm:pt modelId="{75FC7F09-A492-4437-A417-7DB6AB874093}" type="pres">
      <dgm:prSet presAssocID="{8ADF742A-66F3-47B2-8FA9-40739B64361C}" presName="hSp" presStyleCnt="0"/>
      <dgm:spPr/>
    </dgm:pt>
    <dgm:pt modelId="{4DF8797A-377C-4339-9C55-F2BA14BD8D15}" type="pres">
      <dgm:prSet presAssocID="{BCABED62-FD80-4D9A-AC40-57448CE5A0EC}" presName="vertFlow" presStyleCnt="0"/>
      <dgm:spPr/>
    </dgm:pt>
    <dgm:pt modelId="{C0FF2597-7A52-4381-800B-96104D6128E8}" type="pres">
      <dgm:prSet presAssocID="{BCABED62-FD80-4D9A-AC40-57448CE5A0EC}" presName="header" presStyleLbl="node1" presStyleIdx="1" presStyleCnt="2"/>
      <dgm:spPr/>
      <dgm:t>
        <a:bodyPr/>
        <a:lstStyle/>
        <a:p>
          <a:endParaRPr lang="en-US"/>
        </a:p>
      </dgm:t>
    </dgm:pt>
    <dgm:pt modelId="{F6C47DB7-2C8E-4FA8-8C30-11FC40311F62}" type="pres">
      <dgm:prSet presAssocID="{3D602BE5-6E09-44ED-B04C-EB116A88E1B0}" presName="parTrans" presStyleLbl="sibTrans2D1" presStyleIdx="2" presStyleCnt="4"/>
      <dgm:spPr/>
      <dgm:t>
        <a:bodyPr/>
        <a:lstStyle/>
        <a:p>
          <a:endParaRPr lang="en-US"/>
        </a:p>
      </dgm:t>
    </dgm:pt>
    <dgm:pt modelId="{BA2DFDFB-B802-43C8-AE98-BE0529359D84}" type="pres">
      <dgm:prSet presAssocID="{084CD168-160E-4618-8856-D96128CA7BD5}" presName="child" presStyleLbl="alignAccFollowNode1" presStyleIdx="2" presStyleCnt="4">
        <dgm:presLayoutVars>
          <dgm:chMax val="0"/>
          <dgm:bulletEnabled val="1"/>
        </dgm:presLayoutVars>
      </dgm:prSet>
      <dgm:spPr/>
      <dgm:t>
        <a:bodyPr/>
        <a:lstStyle/>
        <a:p>
          <a:endParaRPr lang="en-US"/>
        </a:p>
      </dgm:t>
    </dgm:pt>
    <dgm:pt modelId="{B15E25D3-878D-4292-86B9-E1056C3FCDCC}" type="pres">
      <dgm:prSet presAssocID="{EBED400C-DA23-48B6-868C-38ADD25B2ED1}" presName="sibTrans" presStyleLbl="sibTrans2D1" presStyleIdx="3" presStyleCnt="4"/>
      <dgm:spPr/>
      <dgm:t>
        <a:bodyPr/>
        <a:lstStyle/>
        <a:p>
          <a:endParaRPr lang="en-US"/>
        </a:p>
      </dgm:t>
    </dgm:pt>
    <dgm:pt modelId="{9753F916-64F8-4876-B758-6B4DD3839290}" type="pres">
      <dgm:prSet presAssocID="{D4A9A91F-96C8-4154-80AC-5F5135146D06}" presName="child" presStyleLbl="alignAccFollowNode1" presStyleIdx="3" presStyleCnt="4">
        <dgm:presLayoutVars>
          <dgm:chMax val="0"/>
          <dgm:bulletEnabled val="1"/>
        </dgm:presLayoutVars>
      </dgm:prSet>
      <dgm:spPr/>
      <dgm:t>
        <a:bodyPr/>
        <a:lstStyle/>
        <a:p>
          <a:endParaRPr lang="en-US"/>
        </a:p>
      </dgm:t>
    </dgm:pt>
  </dgm:ptLst>
  <dgm:cxnLst>
    <dgm:cxn modelId="{8D573419-A1D5-4831-BB0A-47549E19E610}" srcId="{A9CBEE28-7260-426B-A333-27E49A6AA64E}" destId="{8ADF742A-66F3-47B2-8FA9-40739B64361C}" srcOrd="0" destOrd="0" parTransId="{7D3056BA-61D7-4969-979D-E2A33A4F32F8}" sibTransId="{2BC4D36C-A2A2-456B-B74E-793FBF75D662}"/>
    <dgm:cxn modelId="{A3DAC794-8210-4119-ADAA-F355366A9D89}" srcId="{A9CBEE28-7260-426B-A333-27E49A6AA64E}" destId="{BCABED62-FD80-4D9A-AC40-57448CE5A0EC}" srcOrd="1" destOrd="0" parTransId="{4E75083F-6DF7-47E4-A743-7D73A1606A91}" sibTransId="{3EFAA968-C152-436B-9322-2DA3D1352180}"/>
    <dgm:cxn modelId="{46A427F6-73F7-4D73-83E6-8DF7983A6F7E}" type="presOf" srcId="{BCABED62-FD80-4D9A-AC40-57448CE5A0EC}" destId="{C0FF2597-7A52-4381-800B-96104D6128E8}" srcOrd="0" destOrd="0" presId="urn:microsoft.com/office/officeart/2005/8/layout/lProcess1"/>
    <dgm:cxn modelId="{319939F8-965A-4AA7-A53A-77180A0B6BBE}" srcId="{BCABED62-FD80-4D9A-AC40-57448CE5A0EC}" destId="{D4A9A91F-96C8-4154-80AC-5F5135146D06}" srcOrd="1" destOrd="0" parTransId="{D1302F08-2DCE-4B20-8843-5B704CBD339A}" sibTransId="{81BFAF3E-8769-4BA6-AE43-A7F1BCAAA743}"/>
    <dgm:cxn modelId="{64AE663C-7CA0-49BE-A504-430D3EFF5FDF}" type="presOf" srcId="{D4A9A91F-96C8-4154-80AC-5F5135146D06}" destId="{9753F916-64F8-4876-B758-6B4DD3839290}" srcOrd="0" destOrd="0" presId="urn:microsoft.com/office/officeart/2005/8/layout/lProcess1"/>
    <dgm:cxn modelId="{045C4A7D-6A63-4E2F-BD24-57F5C4A24A1E}" type="presOf" srcId="{A08F2E1A-454E-4697-B629-150C83DA86B9}" destId="{050D289D-6AA6-4000-842E-CC0CF21DF04B}" srcOrd="0" destOrd="0" presId="urn:microsoft.com/office/officeart/2005/8/layout/lProcess1"/>
    <dgm:cxn modelId="{53A3F1A3-8B40-4444-8A40-028C7DB3C994}" srcId="{8ADF742A-66F3-47B2-8FA9-40739B64361C}" destId="{A08F2E1A-454E-4697-B629-150C83DA86B9}" srcOrd="1" destOrd="0" parTransId="{F4C8B9B6-72D4-4918-A1DE-7079D86052A1}" sibTransId="{8C61598E-D965-43A5-A425-F1F677CA1059}"/>
    <dgm:cxn modelId="{222708BD-B1A0-411C-BEB4-777F2E0DBF8F}" type="presOf" srcId="{EBED400C-DA23-48B6-868C-38ADD25B2ED1}" destId="{B15E25D3-878D-4292-86B9-E1056C3FCDCC}" srcOrd="0" destOrd="0" presId="urn:microsoft.com/office/officeart/2005/8/layout/lProcess1"/>
    <dgm:cxn modelId="{E52742EB-06FC-4486-B891-2EBF53ED0FF7}" type="presOf" srcId="{3D602BE5-6E09-44ED-B04C-EB116A88E1B0}" destId="{F6C47DB7-2C8E-4FA8-8C30-11FC40311F62}" srcOrd="0" destOrd="0" presId="urn:microsoft.com/office/officeart/2005/8/layout/lProcess1"/>
    <dgm:cxn modelId="{59D36F1A-7C3B-4F15-8558-BBDFC19E6F8E}" srcId="{BCABED62-FD80-4D9A-AC40-57448CE5A0EC}" destId="{084CD168-160E-4618-8856-D96128CA7BD5}" srcOrd="0" destOrd="0" parTransId="{3D602BE5-6E09-44ED-B04C-EB116A88E1B0}" sibTransId="{EBED400C-DA23-48B6-868C-38ADD25B2ED1}"/>
    <dgm:cxn modelId="{DE5E0B48-B3ED-446D-B34A-9BE9EDA330E5}" type="presOf" srcId="{8ADF742A-66F3-47B2-8FA9-40739B64361C}" destId="{371A4D68-B64E-4BAE-A767-37F739C1D7C9}" srcOrd="0" destOrd="0" presId="urn:microsoft.com/office/officeart/2005/8/layout/lProcess1"/>
    <dgm:cxn modelId="{67C5E07D-FF49-4B64-8591-228E3E03F499}" type="presOf" srcId="{ACE3B260-DA94-4EC0-9496-2942976AD560}" destId="{6A9E2557-AF64-4AFB-ADED-A5EBE0388996}" srcOrd="0" destOrd="0" presId="urn:microsoft.com/office/officeart/2005/8/layout/lProcess1"/>
    <dgm:cxn modelId="{26CE88D4-D0C0-4602-BCD7-3781CE941C68}" type="presOf" srcId="{742EAD23-68AB-4496-9B21-8709D16FF515}" destId="{F7C2ACD7-50E0-4B16-B91B-9F3F43CF5889}" srcOrd="0" destOrd="0" presId="urn:microsoft.com/office/officeart/2005/8/layout/lProcess1"/>
    <dgm:cxn modelId="{D89FBF57-8FEC-47AC-B748-211A1FFFD47F}" type="presOf" srcId="{084CD168-160E-4618-8856-D96128CA7BD5}" destId="{BA2DFDFB-B802-43C8-AE98-BE0529359D84}" srcOrd="0" destOrd="0" presId="urn:microsoft.com/office/officeart/2005/8/layout/lProcess1"/>
    <dgm:cxn modelId="{817A1C75-72AC-490C-AEFF-FA79EA5A1F48}" type="presOf" srcId="{F2FC9413-8693-4047-AFD1-84D3D1533A1B}" destId="{10CEF1F8-AADB-458D-9765-58558D2917A1}" srcOrd="0" destOrd="0" presId="urn:microsoft.com/office/officeart/2005/8/layout/lProcess1"/>
    <dgm:cxn modelId="{2C8EBCF2-6B65-4950-B035-906F79382244}" srcId="{8ADF742A-66F3-47B2-8FA9-40739B64361C}" destId="{F2FC9413-8693-4047-AFD1-84D3D1533A1B}" srcOrd="0" destOrd="0" parTransId="{742EAD23-68AB-4496-9B21-8709D16FF515}" sibTransId="{ACE3B260-DA94-4EC0-9496-2942976AD560}"/>
    <dgm:cxn modelId="{C99659C2-20FE-4D86-8129-4DB4E3CE4086}" type="presOf" srcId="{A9CBEE28-7260-426B-A333-27E49A6AA64E}" destId="{801FB3DA-EFDE-431F-BBE5-8EAFA4070B04}" srcOrd="0" destOrd="0" presId="urn:microsoft.com/office/officeart/2005/8/layout/lProcess1"/>
    <dgm:cxn modelId="{7B5EBD52-AB7D-4200-8BE6-C34C8650890D}" type="presParOf" srcId="{801FB3DA-EFDE-431F-BBE5-8EAFA4070B04}" destId="{21097CB7-F779-4B0B-8B9B-329FF046713F}" srcOrd="0" destOrd="0" presId="urn:microsoft.com/office/officeart/2005/8/layout/lProcess1"/>
    <dgm:cxn modelId="{A9FA9B1F-5DA1-4122-A31B-E91108C769AC}" type="presParOf" srcId="{21097CB7-F779-4B0B-8B9B-329FF046713F}" destId="{371A4D68-B64E-4BAE-A767-37F739C1D7C9}" srcOrd="0" destOrd="0" presId="urn:microsoft.com/office/officeart/2005/8/layout/lProcess1"/>
    <dgm:cxn modelId="{99ABEAAE-E533-4339-9BD0-C41DBC88251C}" type="presParOf" srcId="{21097CB7-F779-4B0B-8B9B-329FF046713F}" destId="{F7C2ACD7-50E0-4B16-B91B-9F3F43CF5889}" srcOrd="1" destOrd="0" presId="urn:microsoft.com/office/officeart/2005/8/layout/lProcess1"/>
    <dgm:cxn modelId="{8E258543-C4A2-4DF0-88A5-796F02559190}" type="presParOf" srcId="{21097CB7-F779-4B0B-8B9B-329FF046713F}" destId="{10CEF1F8-AADB-458D-9765-58558D2917A1}" srcOrd="2" destOrd="0" presId="urn:microsoft.com/office/officeart/2005/8/layout/lProcess1"/>
    <dgm:cxn modelId="{BCBC07BE-2B90-4B16-8552-72BD83B7E9BA}" type="presParOf" srcId="{21097CB7-F779-4B0B-8B9B-329FF046713F}" destId="{6A9E2557-AF64-4AFB-ADED-A5EBE0388996}" srcOrd="3" destOrd="0" presId="urn:microsoft.com/office/officeart/2005/8/layout/lProcess1"/>
    <dgm:cxn modelId="{0292EAC3-C444-4B7E-99BA-6B1ED611AB93}" type="presParOf" srcId="{21097CB7-F779-4B0B-8B9B-329FF046713F}" destId="{050D289D-6AA6-4000-842E-CC0CF21DF04B}" srcOrd="4" destOrd="0" presId="urn:microsoft.com/office/officeart/2005/8/layout/lProcess1"/>
    <dgm:cxn modelId="{074E832C-77A4-4880-BE99-8D5EBF75E570}" type="presParOf" srcId="{801FB3DA-EFDE-431F-BBE5-8EAFA4070B04}" destId="{75FC7F09-A492-4437-A417-7DB6AB874093}" srcOrd="1" destOrd="0" presId="urn:microsoft.com/office/officeart/2005/8/layout/lProcess1"/>
    <dgm:cxn modelId="{E26D535B-CE8C-4E2D-9DF1-74ABAA1003E4}" type="presParOf" srcId="{801FB3DA-EFDE-431F-BBE5-8EAFA4070B04}" destId="{4DF8797A-377C-4339-9C55-F2BA14BD8D15}" srcOrd="2" destOrd="0" presId="urn:microsoft.com/office/officeart/2005/8/layout/lProcess1"/>
    <dgm:cxn modelId="{C93F1303-0DFE-485B-88DE-3A88AFB1D4D2}" type="presParOf" srcId="{4DF8797A-377C-4339-9C55-F2BA14BD8D15}" destId="{C0FF2597-7A52-4381-800B-96104D6128E8}" srcOrd="0" destOrd="0" presId="urn:microsoft.com/office/officeart/2005/8/layout/lProcess1"/>
    <dgm:cxn modelId="{9B932B75-A1BB-4821-9B20-8063E662C235}" type="presParOf" srcId="{4DF8797A-377C-4339-9C55-F2BA14BD8D15}" destId="{F6C47DB7-2C8E-4FA8-8C30-11FC40311F62}" srcOrd="1" destOrd="0" presId="urn:microsoft.com/office/officeart/2005/8/layout/lProcess1"/>
    <dgm:cxn modelId="{D4EA82E4-536B-4A23-A127-92F44626B1A4}" type="presParOf" srcId="{4DF8797A-377C-4339-9C55-F2BA14BD8D15}" destId="{BA2DFDFB-B802-43C8-AE98-BE0529359D84}" srcOrd="2" destOrd="0" presId="urn:microsoft.com/office/officeart/2005/8/layout/lProcess1"/>
    <dgm:cxn modelId="{3293410C-2EE6-4FF4-88BF-7A6923FE1BB6}" type="presParOf" srcId="{4DF8797A-377C-4339-9C55-F2BA14BD8D15}" destId="{B15E25D3-878D-4292-86B9-E1056C3FCDCC}" srcOrd="3" destOrd="0" presId="urn:microsoft.com/office/officeart/2005/8/layout/lProcess1"/>
    <dgm:cxn modelId="{C5704F44-963D-4F87-BDD5-635F9616EE77}" type="presParOf" srcId="{4DF8797A-377C-4339-9C55-F2BA14BD8D15}" destId="{9753F916-64F8-4876-B758-6B4DD3839290}" srcOrd="4" destOrd="0" presId="urn:microsoft.com/office/officeart/2005/8/layout/l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57DC955-7508-4190-8A2E-ED879641C2B3}"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08C1E023-AFB2-41B3-ADA3-8E0CD3F8CE52}">
      <dgm:prSet phldrT="[Text]"/>
      <dgm:spPr/>
      <dgm:t>
        <a:bodyPr/>
        <a:lstStyle/>
        <a:p>
          <a:r>
            <a:rPr lang="en-US" dirty="0" smtClean="0"/>
            <a:t>Raid without disclosing “tip-source”</a:t>
          </a:r>
          <a:br>
            <a:rPr lang="en-US" dirty="0" smtClean="0"/>
          </a:br>
          <a:r>
            <a:rPr lang="en-US" dirty="0" smtClean="0"/>
            <a:t>Even charitable inst.</a:t>
          </a:r>
          <a:br>
            <a:rPr lang="en-US" dirty="0" smtClean="0"/>
          </a:br>
          <a:r>
            <a:rPr lang="en-US" dirty="0" smtClean="0"/>
            <a:t>Attach assets for 6 months</a:t>
          </a:r>
          <a:endParaRPr lang="en-US" dirty="0"/>
        </a:p>
      </dgm:t>
    </dgm:pt>
    <dgm:pt modelId="{C72DAAF2-7168-4C0A-AE6C-84584907D209}" type="parTrans" cxnId="{46F7B71F-14C3-4176-BC02-8C6342F14A6C}">
      <dgm:prSet/>
      <dgm:spPr/>
      <dgm:t>
        <a:bodyPr/>
        <a:lstStyle/>
        <a:p>
          <a:endParaRPr lang="en-US"/>
        </a:p>
      </dgm:t>
    </dgm:pt>
    <dgm:pt modelId="{65F7CAE5-1709-46B8-956B-21A6EC689FA6}" type="sibTrans" cxnId="{46F7B71F-14C3-4176-BC02-8C6342F14A6C}">
      <dgm:prSet/>
      <dgm:spPr/>
      <dgm:t>
        <a:bodyPr/>
        <a:lstStyle/>
        <a:p>
          <a:endParaRPr lang="en-US"/>
        </a:p>
      </dgm:t>
    </dgm:pt>
    <dgm:pt modelId="{2C06DE0A-232C-4AAC-ADF0-BB386D77FC94}">
      <dgm:prSet phldrT="[Text]" custT="1"/>
      <dgm:spPr/>
      <dgm:t>
        <a:bodyPr/>
        <a:lstStyle/>
        <a:p>
          <a:r>
            <a:rPr lang="en-US" sz="3600" dirty="0" smtClean="0"/>
            <a:t>NARAM (soften)</a:t>
          </a:r>
          <a:endParaRPr lang="en-US" sz="3600" dirty="0"/>
        </a:p>
      </dgm:t>
    </dgm:pt>
    <dgm:pt modelId="{E84335D8-1E61-4A54-B103-C7C71CD85D88}" type="parTrans" cxnId="{7A454529-D459-42FC-BC4A-4AA12E8632A7}">
      <dgm:prSet/>
      <dgm:spPr/>
      <dgm:t>
        <a:bodyPr/>
        <a:lstStyle/>
        <a:p>
          <a:endParaRPr lang="en-US"/>
        </a:p>
      </dgm:t>
    </dgm:pt>
    <dgm:pt modelId="{6B38BB8C-EE3E-4661-99F8-D9365E71E72B}" type="sibTrans" cxnId="{7A454529-D459-42FC-BC4A-4AA12E8632A7}">
      <dgm:prSet/>
      <dgm:spPr/>
      <dgm:t>
        <a:bodyPr/>
        <a:lstStyle/>
        <a:p>
          <a:endParaRPr lang="en-US"/>
        </a:p>
      </dgm:t>
    </dgm:pt>
    <dgm:pt modelId="{D500C41D-7B59-4172-8EF2-C8570CDF4511}">
      <dgm:prSet phldrT="[Text]" custT="1"/>
      <dgm:spPr/>
      <dgm:t>
        <a:bodyPr/>
        <a:lstStyle/>
        <a:p>
          <a:r>
            <a:rPr lang="en-US" sz="3600" dirty="0" smtClean="0"/>
            <a:t>KADAK (toughen)</a:t>
          </a:r>
          <a:endParaRPr lang="en-US" sz="3600" dirty="0"/>
        </a:p>
      </dgm:t>
    </dgm:pt>
    <dgm:pt modelId="{CD785F11-5379-4008-8276-BE183FEDFE93}" type="parTrans" cxnId="{A34E27FE-E5C9-452A-8605-6932700B9FEF}">
      <dgm:prSet/>
      <dgm:spPr/>
      <dgm:t>
        <a:bodyPr/>
        <a:lstStyle/>
        <a:p>
          <a:endParaRPr lang="en-US"/>
        </a:p>
      </dgm:t>
    </dgm:pt>
    <dgm:pt modelId="{1DA0BAD0-1C38-4838-89A4-50BD32DE5037}" type="sibTrans" cxnId="{A34E27FE-E5C9-452A-8605-6932700B9FEF}">
      <dgm:prSet/>
      <dgm:spPr/>
      <dgm:t>
        <a:bodyPr/>
        <a:lstStyle/>
        <a:p>
          <a:endParaRPr lang="en-US"/>
        </a:p>
      </dgm:t>
    </dgm:pt>
    <dgm:pt modelId="{609AAA0A-BD0D-48E9-B328-430AE8B04D8C}">
      <dgm:prSet phldrT="[Text]"/>
      <dgm:spPr/>
      <dgm:t>
        <a:bodyPr/>
        <a:lstStyle/>
        <a:p>
          <a:r>
            <a:rPr lang="en-US" dirty="0" smtClean="0"/>
            <a:t>Op-Clean Money: People asked to explain the </a:t>
          </a:r>
          <a:r>
            <a:rPr lang="en-US" dirty="0" err="1" smtClean="0"/>
            <a:t>amt</a:t>
          </a:r>
          <a:r>
            <a:rPr lang="en-US" dirty="0" smtClean="0"/>
            <a:t> of bank deposits, and high value purchases.</a:t>
          </a:r>
          <a:endParaRPr lang="en-US" dirty="0"/>
        </a:p>
      </dgm:t>
    </dgm:pt>
    <dgm:pt modelId="{BF0D14D4-A774-4942-A1D0-87FB57D8E5EF}" type="parTrans" cxnId="{A1975709-B096-4489-80F9-8006EAAF1F0E}">
      <dgm:prSet/>
      <dgm:spPr/>
      <dgm:t>
        <a:bodyPr/>
        <a:lstStyle/>
        <a:p>
          <a:endParaRPr lang="en-US"/>
        </a:p>
      </dgm:t>
    </dgm:pt>
    <dgm:pt modelId="{88736751-BCC9-4AB7-8F4A-FB281C420FA7}" type="sibTrans" cxnId="{A1975709-B096-4489-80F9-8006EAAF1F0E}">
      <dgm:prSet/>
      <dgm:spPr/>
      <dgm:t>
        <a:bodyPr/>
        <a:lstStyle/>
        <a:p>
          <a:endParaRPr lang="en-US"/>
        </a:p>
      </dgm:t>
    </dgm:pt>
    <dgm:pt modelId="{2C57D2E6-A517-4A8D-B84F-B49DF9B652D2}">
      <dgm:prSet phldrT="[Text]"/>
      <dgm:spPr/>
      <dgm:t>
        <a:bodyPr/>
        <a:lstStyle/>
        <a:p>
          <a:pPr algn="l"/>
          <a:r>
            <a:rPr lang="en-US" dirty="0" smtClean="0"/>
            <a:t>1 page simple tax form for </a:t>
          </a:r>
          <a:r>
            <a:rPr lang="en-US" dirty="0" err="1" smtClean="0"/>
            <a:t>upto</a:t>
          </a:r>
          <a:r>
            <a:rPr lang="en-US" dirty="0" smtClean="0"/>
            <a:t> 5 lakh income. And </a:t>
          </a:r>
          <a:br>
            <a:rPr lang="en-US" dirty="0" smtClean="0"/>
          </a:br>
          <a:r>
            <a:rPr lang="en-US" dirty="0" smtClean="0"/>
            <a:t>if 1st time filing IT-return, then no scrutiny*</a:t>
          </a:r>
          <a:endParaRPr lang="en-US" dirty="0"/>
        </a:p>
      </dgm:t>
    </dgm:pt>
    <dgm:pt modelId="{99F7BD74-81E6-4673-85F1-E78A6A935615}" type="parTrans" cxnId="{ACE7B66A-768A-45C9-8ACC-BF8D4A681A43}">
      <dgm:prSet/>
      <dgm:spPr/>
      <dgm:t>
        <a:bodyPr/>
        <a:lstStyle/>
        <a:p>
          <a:endParaRPr lang="en-US"/>
        </a:p>
      </dgm:t>
    </dgm:pt>
    <dgm:pt modelId="{B89C029F-5A1B-4209-A4EE-7A9F0B20EBC3}" type="sibTrans" cxnId="{ACE7B66A-768A-45C9-8ACC-BF8D4A681A43}">
      <dgm:prSet/>
      <dgm:spPr/>
      <dgm:t>
        <a:bodyPr/>
        <a:lstStyle/>
        <a:p>
          <a:endParaRPr lang="en-US"/>
        </a:p>
      </dgm:t>
    </dgm:pt>
    <dgm:pt modelId="{6A4DDD98-BA7C-4196-9D6E-EB3B7EC3A9AC}" type="pres">
      <dgm:prSet presAssocID="{A57DC955-7508-4190-8A2E-ED879641C2B3}" presName="Name0" presStyleCnt="0">
        <dgm:presLayoutVars>
          <dgm:dir/>
          <dgm:animLvl val="lvl"/>
          <dgm:resizeHandles val="exact"/>
        </dgm:presLayoutVars>
      </dgm:prSet>
      <dgm:spPr/>
      <dgm:t>
        <a:bodyPr/>
        <a:lstStyle/>
        <a:p>
          <a:endParaRPr lang="en-US"/>
        </a:p>
      </dgm:t>
    </dgm:pt>
    <dgm:pt modelId="{EA8E6BCE-B97E-4CE9-90D7-2B8B6163CB04}" type="pres">
      <dgm:prSet presAssocID="{D500C41D-7B59-4172-8EF2-C8570CDF4511}" presName="vertFlow" presStyleCnt="0"/>
      <dgm:spPr/>
    </dgm:pt>
    <dgm:pt modelId="{678FB7FD-31EF-4F4F-B6B6-6BFD6BE531A2}" type="pres">
      <dgm:prSet presAssocID="{D500C41D-7B59-4172-8EF2-C8570CDF4511}" presName="header" presStyleLbl="node1" presStyleIdx="0" presStyleCnt="2"/>
      <dgm:spPr/>
      <dgm:t>
        <a:bodyPr/>
        <a:lstStyle/>
        <a:p>
          <a:endParaRPr lang="en-US"/>
        </a:p>
      </dgm:t>
    </dgm:pt>
    <dgm:pt modelId="{8088955D-8FCD-49CD-9E0F-1DFEFE84348D}" type="pres">
      <dgm:prSet presAssocID="{C72DAAF2-7168-4C0A-AE6C-84584907D209}" presName="parTrans" presStyleLbl="sibTrans2D1" presStyleIdx="0" presStyleCnt="3"/>
      <dgm:spPr/>
      <dgm:t>
        <a:bodyPr/>
        <a:lstStyle/>
        <a:p>
          <a:endParaRPr lang="en-US"/>
        </a:p>
      </dgm:t>
    </dgm:pt>
    <dgm:pt modelId="{2EB95F91-3DF2-4A52-AE5E-965002C9E545}" type="pres">
      <dgm:prSet presAssocID="{08C1E023-AFB2-41B3-ADA3-8E0CD3F8CE52}" presName="child" presStyleLbl="alignAccFollowNode1" presStyleIdx="0" presStyleCnt="3">
        <dgm:presLayoutVars>
          <dgm:chMax val="0"/>
          <dgm:bulletEnabled val="1"/>
        </dgm:presLayoutVars>
      </dgm:prSet>
      <dgm:spPr/>
      <dgm:t>
        <a:bodyPr/>
        <a:lstStyle/>
        <a:p>
          <a:endParaRPr lang="en-US"/>
        </a:p>
      </dgm:t>
    </dgm:pt>
    <dgm:pt modelId="{32863D5B-DEE5-4416-9EB3-DD73ACD81C2E}" type="pres">
      <dgm:prSet presAssocID="{65F7CAE5-1709-46B8-956B-21A6EC689FA6}" presName="sibTrans" presStyleLbl="sibTrans2D1" presStyleIdx="1" presStyleCnt="3"/>
      <dgm:spPr/>
      <dgm:t>
        <a:bodyPr/>
        <a:lstStyle/>
        <a:p>
          <a:endParaRPr lang="en-US"/>
        </a:p>
      </dgm:t>
    </dgm:pt>
    <dgm:pt modelId="{FE8D11DF-740A-4555-835E-ED54CBC2A7D0}" type="pres">
      <dgm:prSet presAssocID="{609AAA0A-BD0D-48E9-B328-430AE8B04D8C}" presName="child" presStyleLbl="alignAccFollowNode1" presStyleIdx="1" presStyleCnt="3">
        <dgm:presLayoutVars>
          <dgm:chMax val="0"/>
          <dgm:bulletEnabled val="1"/>
        </dgm:presLayoutVars>
      </dgm:prSet>
      <dgm:spPr/>
      <dgm:t>
        <a:bodyPr/>
        <a:lstStyle/>
        <a:p>
          <a:endParaRPr lang="en-US"/>
        </a:p>
      </dgm:t>
    </dgm:pt>
    <dgm:pt modelId="{87C47F42-65B6-48FD-92D2-9AE975F72E26}" type="pres">
      <dgm:prSet presAssocID="{D500C41D-7B59-4172-8EF2-C8570CDF4511}" presName="hSp" presStyleCnt="0"/>
      <dgm:spPr/>
    </dgm:pt>
    <dgm:pt modelId="{30C33CCA-A62C-443D-8866-4F4DFB13FABC}" type="pres">
      <dgm:prSet presAssocID="{2C06DE0A-232C-4AAC-ADF0-BB386D77FC94}" presName="vertFlow" presStyleCnt="0"/>
      <dgm:spPr/>
    </dgm:pt>
    <dgm:pt modelId="{3DD58296-FD80-4AFA-BD87-980FC90E6983}" type="pres">
      <dgm:prSet presAssocID="{2C06DE0A-232C-4AAC-ADF0-BB386D77FC94}" presName="header" presStyleLbl="node1" presStyleIdx="1" presStyleCnt="2"/>
      <dgm:spPr/>
      <dgm:t>
        <a:bodyPr/>
        <a:lstStyle/>
        <a:p>
          <a:endParaRPr lang="en-US"/>
        </a:p>
      </dgm:t>
    </dgm:pt>
    <dgm:pt modelId="{BD4F00E9-EAC7-43CC-921E-9422DD40C46C}" type="pres">
      <dgm:prSet presAssocID="{99F7BD74-81E6-4673-85F1-E78A6A935615}" presName="parTrans" presStyleLbl="sibTrans2D1" presStyleIdx="2" presStyleCnt="3"/>
      <dgm:spPr/>
      <dgm:t>
        <a:bodyPr/>
        <a:lstStyle/>
        <a:p>
          <a:endParaRPr lang="en-US"/>
        </a:p>
      </dgm:t>
    </dgm:pt>
    <dgm:pt modelId="{3706545C-B514-4E45-A155-2B2027A4004E}" type="pres">
      <dgm:prSet presAssocID="{2C57D2E6-A517-4A8D-B84F-B49DF9B652D2}" presName="child" presStyleLbl="alignAccFollowNode1" presStyleIdx="2" presStyleCnt="3" custLinFactNeighborX="839" custLinFactNeighborY="-76752">
        <dgm:presLayoutVars>
          <dgm:chMax val="0"/>
          <dgm:bulletEnabled val="1"/>
        </dgm:presLayoutVars>
      </dgm:prSet>
      <dgm:spPr/>
      <dgm:t>
        <a:bodyPr/>
        <a:lstStyle/>
        <a:p>
          <a:endParaRPr lang="en-US"/>
        </a:p>
      </dgm:t>
    </dgm:pt>
  </dgm:ptLst>
  <dgm:cxnLst>
    <dgm:cxn modelId="{ACE7B66A-768A-45C9-8ACC-BF8D4A681A43}" srcId="{2C06DE0A-232C-4AAC-ADF0-BB386D77FC94}" destId="{2C57D2E6-A517-4A8D-B84F-B49DF9B652D2}" srcOrd="0" destOrd="0" parTransId="{99F7BD74-81E6-4673-85F1-E78A6A935615}" sibTransId="{B89C029F-5A1B-4209-A4EE-7A9F0B20EBC3}"/>
    <dgm:cxn modelId="{7A454529-D459-42FC-BC4A-4AA12E8632A7}" srcId="{A57DC955-7508-4190-8A2E-ED879641C2B3}" destId="{2C06DE0A-232C-4AAC-ADF0-BB386D77FC94}" srcOrd="1" destOrd="0" parTransId="{E84335D8-1E61-4A54-B103-C7C71CD85D88}" sibTransId="{6B38BB8C-EE3E-4661-99F8-D9365E71E72B}"/>
    <dgm:cxn modelId="{B39F603F-C4DF-4C76-90DC-43D1875C4596}" type="presOf" srcId="{D500C41D-7B59-4172-8EF2-C8570CDF4511}" destId="{678FB7FD-31EF-4F4F-B6B6-6BFD6BE531A2}" srcOrd="0" destOrd="0" presId="urn:microsoft.com/office/officeart/2005/8/layout/lProcess1"/>
    <dgm:cxn modelId="{13C5DA36-4DBE-486E-88CC-2C60B8153743}" type="presOf" srcId="{65F7CAE5-1709-46B8-956B-21A6EC689FA6}" destId="{32863D5B-DEE5-4416-9EB3-DD73ACD81C2E}" srcOrd="0" destOrd="0" presId="urn:microsoft.com/office/officeart/2005/8/layout/lProcess1"/>
    <dgm:cxn modelId="{7B70CF2D-54F1-41B0-AB6B-E04DF83A5667}" type="presOf" srcId="{C72DAAF2-7168-4C0A-AE6C-84584907D209}" destId="{8088955D-8FCD-49CD-9E0F-1DFEFE84348D}" srcOrd="0" destOrd="0" presId="urn:microsoft.com/office/officeart/2005/8/layout/lProcess1"/>
    <dgm:cxn modelId="{09375A7D-53CC-4258-9BC1-4EAE795BF131}" type="presOf" srcId="{08C1E023-AFB2-41B3-ADA3-8E0CD3F8CE52}" destId="{2EB95F91-3DF2-4A52-AE5E-965002C9E545}" srcOrd="0" destOrd="0" presId="urn:microsoft.com/office/officeart/2005/8/layout/lProcess1"/>
    <dgm:cxn modelId="{5B3DE2AF-6C1F-4437-9D8A-3926CB5B9A55}" type="presOf" srcId="{609AAA0A-BD0D-48E9-B328-430AE8B04D8C}" destId="{FE8D11DF-740A-4555-835E-ED54CBC2A7D0}" srcOrd="0" destOrd="0" presId="urn:microsoft.com/office/officeart/2005/8/layout/lProcess1"/>
    <dgm:cxn modelId="{A1975709-B096-4489-80F9-8006EAAF1F0E}" srcId="{D500C41D-7B59-4172-8EF2-C8570CDF4511}" destId="{609AAA0A-BD0D-48E9-B328-430AE8B04D8C}" srcOrd="1" destOrd="0" parTransId="{BF0D14D4-A774-4942-A1D0-87FB57D8E5EF}" sibTransId="{88736751-BCC9-4AB7-8F4A-FB281C420FA7}"/>
    <dgm:cxn modelId="{E46724DF-E957-4543-8E84-8239FB5E51A8}" type="presOf" srcId="{2C06DE0A-232C-4AAC-ADF0-BB386D77FC94}" destId="{3DD58296-FD80-4AFA-BD87-980FC90E6983}" srcOrd="0" destOrd="0" presId="urn:microsoft.com/office/officeart/2005/8/layout/lProcess1"/>
    <dgm:cxn modelId="{B98A50E3-5805-4380-8448-65DD6E880CDE}" type="presOf" srcId="{2C57D2E6-A517-4A8D-B84F-B49DF9B652D2}" destId="{3706545C-B514-4E45-A155-2B2027A4004E}" srcOrd="0" destOrd="0" presId="urn:microsoft.com/office/officeart/2005/8/layout/lProcess1"/>
    <dgm:cxn modelId="{23018306-3796-4844-BB76-CC631152D459}" type="presOf" srcId="{99F7BD74-81E6-4673-85F1-E78A6A935615}" destId="{BD4F00E9-EAC7-43CC-921E-9422DD40C46C}" srcOrd="0" destOrd="0" presId="urn:microsoft.com/office/officeart/2005/8/layout/lProcess1"/>
    <dgm:cxn modelId="{A34E27FE-E5C9-452A-8605-6932700B9FEF}" srcId="{A57DC955-7508-4190-8A2E-ED879641C2B3}" destId="{D500C41D-7B59-4172-8EF2-C8570CDF4511}" srcOrd="0" destOrd="0" parTransId="{CD785F11-5379-4008-8276-BE183FEDFE93}" sibTransId="{1DA0BAD0-1C38-4838-89A4-50BD32DE5037}"/>
    <dgm:cxn modelId="{46F7B71F-14C3-4176-BC02-8C6342F14A6C}" srcId="{D500C41D-7B59-4172-8EF2-C8570CDF4511}" destId="{08C1E023-AFB2-41B3-ADA3-8E0CD3F8CE52}" srcOrd="0" destOrd="0" parTransId="{C72DAAF2-7168-4C0A-AE6C-84584907D209}" sibTransId="{65F7CAE5-1709-46B8-956B-21A6EC689FA6}"/>
    <dgm:cxn modelId="{ACDF2C68-EE66-4CFF-820F-383B3BCB6392}" type="presOf" srcId="{A57DC955-7508-4190-8A2E-ED879641C2B3}" destId="{6A4DDD98-BA7C-4196-9D6E-EB3B7EC3A9AC}" srcOrd="0" destOrd="0" presId="urn:microsoft.com/office/officeart/2005/8/layout/lProcess1"/>
    <dgm:cxn modelId="{930F569B-46EB-4930-81A1-282D7ECE79DA}" type="presParOf" srcId="{6A4DDD98-BA7C-4196-9D6E-EB3B7EC3A9AC}" destId="{EA8E6BCE-B97E-4CE9-90D7-2B8B6163CB04}" srcOrd="0" destOrd="0" presId="urn:microsoft.com/office/officeart/2005/8/layout/lProcess1"/>
    <dgm:cxn modelId="{F65D4EFB-19E8-430D-8917-EDC3D788DB73}" type="presParOf" srcId="{EA8E6BCE-B97E-4CE9-90D7-2B8B6163CB04}" destId="{678FB7FD-31EF-4F4F-B6B6-6BFD6BE531A2}" srcOrd="0" destOrd="0" presId="urn:microsoft.com/office/officeart/2005/8/layout/lProcess1"/>
    <dgm:cxn modelId="{ED415646-2D64-46BD-A334-70C0596F4C84}" type="presParOf" srcId="{EA8E6BCE-B97E-4CE9-90D7-2B8B6163CB04}" destId="{8088955D-8FCD-49CD-9E0F-1DFEFE84348D}" srcOrd="1" destOrd="0" presId="urn:microsoft.com/office/officeart/2005/8/layout/lProcess1"/>
    <dgm:cxn modelId="{39AC0DD7-E90E-4279-8F1C-09136F5DACB6}" type="presParOf" srcId="{EA8E6BCE-B97E-4CE9-90D7-2B8B6163CB04}" destId="{2EB95F91-3DF2-4A52-AE5E-965002C9E545}" srcOrd="2" destOrd="0" presId="urn:microsoft.com/office/officeart/2005/8/layout/lProcess1"/>
    <dgm:cxn modelId="{618B2737-1AFC-40C2-96A6-B8016D23AF28}" type="presParOf" srcId="{EA8E6BCE-B97E-4CE9-90D7-2B8B6163CB04}" destId="{32863D5B-DEE5-4416-9EB3-DD73ACD81C2E}" srcOrd="3" destOrd="0" presId="urn:microsoft.com/office/officeart/2005/8/layout/lProcess1"/>
    <dgm:cxn modelId="{3B50F25D-FBE2-4FDB-975D-BA51357A90BE}" type="presParOf" srcId="{EA8E6BCE-B97E-4CE9-90D7-2B8B6163CB04}" destId="{FE8D11DF-740A-4555-835E-ED54CBC2A7D0}" srcOrd="4" destOrd="0" presId="urn:microsoft.com/office/officeart/2005/8/layout/lProcess1"/>
    <dgm:cxn modelId="{3DAD366F-407D-45C3-81E3-6D3B77D882B2}" type="presParOf" srcId="{6A4DDD98-BA7C-4196-9D6E-EB3B7EC3A9AC}" destId="{87C47F42-65B6-48FD-92D2-9AE975F72E26}" srcOrd="1" destOrd="0" presId="urn:microsoft.com/office/officeart/2005/8/layout/lProcess1"/>
    <dgm:cxn modelId="{B6DB2953-5C9C-4F65-96FD-421C44B2FF66}" type="presParOf" srcId="{6A4DDD98-BA7C-4196-9D6E-EB3B7EC3A9AC}" destId="{30C33CCA-A62C-443D-8866-4F4DFB13FABC}" srcOrd="2" destOrd="0" presId="urn:microsoft.com/office/officeart/2005/8/layout/lProcess1"/>
    <dgm:cxn modelId="{DB37FC57-4F98-436F-BD5C-CAAEF8262E12}" type="presParOf" srcId="{30C33CCA-A62C-443D-8866-4F4DFB13FABC}" destId="{3DD58296-FD80-4AFA-BD87-980FC90E6983}" srcOrd="0" destOrd="0" presId="urn:microsoft.com/office/officeart/2005/8/layout/lProcess1"/>
    <dgm:cxn modelId="{B51313F0-A123-4029-BEED-44153B7B4A74}" type="presParOf" srcId="{30C33CCA-A62C-443D-8866-4F4DFB13FABC}" destId="{BD4F00E9-EAC7-43CC-921E-9422DD40C46C}" srcOrd="1" destOrd="0" presId="urn:microsoft.com/office/officeart/2005/8/layout/lProcess1"/>
    <dgm:cxn modelId="{4E037DEC-8DB2-4860-8CAA-A0FA1EE4D7A7}" type="presParOf" srcId="{30C33CCA-A62C-443D-8866-4F4DFB13FABC}" destId="{3706545C-B514-4E45-A155-2B2027A4004E}"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5DBB545-5830-4391-A5D8-DABC50D7C3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C3BDD5-15B7-4041-9495-69E8CFEFDEFC}">
      <dgm:prSet phldrT="[Text]"/>
      <dgm:spPr/>
      <dgm:t>
        <a:bodyPr/>
        <a:lstStyle/>
        <a:p>
          <a:r>
            <a:rPr lang="en-US" dirty="0" smtClean="0"/>
            <a:t>2015, Pune</a:t>
          </a:r>
          <a:endParaRPr lang="en-US" dirty="0"/>
        </a:p>
      </dgm:t>
    </dgm:pt>
    <dgm:pt modelId="{22B6ACBD-448B-45D4-ADDB-2FD0DDAA5934}" type="parTrans" cxnId="{7EF44828-7E1B-4F61-9175-6363C25A2B71}">
      <dgm:prSet/>
      <dgm:spPr/>
      <dgm:t>
        <a:bodyPr/>
        <a:lstStyle/>
        <a:p>
          <a:endParaRPr lang="en-US"/>
        </a:p>
      </dgm:t>
    </dgm:pt>
    <dgm:pt modelId="{33E81AA0-BF5D-49B0-A2F0-3F4447717997}" type="sibTrans" cxnId="{7EF44828-7E1B-4F61-9175-6363C25A2B71}">
      <dgm:prSet/>
      <dgm:spPr/>
      <dgm:t>
        <a:bodyPr/>
        <a:lstStyle/>
        <a:p>
          <a:endParaRPr lang="en-US"/>
        </a:p>
      </dgm:t>
    </dgm:pt>
    <dgm:pt modelId="{D7E9886B-7A6C-477E-85D7-9614A646404D}">
      <dgm:prSet phldrT="[Text]"/>
      <dgm:spPr/>
      <dgm:t>
        <a:bodyPr/>
        <a:lstStyle/>
        <a:p>
          <a:r>
            <a:rPr lang="en-US" dirty="0" err="1" smtClean="0"/>
            <a:t>Finmin</a:t>
          </a:r>
          <a:r>
            <a:rPr lang="en-US" dirty="0" smtClean="0"/>
            <a:t>, RBI, Public sector FI</a:t>
          </a:r>
          <a:endParaRPr lang="en-US" dirty="0"/>
        </a:p>
      </dgm:t>
    </dgm:pt>
    <dgm:pt modelId="{95178B67-2F7E-4EFB-B6A7-6CCCD43BA95E}" type="parTrans" cxnId="{F62EB86D-DDC9-4D31-B7D4-81985989014D}">
      <dgm:prSet/>
      <dgm:spPr/>
      <dgm:t>
        <a:bodyPr/>
        <a:lstStyle/>
        <a:p>
          <a:endParaRPr lang="en-US"/>
        </a:p>
      </dgm:t>
    </dgm:pt>
    <dgm:pt modelId="{B1E44751-B22E-441F-B626-80D63F64DA7F}" type="sibTrans" cxnId="{F62EB86D-DDC9-4D31-B7D4-81985989014D}">
      <dgm:prSet/>
      <dgm:spPr/>
      <dgm:t>
        <a:bodyPr/>
        <a:lstStyle/>
        <a:p>
          <a:endParaRPr lang="en-US"/>
        </a:p>
      </dgm:t>
    </dgm:pt>
    <dgm:pt modelId="{98139FBC-FE00-4238-B0F7-2556563A6DD0}">
      <dgm:prSet phldrT="[Text]"/>
      <dgm:spPr/>
      <dgm:t>
        <a:bodyPr/>
        <a:lstStyle/>
        <a:p>
          <a:r>
            <a:rPr lang="en-US" dirty="0" smtClean="0"/>
            <a:t>2016, June, Delhi</a:t>
          </a:r>
          <a:endParaRPr lang="en-US" dirty="0"/>
        </a:p>
      </dgm:t>
    </dgm:pt>
    <dgm:pt modelId="{A5C3D198-5405-4BC0-ACFC-074759F70FB7}" type="parTrans" cxnId="{12E255E1-1EE6-414C-A435-10AAFE2E9454}">
      <dgm:prSet/>
      <dgm:spPr/>
      <dgm:t>
        <a:bodyPr/>
        <a:lstStyle/>
        <a:p>
          <a:endParaRPr lang="en-US"/>
        </a:p>
      </dgm:t>
    </dgm:pt>
    <dgm:pt modelId="{463C9D5D-6725-42F1-8E21-AE58F8A15878}" type="sibTrans" cxnId="{12E255E1-1EE6-414C-A435-10AAFE2E9454}">
      <dgm:prSet/>
      <dgm:spPr/>
      <dgm:t>
        <a:bodyPr/>
        <a:lstStyle/>
        <a:p>
          <a:endParaRPr lang="en-US"/>
        </a:p>
      </dgm:t>
    </dgm:pt>
    <dgm:pt modelId="{B136EA50-453C-425E-BC76-3AF2DB74D321}">
      <dgm:prSet phldrT="[Text]"/>
      <dgm:spPr/>
      <dgm:t>
        <a:bodyPr/>
        <a:lstStyle/>
        <a:p>
          <a:r>
            <a:rPr lang="en-US" u="sng" dirty="0" smtClean="0"/>
            <a:t>1</a:t>
          </a:r>
          <a:r>
            <a:rPr lang="en-US" u="sng" baseline="30000" dirty="0" smtClean="0"/>
            <a:t>st</a:t>
          </a:r>
          <a:r>
            <a:rPr lang="en-US" u="sng" dirty="0" smtClean="0"/>
            <a:t> </a:t>
          </a:r>
          <a:r>
            <a:rPr lang="en-US" u="sng" dirty="0" err="1" smtClean="0"/>
            <a:t>Rajasva</a:t>
          </a:r>
          <a:r>
            <a:rPr lang="en-US" u="sng" dirty="0" smtClean="0"/>
            <a:t> </a:t>
          </a:r>
          <a:r>
            <a:rPr lang="en-US" u="sng" dirty="0" err="1" smtClean="0"/>
            <a:t>Gyan</a:t>
          </a:r>
          <a:r>
            <a:rPr lang="en-US" u="sng" dirty="0" smtClean="0"/>
            <a:t> </a:t>
          </a:r>
          <a:r>
            <a:rPr lang="en-US" u="sng" dirty="0" err="1" smtClean="0"/>
            <a:t>sangam</a:t>
          </a:r>
          <a:endParaRPr lang="en-US" u="sng" dirty="0"/>
        </a:p>
      </dgm:t>
    </dgm:pt>
    <dgm:pt modelId="{F0F85372-B5BE-4391-A4CF-B1C28CEE578D}" type="parTrans" cxnId="{01EC3C22-99E8-4FB6-8E5F-A2A18997A993}">
      <dgm:prSet/>
      <dgm:spPr/>
      <dgm:t>
        <a:bodyPr/>
        <a:lstStyle/>
        <a:p>
          <a:endParaRPr lang="en-US"/>
        </a:p>
      </dgm:t>
    </dgm:pt>
    <dgm:pt modelId="{680F1D9A-5CA6-4B14-83C6-DDACBF0678F2}" type="sibTrans" cxnId="{01EC3C22-99E8-4FB6-8E5F-A2A18997A993}">
      <dgm:prSet/>
      <dgm:spPr/>
      <dgm:t>
        <a:bodyPr/>
        <a:lstStyle/>
        <a:p>
          <a:endParaRPr lang="en-US"/>
        </a:p>
      </dgm:t>
    </dgm:pt>
    <dgm:pt modelId="{93BFEBF9-1B6B-499B-A472-F75FA23C42C1}">
      <dgm:prSet phldrT="[Text]"/>
      <dgm:spPr/>
      <dgm:t>
        <a:bodyPr/>
        <a:lstStyle/>
        <a:p>
          <a:r>
            <a:rPr lang="en-US" dirty="0" smtClean="0"/>
            <a:t>2016, </a:t>
          </a:r>
          <a:r>
            <a:rPr lang="en-US" dirty="0" err="1" smtClean="0"/>
            <a:t>Gurugram</a:t>
          </a:r>
          <a:endParaRPr lang="en-US" dirty="0"/>
        </a:p>
      </dgm:t>
    </dgm:pt>
    <dgm:pt modelId="{92D9E6E0-E1B8-46CA-807B-5BDD479CC3A8}" type="parTrans" cxnId="{A3F6D748-DB38-4048-AAD4-8BC67AB26A37}">
      <dgm:prSet/>
      <dgm:spPr/>
      <dgm:t>
        <a:bodyPr/>
        <a:lstStyle/>
        <a:p>
          <a:endParaRPr lang="en-US"/>
        </a:p>
      </dgm:t>
    </dgm:pt>
    <dgm:pt modelId="{CD5310B7-496B-4E31-A1FF-2746564509C0}" type="sibTrans" cxnId="{A3F6D748-DB38-4048-AAD4-8BC67AB26A37}">
      <dgm:prSet/>
      <dgm:spPr/>
      <dgm:t>
        <a:bodyPr/>
        <a:lstStyle/>
        <a:p>
          <a:endParaRPr lang="en-US"/>
        </a:p>
      </dgm:t>
    </dgm:pt>
    <dgm:pt modelId="{52D3715A-15D1-4EB5-A746-AE1281DF52D7}">
      <dgm:prSet phldrT="[Text]"/>
      <dgm:spPr/>
      <dgm:t>
        <a:bodyPr/>
        <a:lstStyle/>
        <a:p>
          <a:r>
            <a:rPr lang="en-US" dirty="0" err="1" smtClean="0"/>
            <a:t>Finmin</a:t>
          </a:r>
          <a:r>
            <a:rPr lang="en-US" dirty="0" smtClean="0"/>
            <a:t>, RBI, Public sector FI</a:t>
          </a:r>
          <a:endParaRPr lang="en-US" dirty="0"/>
        </a:p>
      </dgm:t>
    </dgm:pt>
    <dgm:pt modelId="{D1D077BA-36B0-474D-BD36-E6FE9811E867}" type="parTrans" cxnId="{6CA32615-C0A7-4A5B-8959-ECCDD79168DA}">
      <dgm:prSet/>
      <dgm:spPr/>
      <dgm:t>
        <a:bodyPr/>
        <a:lstStyle/>
        <a:p>
          <a:endParaRPr lang="en-US"/>
        </a:p>
      </dgm:t>
    </dgm:pt>
    <dgm:pt modelId="{63DBDC40-E49E-45E4-A9E6-B31FC9657C44}" type="sibTrans" cxnId="{6CA32615-C0A7-4A5B-8959-ECCDD79168DA}">
      <dgm:prSet/>
      <dgm:spPr/>
      <dgm:t>
        <a:bodyPr/>
        <a:lstStyle/>
        <a:p>
          <a:endParaRPr lang="en-US"/>
        </a:p>
      </dgm:t>
    </dgm:pt>
    <dgm:pt modelId="{9F18D908-7836-439E-A502-5210725B8321}">
      <dgm:prSet phldrT="[Text]"/>
      <dgm:spPr/>
      <dgm:t>
        <a:bodyPr/>
        <a:lstStyle/>
        <a:p>
          <a:r>
            <a:rPr lang="en-US" dirty="0" smtClean="0"/>
            <a:t>CBDT, CBEC top officials.</a:t>
          </a:r>
          <a:endParaRPr lang="en-US" dirty="0"/>
        </a:p>
      </dgm:t>
    </dgm:pt>
    <dgm:pt modelId="{31C2FFC3-C448-4C21-A962-FBD4EB7254B9}" type="parTrans" cxnId="{AD75D4D3-6BD9-4582-96D2-F904F993A36D}">
      <dgm:prSet/>
      <dgm:spPr/>
      <dgm:t>
        <a:bodyPr/>
        <a:lstStyle/>
        <a:p>
          <a:endParaRPr lang="en-US"/>
        </a:p>
      </dgm:t>
    </dgm:pt>
    <dgm:pt modelId="{46A88E79-D7E7-4B51-855C-E823745510D8}" type="sibTrans" cxnId="{AD75D4D3-6BD9-4582-96D2-F904F993A36D}">
      <dgm:prSet/>
      <dgm:spPr/>
      <dgm:t>
        <a:bodyPr/>
        <a:lstStyle/>
        <a:p>
          <a:endParaRPr lang="en-US"/>
        </a:p>
      </dgm:t>
    </dgm:pt>
    <dgm:pt modelId="{AAC63CDB-D18F-4358-989E-3F3DF14F38C3}">
      <dgm:prSet phldrT="[Text]"/>
      <dgm:spPr/>
      <dgm:t>
        <a:bodyPr/>
        <a:lstStyle/>
        <a:p>
          <a:r>
            <a:rPr lang="en-US" dirty="0" smtClean="0"/>
            <a:t>Modi: RAPID approach: Revenue, Accountability, Probity, Information, Digitization</a:t>
          </a:r>
          <a:endParaRPr lang="en-US" dirty="0"/>
        </a:p>
      </dgm:t>
    </dgm:pt>
    <dgm:pt modelId="{3ABD72A9-9845-476E-9B15-90018CBD9200}" type="parTrans" cxnId="{406F4EB4-EB4D-4174-8893-3EA003AD9F94}">
      <dgm:prSet/>
      <dgm:spPr/>
      <dgm:t>
        <a:bodyPr/>
        <a:lstStyle/>
        <a:p>
          <a:endParaRPr lang="en-US"/>
        </a:p>
      </dgm:t>
    </dgm:pt>
    <dgm:pt modelId="{8949DF51-29A7-45C5-B017-431715FFB730}" type="sibTrans" cxnId="{406F4EB4-EB4D-4174-8893-3EA003AD9F94}">
      <dgm:prSet/>
      <dgm:spPr/>
      <dgm:t>
        <a:bodyPr/>
        <a:lstStyle/>
        <a:p>
          <a:endParaRPr lang="en-US"/>
        </a:p>
      </dgm:t>
    </dgm:pt>
    <dgm:pt modelId="{818DEFB7-B487-49A1-9390-9CEEAF72C66E}">
      <dgm:prSet phldrT="[Text]"/>
      <dgm:spPr/>
      <dgm:t>
        <a:bodyPr/>
        <a:lstStyle/>
        <a:p>
          <a:r>
            <a:rPr lang="en-US" dirty="0" smtClean="0"/>
            <a:t>1</a:t>
          </a:r>
          <a:r>
            <a:rPr lang="en-US" baseline="30000" dirty="0" smtClean="0"/>
            <a:t>st</a:t>
          </a:r>
          <a:r>
            <a:rPr lang="en-US" dirty="0" smtClean="0"/>
            <a:t> </a:t>
          </a:r>
          <a:r>
            <a:rPr lang="en-US" dirty="0" err="1" smtClean="0"/>
            <a:t>Gyan</a:t>
          </a:r>
          <a:r>
            <a:rPr lang="en-US" dirty="0" smtClean="0"/>
            <a:t> </a:t>
          </a:r>
          <a:r>
            <a:rPr lang="en-US" dirty="0" err="1" smtClean="0"/>
            <a:t>Sangam</a:t>
          </a:r>
          <a:r>
            <a:rPr lang="en-US" dirty="0" smtClean="0"/>
            <a:t> (BBB)</a:t>
          </a:r>
          <a:endParaRPr lang="en-US" dirty="0"/>
        </a:p>
      </dgm:t>
    </dgm:pt>
    <dgm:pt modelId="{7B596D66-7A91-4EFC-9DA6-197C014DF7EB}" type="parTrans" cxnId="{04F4E055-19AB-48A2-B86F-0FCE74783409}">
      <dgm:prSet/>
      <dgm:spPr/>
      <dgm:t>
        <a:bodyPr/>
        <a:lstStyle/>
        <a:p>
          <a:endParaRPr lang="en-US"/>
        </a:p>
      </dgm:t>
    </dgm:pt>
    <dgm:pt modelId="{EE7CA4F7-AB24-487E-AF51-297022897429}" type="sibTrans" cxnId="{04F4E055-19AB-48A2-B86F-0FCE74783409}">
      <dgm:prSet/>
      <dgm:spPr/>
      <dgm:t>
        <a:bodyPr/>
        <a:lstStyle/>
        <a:p>
          <a:endParaRPr lang="en-US"/>
        </a:p>
      </dgm:t>
    </dgm:pt>
    <dgm:pt modelId="{9123522E-E12E-4F3E-8DEB-3901DDAB6613}">
      <dgm:prSet phldrT="[Text]"/>
      <dgm:spPr/>
      <dgm:t>
        <a:bodyPr/>
        <a:lstStyle/>
        <a:p>
          <a:r>
            <a:rPr lang="en-US" dirty="0" smtClean="0"/>
            <a:t>2</a:t>
          </a:r>
          <a:r>
            <a:rPr lang="en-US" baseline="30000" dirty="0" smtClean="0"/>
            <a:t>nd</a:t>
          </a:r>
          <a:r>
            <a:rPr lang="en-US" dirty="0" smtClean="0"/>
            <a:t> </a:t>
          </a:r>
          <a:r>
            <a:rPr lang="en-US" dirty="0" err="1" smtClean="0"/>
            <a:t>Gyan</a:t>
          </a:r>
          <a:r>
            <a:rPr lang="en-US" dirty="0" smtClean="0"/>
            <a:t> </a:t>
          </a:r>
          <a:r>
            <a:rPr lang="en-US" dirty="0" err="1" smtClean="0"/>
            <a:t>Sangam</a:t>
          </a:r>
          <a:r>
            <a:rPr lang="en-US" dirty="0" smtClean="0"/>
            <a:t> (Merger of PSBs)</a:t>
          </a:r>
          <a:endParaRPr lang="en-US" dirty="0"/>
        </a:p>
      </dgm:t>
    </dgm:pt>
    <dgm:pt modelId="{7BFCF7B3-2825-4E96-AE19-D47706541AF1}" type="parTrans" cxnId="{A97EA8E7-8739-40BF-86C5-6027868976D6}">
      <dgm:prSet/>
      <dgm:spPr/>
      <dgm:t>
        <a:bodyPr/>
        <a:lstStyle/>
        <a:p>
          <a:endParaRPr lang="en-US"/>
        </a:p>
      </dgm:t>
    </dgm:pt>
    <dgm:pt modelId="{93F44D30-7A35-4B42-947D-EF6E23D6ABFF}" type="sibTrans" cxnId="{A97EA8E7-8739-40BF-86C5-6027868976D6}">
      <dgm:prSet/>
      <dgm:spPr/>
      <dgm:t>
        <a:bodyPr/>
        <a:lstStyle/>
        <a:p>
          <a:endParaRPr lang="en-US"/>
        </a:p>
      </dgm:t>
    </dgm:pt>
    <dgm:pt modelId="{F04B3084-8D70-466D-9B2A-B72629AF2484}" type="pres">
      <dgm:prSet presAssocID="{D5DBB545-5830-4391-A5D8-DABC50D7C30B}" presName="linear" presStyleCnt="0">
        <dgm:presLayoutVars>
          <dgm:animLvl val="lvl"/>
          <dgm:resizeHandles val="exact"/>
        </dgm:presLayoutVars>
      </dgm:prSet>
      <dgm:spPr/>
      <dgm:t>
        <a:bodyPr/>
        <a:lstStyle/>
        <a:p>
          <a:endParaRPr lang="en-US"/>
        </a:p>
      </dgm:t>
    </dgm:pt>
    <dgm:pt modelId="{20AD17DA-9808-4363-82C0-57881376651D}" type="pres">
      <dgm:prSet presAssocID="{90C3BDD5-15B7-4041-9495-69E8CFEFDEFC}" presName="parentText" presStyleLbl="node1" presStyleIdx="0" presStyleCnt="3">
        <dgm:presLayoutVars>
          <dgm:chMax val="0"/>
          <dgm:bulletEnabled val="1"/>
        </dgm:presLayoutVars>
      </dgm:prSet>
      <dgm:spPr/>
      <dgm:t>
        <a:bodyPr/>
        <a:lstStyle/>
        <a:p>
          <a:endParaRPr lang="en-US"/>
        </a:p>
      </dgm:t>
    </dgm:pt>
    <dgm:pt modelId="{BD53A0BF-B094-401D-AB21-B0FACE37EBFE}" type="pres">
      <dgm:prSet presAssocID="{90C3BDD5-15B7-4041-9495-69E8CFEFDEFC}" presName="childText" presStyleLbl="revTx" presStyleIdx="0" presStyleCnt="3">
        <dgm:presLayoutVars>
          <dgm:bulletEnabled val="1"/>
        </dgm:presLayoutVars>
      </dgm:prSet>
      <dgm:spPr/>
      <dgm:t>
        <a:bodyPr/>
        <a:lstStyle/>
        <a:p>
          <a:endParaRPr lang="en-US"/>
        </a:p>
      </dgm:t>
    </dgm:pt>
    <dgm:pt modelId="{387602F9-FECA-4E6F-91C3-6F007D6BD5EA}" type="pres">
      <dgm:prSet presAssocID="{93BFEBF9-1B6B-499B-A472-F75FA23C42C1}" presName="parentText" presStyleLbl="node1" presStyleIdx="1" presStyleCnt="3">
        <dgm:presLayoutVars>
          <dgm:chMax val="0"/>
          <dgm:bulletEnabled val="1"/>
        </dgm:presLayoutVars>
      </dgm:prSet>
      <dgm:spPr/>
      <dgm:t>
        <a:bodyPr/>
        <a:lstStyle/>
        <a:p>
          <a:endParaRPr lang="en-US"/>
        </a:p>
      </dgm:t>
    </dgm:pt>
    <dgm:pt modelId="{6A8E585F-53EF-4F1A-9CDE-B2E9A0B6C3F1}" type="pres">
      <dgm:prSet presAssocID="{93BFEBF9-1B6B-499B-A472-F75FA23C42C1}" presName="childText" presStyleLbl="revTx" presStyleIdx="1" presStyleCnt="3">
        <dgm:presLayoutVars>
          <dgm:bulletEnabled val="1"/>
        </dgm:presLayoutVars>
      </dgm:prSet>
      <dgm:spPr/>
      <dgm:t>
        <a:bodyPr/>
        <a:lstStyle/>
        <a:p>
          <a:endParaRPr lang="en-US"/>
        </a:p>
      </dgm:t>
    </dgm:pt>
    <dgm:pt modelId="{21A1025B-0E6D-498D-A28C-3313D49A0A7C}" type="pres">
      <dgm:prSet presAssocID="{98139FBC-FE00-4238-B0F7-2556563A6DD0}" presName="parentText" presStyleLbl="node1" presStyleIdx="2" presStyleCnt="3">
        <dgm:presLayoutVars>
          <dgm:chMax val="0"/>
          <dgm:bulletEnabled val="1"/>
        </dgm:presLayoutVars>
      </dgm:prSet>
      <dgm:spPr/>
      <dgm:t>
        <a:bodyPr/>
        <a:lstStyle/>
        <a:p>
          <a:endParaRPr lang="en-US"/>
        </a:p>
      </dgm:t>
    </dgm:pt>
    <dgm:pt modelId="{46D8991B-0946-4508-B80A-A52885802BB4}" type="pres">
      <dgm:prSet presAssocID="{98139FBC-FE00-4238-B0F7-2556563A6DD0}" presName="childText" presStyleLbl="revTx" presStyleIdx="2" presStyleCnt="3">
        <dgm:presLayoutVars>
          <dgm:bulletEnabled val="1"/>
        </dgm:presLayoutVars>
      </dgm:prSet>
      <dgm:spPr/>
      <dgm:t>
        <a:bodyPr/>
        <a:lstStyle/>
        <a:p>
          <a:endParaRPr lang="en-US"/>
        </a:p>
      </dgm:t>
    </dgm:pt>
  </dgm:ptLst>
  <dgm:cxnLst>
    <dgm:cxn modelId="{3B2879D5-A4EE-495E-BA2E-897B4073DFCD}" type="presOf" srcId="{818DEFB7-B487-49A1-9390-9CEEAF72C66E}" destId="{BD53A0BF-B094-401D-AB21-B0FACE37EBFE}" srcOrd="0" destOrd="0" presId="urn:microsoft.com/office/officeart/2005/8/layout/vList2"/>
    <dgm:cxn modelId="{0CE00CAE-0ADB-42A9-8B36-8D66796ADF9D}" type="presOf" srcId="{D5DBB545-5830-4391-A5D8-DABC50D7C30B}" destId="{F04B3084-8D70-466D-9B2A-B72629AF2484}" srcOrd="0" destOrd="0" presId="urn:microsoft.com/office/officeart/2005/8/layout/vList2"/>
    <dgm:cxn modelId="{A3F6D748-DB38-4048-AAD4-8BC67AB26A37}" srcId="{D5DBB545-5830-4391-A5D8-DABC50D7C30B}" destId="{93BFEBF9-1B6B-499B-A472-F75FA23C42C1}" srcOrd="1" destOrd="0" parTransId="{92D9E6E0-E1B8-46CA-807B-5BDD479CC3A8}" sibTransId="{CD5310B7-496B-4E31-A1FF-2746564509C0}"/>
    <dgm:cxn modelId="{B48AE2BE-8F03-4B2F-8EBE-14BE020CDB68}" type="presOf" srcId="{90C3BDD5-15B7-4041-9495-69E8CFEFDEFC}" destId="{20AD17DA-9808-4363-82C0-57881376651D}" srcOrd="0" destOrd="0" presId="urn:microsoft.com/office/officeart/2005/8/layout/vList2"/>
    <dgm:cxn modelId="{94D6BCC8-5AB3-4681-906D-09160163B62A}" type="presOf" srcId="{9F18D908-7836-439E-A502-5210725B8321}" destId="{46D8991B-0946-4508-B80A-A52885802BB4}" srcOrd="0" destOrd="1" presId="urn:microsoft.com/office/officeart/2005/8/layout/vList2"/>
    <dgm:cxn modelId="{99B30B9D-F9F3-484F-8A61-51214D7C0827}" type="presOf" srcId="{98139FBC-FE00-4238-B0F7-2556563A6DD0}" destId="{21A1025B-0E6D-498D-A28C-3313D49A0A7C}" srcOrd="0" destOrd="0" presId="urn:microsoft.com/office/officeart/2005/8/layout/vList2"/>
    <dgm:cxn modelId="{D3C35ECF-62BE-48E5-BBC0-5E83EEEF8B82}" type="presOf" srcId="{D7E9886B-7A6C-477E-85D7-9614A646404D}" destId="{BD53A0BF-B094-401D-AB21-B0FACE37EBFE}" srcOrd="0" destOrd="1" presId="urn:microsoft.com/office/officeart/2005/8/layout/vList2"/>
    <dgm:cxn modelId="{39D54592-9064-4662-AA55-0CB2956D26C9}" type="presOf" srcId="{9123522E-E12E-4F3E-8DEB-3901DDAB6613}" destId="{6A8E585F-53EF-4F1A-9CDE-B2E9A0B6C3F1}" srcOrd="0" destOrd="0" presId="urn:microsoft.com/office/officeart/2005/8/layout/vList2"/>
    <dgm:cxn modelId="{F62EB86D-DDC9-4D31-B7D4-81985989014D}" srcId="{90C3BDD5-15B7-4041-9495-69E8CFEFDEFC}" destId="{D7E9886B-7A6C-477E-85D7-9614A646404D}" srcOrd="1" destOrd="0" parTransId="{95178B67-2F7E-4EFB-B6A7-6CCCD43BA95E}" sibTransId="{B1E44751-B22E-441F-B626-80D63F64DA7F}"/>
    <dgm:cxn modelId="{04F4E055-19AB-48A2-B86F-0FCE74783409}" srcId="{90C3BDD5-15B7-4041-9495-69E8CFEFDEFC}" destId="{818DEFB7-B487-49A1-9390-9CEEAF72C66E}" srcOrd="0" destOrd="0" parTransId="{7B596D66-7A91-4EFC-9DA6-197C014DF7EB}" sibTransId="{EE7CA4F7-AB24-487E-AF51-297022897429}"/>
    <dgm:cxn modelId="{0FB606A0-9C5F-440E-A685-507319B93BDE}" type="presOf" srcId="{B136EA50-453C-425E-BC76-3AF2DB74D321}" destId="{46D8991B-0946-4508-B80A-A52885802BB4}" srcOrd="0" destOrd="0" presId="urn:microsoft.com/office/officeart/2005/8/layout/vList2"/>
    <dgm:cxn modelId="{62037BBB-DEB9-46E0-9E1C-F9F2B1DB5D6E}" type="presOf" srcId="{93BFEBF9-1B6B-499B-A472-F75FA23C42C1}" destId="{387602F9-FECA-4E6F-91C3-6F007D6BD5EA}" srcOrd="0" destOrd="0" presId="urn:microsoft.com/office/officeart/2005/8/layout/vList2"/>
    <dgm:cxn modelId="{8E170B14-2077-4A74-A435-400F86C96F9F}" type="presOf" srcId="{52D3715A-15D1-4EB5-A746-AE1281DF52D7}" destId="{6A8E585F-53EF-4F1A-9CDE-B2E9A0B6C3F1}" srcOrd="0" destOrd="1" presId="urn:microsoft.com/office/officeart/2005/8/layout/vList2"/>
    <dgm:cxn modelId="{AD75D4D3-6BD9-4582-96D2-F904F993A36D}" srcId="{98139FBC-FE00-4238-B0F7-2556563A6DD0}" destId="{9F18D908-7836-439E-A502-5210725B8321}" srcOrd="1" destOrd="0" parTransId="{31C2FFC3-C448-4C21-A962-FBD4EB7254B9}" sibTransId="{46A88E79-D7E7-4B51-855C-E823745510D8}"/>
    <dgm:cxn modelId="{01EC3C22-99E8-4FB6-8E5F-A2A18997A993}" srcId="{98139FBC-FE00-4238-B0F7-2556563A6DD0}" destId="{B136EA50-453C-425E-BC76-3AF2DB74D321}" srcOrd="0" destOrd="0" parTransId="{F0F85372-B5BE-4391-A4CF-B1C28CEE578D}" sibTransId="{680F1D9A-5CA6-4B14-83C6-DDACBF0678F2}"/>
    <dgm:cxn modelId="{6CA32615-C0A7-4A5B-8959-ECCDD79168DA}" srcId="{93BFEBF9-1B6B-499B-A472-F75FA23C42C1}" destId="{52D3715A-15D1-4EB5-A746-AE1281DF52D7}" srcOrd="1" destOrd="0" parTransId="{D1D077BA-36B0-474D-BD36-E6FE9811E867}" sibTransId="{63DBDC40-E49E-45E4-A9E6-B31FC9657C44}"/>
    <dgm:cxn modelId="{A97EA8E7-8739-40BF-86C5-6027868976D6}" srcId="{93BFEBF9-1B6B-499B-A472-F75FA23C42C1}" destId="{9123522E-E12E-4F3E-8DEB-3901DDAB6613}" srcOrd="0" destOrd="0" parTransId="{7BFCF7B3-2825-4E96-AE19-D47706541AF1}" sibTransId="{93F44D30-7A35-4B42-947D-EF6E23D6ABFF}"/>
    <dgm:cxn modelId="{7EF44828-7E1B-4F61-9175-6363C25A2B71}" srcId="{D5DBB545-5830-4391-A5D8-DABC50D7C30B}" destId="{90C3BDD5-15B7-4041-9495-69E8CFEFDEFC}" srcOrd="0" destOrd="0" parTransId="{22B6ACBD-448B-45D4-ADDB-2FD0DDAA5934}" sibTransId="{33E81AA0-BF5D-49B0-A2F0-3F4447717997}"/>
    <dgm:cxn modelId="{5C141507-6CBF-4C23-BF2F-09879F86301E}" type="presOf" srcId="{AAC63CDB-D18F-4358-989E-3F3DF14F38C3}" destId="{46D8991B-0946-4508-B80A-A52885802BB4}" srcOrd="0" destOrd="2" presId="urn:microsoft.com/office/officeart/2005/8/layout/vList2"/>
    <dgm:cxn modelId="{12E255E1-1EE6-414C-A435-10AAFE2E9454}" srcId="{D5DBB545-5830-4391-A5D8-DABC50D7C30B}" destId="{98139FBC-FE00-4238-B0F7-2556563A6DD0}" srcOrd="2" destOrd="0" parTransId="{A5C3D198-5405-4BC0-ACFC-074759F70FB7}" sibTransId="{463C9D5D-6725-42F1-8E21-AE58F8A15878}"/>
    <dgm:cxn modelId="{406F4EB4-EB4D-4174-8893-3EA003AD9F94}" srcId="{98139FBC-FE00-4238-B0F7-2556563A6DD0}" destId="{AAC63CDB-D18F-4358-989E-3F3DF14F38C3}" srcOrd="2" destOrd="0" parTransId="{3ABD72A9-9845-476E-9B15-90018CBD9200}" sibTransId="{8949DF51-29A7-45C5-B017-431715FFB730}"/>
    <dgm:cxn modelId="{C7ACC51D-83DD-48AA-AA5C-F8AF496F0A44}" type="presParOf" srcId="{F04B3084-8D70-466D-9B2A-B72629AF2484}" destId="{20AD17DA-9808-4363-82C0-57881376651D}" srcOrd="0" destOrd="0" presId="urn:microsoft.com/office/officeart/2005/8/layout/vList2"/>
    <dgm:cxn modelId="{703FF560-C37D-408A-9F4D-E125BFD7AA19}" type="presParOf" srcId="{F04B3084-8D70-466D-9B2A-B72629AF2484}" destId="{BD53A0BF-B094-401D-AB21-B0FACE37EBFE}" srcOrd="1" destOrd="0" presId="urn:microsoft.com/office/officeart/2005/8/layout/vList2"/>
    <dgm:cxn modelId="{4AACB09F-88A4-4A92-B91B-34740CA0D8CF}" type="presParOf" srcId="{F04B3084-8D70-466D-9B2A-B72629AF2484}" destId="{387602F9-FECA-4E6F-91C3-6F007D6BD5EA}" srcOrd="2" destOrd="0" presId="urn:microsoft.com/office/officeart/2005/8/layout/vList2"/>
    <dgm:cxn modelId="{F443672D-9279-4B4C-AA99-68641027757A}" type="presParOf" srcId="{F04B3084-8D70-466D-9B2A-B72629AF2484}" destId="{6A8E585F-53EF-4F1A-9CDE-B2E9A0B6C3F1}" srcOrd="3" destOrd="0" presId="urn:microsoft.com/office/officeart/2005/8/layout/vList2"/>
    <dgm:cxn modelId="{55F67B6D-9E49-4EC7-8AAC-6E006C2F8425}" type="presParOf" srcId="{F04B3084-8D70-466D-9B2A-B72629AF2484}" destId="{21A1025B-0E6D-498D-A28C-3313D49A0A7C}" srcOrd="4" destOrd="0" presId="urn:microsoft.com/office/officeart/2005/8/layout/vList2"/>
    <dgm:cxn modelId="{00BD1C48-EBEF-41F0-9BD9-23E6CB15315B}" type="presParOf" srcId="{F04B3084-8D70-466D-9B2A-B72629AF2484}" destId="{46D8991B-0946-4508-B80A-A52885802BB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5D5E549-87A6-4F34-8408-783CE3574200}"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AB7D4E73-C6D1-4160-A85E-B22CD1003934}">
      <dgm:prSet phldrT="[Text]"/>
      <dgm:spPr/>
      <dgm:t>
        <a:bodyPr/>
        <a:lstStyle/>
        <a:p>
          <a:r>
            <a:rPr lang="en-US" dirty="0"/>
            <a:t>TPRU</a:t>
          </a:r>
        </a:p>
      </dgm:t>
    </dgm:pt>
    <dgm:pt modelId="{EE452E24-9AFC-4304-AD72-5E7334D5E79A}" type="parTrans" cxnId="{B4C24365-18D7-4BA4-B442-AED2F1D5C485}">
      <dgm:prSet/>
      <dgm:spPr/>
      <dgm:t>
        <a:bodyPr/>
        <a:lstStyle/>
        <a:p>
          <a:endParaRPr lang="en-US"/>
        </a:p>
      </dgm:t>
    </dgm:pt>
    <dgm:pt modelId="{885B9482-736D-4F12-8471-C74DD7CA90D9}" type="sibTrans" cxnId="{B4C24365-18D7-4BA4-B442-AED2F1D5C485}">
      <dgm:prSet/>
      <dgm:spPr/>
      <dgm:t>
        <a:bodyPr/>
        <a:lstStyle/>
        <a:p>
          <a:endParaRPr lang="en-US"/>
        </a:p>
      </dgm:t>
    </dgm:pt>
    <dgm:pt modelId="{D9AEF11C-3120-4238-9F35-18E554CBD0C2}">
      <dgm:prSet/>
      <dgm:spPr/>
      <dgm:t>
        <a:bodyPr/>
        <a:lstStyle/>
        <a:p>
          <a:r>
            <a:rPr lang="en-US" dirty="0"/>
            <a:t>disseminate policy papers</a:t>
          </a:r>
        </a:p>
      </dgm:t>
    </dgm:pt>
    <dgm:pt modelId="{B767B899-CC6D-4121-9ED1-72729E2A4CF2}" type="parTrans" cxnId="{C5BA5651-8431-4CE8-8A4C-DFF111ACC881}">
      <dgm:prSet/>
      <dgm:spPr/>
      <dgm:t>
        <a:bodyPr/>
        <a:lstStyle/>
        <a:p>
          <a:endParaRPr lang="en-US"/>
        </a:p>
      </dgm:t>
    </dgm:pt>
    <dgm:pt modelId="{0A2C9CBA-EDFC-4948-BD70-A00FE3B6F321}" type="sibTrans" cxnId="{C5BA5651-8431-4CE8-8A4C-DFF111ACC881}">
      <dgm:prSet/>
      <dgm:spPr/>
      <dgm:t>
        <a:bodyPr/>
        <a:lstStyle/>
        <a:p>
          <a:endParaRPr lang="en-US"/>
        </a:p>
      </dgm:t>
    </dgm:pt>
    <dgm:pt modelId="{7C1E42CA-54DF-434D-92BF-A8E14BA93697}">
      <dgm:prSet/>
      <dgm:spPr/>
      <dgm:t>
        <a:bodyPr/>
        <a:lstStyle/>
        <a:p>
          <a:r>
            <a:rPr lang="en-US" dirty="0"/>
            <a:t>Assist Tax Policy Council chaired by FM</a:t>
          </a:r>
        </a:p>
      </dgm:t>
    </dgm:pt>
    <dgm:pt modelId="{D1140A58-8E7D-4CDC-BFC6-379BD51363D2}" type="parTrans" cxnId="{DB623914-3FE4-4F3A-8FE6-FEE4E15C4353}">
      <dgm:prSet/>
      <dgm:spPr/>
      <dgm:t>
        <a:bodyPr/>
        <a:lstStyle/>
        <a:p>
          <a:endParaRPr lang="en-US"/>
        </a:p>
      </dgm:t>
    </dgm:pt>
    <dgm:pt modelId="{9A400B85-2A5B-40B2-AD2D-C29CD70DD3E2}" type="sibTrans" cxnId="{DB623914-3FE4-4F3A-8FE6-FEE4E15C4353}">
      <dgm:prSet/>
      <dgm:spPr/>
      <dgm:t>
        <a:bodyPr/>
        <a:lstStyle/>
        <a:p>
          <a:endParaRPr lang="en-US"/>
        </a:p>
      </dgm:t>
    </dgm:pt>
    <dgm:pt modelId="{C621EFAF-A11D-4F33-9224-3095E3E2F100}">
      <dgm:prSet/>
      <dgm:spPr/>
      <dgm:t>
        <a:bodyPr/>
        <a:lstStyle/>
        <a:p>
          <a:r>
            <a:rPr lang="en-US" dirty="0"/>
            <a:t>Liaise with State Commercial Tax Departments.</a:t>
          </a:r>
        </a:p>
      </dgm:t>
    </dgm:pt>
    <dgm:pt modelId="{06A6DBCF-A4D7-4155-9ADA-3AA716816764}" type="parTrans" cxnId="{9AC9DE17-34B6-4D16-81D1-5B59F70E83DA}">
      <dgm:prSet/>
      <dgm:spPr/>
      <dgm:t>
        <a:bodyPr/>
        <a:lstStyle/>
        <a:p>
          <a:endParaRPr lang="en-US"/>
        </a:p>
      </dgm:t>
    </dgm:pt>
    <dgm:pt modelId="{2DBC40CE-0DFB-4302-A1C8-00A27FB9C598}" type="sibTrans" cxnId="{9AC9DE17-34B6-4D16-81D1-5B59F70E83DA}">
      <dgm:prSet/>
      <dgm:spPr/>
      <dgm:t>
        <a:bodyPr/>
        <a:lstStyle/>
        <a:p>
          <a:endParaRPr lang="en-US"/>
        </a:p>
      </dgm:t>
    </dgm:pt>
    <dgm:pt modelId="{1B6FB6DA-F7C6-4D7C-99B8-5E3EAE2C19D8}">
      <dgm:prSet/>
      <dgm:spPr/>
      <dgm:t>
        <a:bodyPr/>
        <a:lstStyle/>
        <a:p>
          <a:r>
            <a:rPr lang="en-US" dirty="0"/>
            <a:t>The Revenue Secretary will supervise</a:t>
          </a:r>
        </a:p>
      </dgm:t>
    </dgm:pt>
    <dgm:pt modelId="{41788202-5060-41EF-A924-326BF96FF411}" type="parTrans" cxnId="{FB9A7B79-9FF7-4CDC-81A6-DE80963D56AA}">
      <dgm:prSet/>
      <dgm:spPr/>
      <dgm:t>
        <a:bodyPr/>
        <a:lstStyle/>
        <a:p>
          <a:endParaRPr lang="en-US"/>
        </a:p>
      </dgm:t>
    </dgm:pt>
    <dgm:pt modelId="{D58EF993-7150-4445-AC8C-7D0B44D49006}" type="sibTrans" cxnId="{FB9A7B79-9FF7-4CDC-81A6-DE80963D56AA}">
      <dgm:prSet/>
      <dgm:spPr/>
      <dgm:t>
        <a:bodyPr/>
        <a:lstStyle/>
        <a:p>
          <a:endParaRPr lang="en-US"/>
        </a:p>
      </dgm:t>
    </dgm:pt>
    <dgm:pt modelId="{6B03257B-7D57-4A41-9209-6074AA9B8EC1}">
      <dgm:prSet phldrT="[Text]"/>
      <dgm:spPr/>
      <dgm:t>
        <a:bodyPr/>
        <a:lstStyle/>
        <a:p>
          <a:r>
            <a:rPr lang="en-US" dirty="0"/>
            <a:t>CBDT and  CBEC will give them fiscal/tax topics to do research.</a:t>
          </a:r>
        </a:p>
      </dgm:t>
    </dgm:pt>
    <dgm:pt modelId="{DC6F698E-6207-450E-A1BB-E802583D13D1}" type="parTrans" cxnId="{3569D21E-A18B-417C-8740-7191E3C3CF1D}">
      <dgm:prSet/>
      <dgm:spPr/>
      <dgm:t>
        <a:bodyPr/>
        <a:lstStyle/>
        <a:p>
          <a:endParaRPr lang="en-US"/>
        </a:p>
      </dgm:t>
    </dgm:pt>
    <dgm:pt modelId="{7D3041C3-7A8F-430E-BD88-E985C97F7EA4}" type="sibTrans" cxnId="{3569D21E-A18B-417C-8740-7191E3C3CF1D}">
      <dgm:prSet/>
      <dgm:spPr/>
      <dgm:t>
        <a:bodyPr/>
        <a:lstStyle/>
        <a:p>
          <a:endParaRPr lang="en-US"/>
        </a:p>
      </dgm:t>
    </dgm:pt>
    <dgm:pt modelId="{D2F67D41-D451-4652-BA79-255725EA4E38}">
      <dgm:prSet phldrT="[Text]"/>
      <dgm:spPr/>
      <dgm:t>
        <a:bodyPr/>
        <a:lstStyle/>
        <a:p>
          <a:r>
            <a:rPr lang="en-US" dirty="0"/>
            <a:t>Tax policy research unit</a:t>
          </a:r>
        </a:p>
      </dgm:t>
    </dgm:pt>
    <dgm:pt modelId="{570B82FE-835C-46EE-999D-799DD2482D91}" type="parTrans" cxnId="{563AD31C-2FAA-435C-BAAF-98C9E488E6AA}">
      <dgm:prSet/>
      <dgm:spPr/>
      <dgm:t>
        <a:bodyPr/>
        <a:lstStyle/>
        <a:p>
          <a:endParaRPr lang="en-US"/>
        </a:p>
      </dgm:t>
    </dgm:pt>
    <dgm:pt modelId="{497679BB-9908-4AC4-AD7B-B97AAED68E1B}" type="sibTrans" cxnId="{563AD31C-2FAA-435C-BAAF-98C9E488E6AA}">
      <dgm:prSet/>
      <dgm:spPr/>
      <dgm:t>
        <a:bodyPr/>
        <a:lstStyle/>
        <a:p>
          <a:endParaRPr lang="en-US"/>
        </a:p>
      </dgm:t>
    </dgm:pt>
    <dgm:pt modelId="{583CEFC1-CE8B-4CCD-B2B5-BFD78C3E0876}">
      <dgm:prSet/>
      <dgm:spPr/>
      <dgm:t>
        <a:bodyPr/>
        <a:lstStyle/>
        <a:p>
          <a:r>
            <a:rPr lang="en-US" dirty="0"/>
            <a:t>TPC</a:t>
          </a:r>
        </a:p>
      </dgm:t>
    </dgm:pt>
    <dgm:pt modelId="{282AB3FF-2448-40BD-8E80-29582F694005}" type="parTrans" cxnId="{AA8C916B-879F-4EEF-B961-E10C4699A285}">
      <dgm:prSet/>
      <dgm:spPr/>
      <dgm:t>
        <a:bodyPr/>
        <a:lstStyle/>
        <a:p>
          <a:endParaRPr lang="en-US"/>
        </a:p>
      </dgm:t>
    </dgm:pt>
    <dgm:pt modelId="{38B992C0-31D0-4409-A139-FE2B47ACEE9C}" type="sibTrans" cxnId="{AA8C916B-879F-4EEF-B961-E10C4699A285}">
      <dgm:prSet/>
      <dgm:spPr/>
      <dgm:t>
        <a:bodyPr/>
        <a:lstStyle/>
        <a:p>
          <a:endParaRPr lang="en-US"/>
        </a:p>
      </dgm:t>
    </dgm:pt>
    <dgm:pt modelId="{5255D880-14E2-4F9D-AB20-4DB88AA4C460}">
      <dgm:prSet/>
      <dgm:spPr/>
      <dgm:t>
        <a:bodyPr/>
        <a:lstStyle/>
        <a:p>
          <a:r>
            <a:rPr lang="en-US" dirty="0"/>
            <a:t>Tax policy </a:t>
          </a:r>
          <a:r>
            <a:rPr lang="en-US" dirty="0" smtClean="0"/>
            <a:t>council under FM</a:t>
          </a:r>
          <a:endParaRPr lang="en-US" dirty="0"/>
        </a:p>
      </dgm:t>
    </dgm:pt>
    <dgm:pt modelId="{8829D23D-3D9E-49C5-A9E8-DF3B7E2DFBFE}" type="parTrans" cxnId="{8C1A099F-DA0A-451B-9B39-60D57CB35905}">
      <dgm:prSet/>
      <dgm:spPr/>
      <dgm:t>
        <a:bodyPr/>
        <a:lstStyle/>
        <a:p>
          <a:endParaRPr lang="en-US"/>
        </a:p>
      </dgm:t>
    </dgm:pt>
    <dgm:pt modelId="{ED3A2B8A-89B6-4758-9BBF-230A4B35894C}" type="sibTrans" cxnId="{8C1A099F-DA0A-451B-9B39-60D57CB35905}">
      <dgm:prSet/>
      <dgm:spPr/>
      <dgm:t>
        <a:bodyPr/>
        <a:lstStyle/>
        <a:p>
          <a:endParaRPr lang="en-US"/>
        </a:p>
      </dgm:t>
    </dgm:pt>
    <dgm:pt modelId="{5D468210-AA20-4135-B85E-4812700B66B9}">
      <dgm:prSet/>
      <dgm:spPr/>
      <dgm:t>
        <a:bodyPr/>
        <a:lstStyle/>
        <a:p>
          <a:r>
            <a:rPr lang="en-US" dirty="0"/>
            <a:t>Follow-up on reports of Tax Policy Research (TPRU) Unit </a:t>
          </a:r>
        </a:p>
      </dgm:t>
    </dgm:pt>
    <dgm:pt modelId="{F93E5FE5-0257-45D6-B650-ED347CF34EB8}" type="parTrans" cxnId="{784A52AE-8929-471C-9523-77B801FD000F}">
      <dgm:prSet/>
      <dgm:spPr/>
      <dgm:t>
        <a:bodyPr/>
        <a:lstStyle/>
        <a:p>
          <a:endParaRPr lang="en-US"/>
        </a:p>
      </dgm:t>
    </dgm:pt>
    <dgm:pt modelId="{B899F38A-594A-4E82-8D38-487D4CAC07C1}" type="sibTrans" cxnId="{784A52AE-8929-471C-9523-77B801FD000F}">
      <dgm:prSet/>
      <dgm:spPr/>
      <dgm:t>
        <a:bodyPr/>
        <a:lstStyle/>
        <a:p>
          <a:endParaRPr lang="en-US"/>
        </a:p>
      </dgm:t>
    </dgm:pt>
    <dgm:pt modelId="{4B872B89-31EF-4B31-AADB-639DC0722F21}">
      <dgm:prSet/>
      <dgm:spPr/>
      <dgm:t>
        <a:bodyPr/>
        <a:lstStyle/>
        <a:p>
          <a:r>
            <a:rPr lang="en-US" dirty="0"/>
            <a:t>suggest broad policy measures for taxation. </a:t>
          </a:r>
        </a:p>
      </dgm:t>
    </dgm:pt>
    <dgm:pt modelId="{B6D34C12-0EAC-4491-9E55-F96376190918}" type="parTrans" cxnId="{929DB1D9-4E8A-4D0A-B3CE-2502797CCAE1}">
      <dgm:prSet/>
      <dgm:spPr/>
      <dgm:t>
        <a:bodyPr/>
        <a:lstStyle/>
        <a:p>
          <a:endParaRPr lang="en-US"/>
        </a:p>
      </dgm:t>
    </dgm:pt>
    <dgm:pt modelId="{1FBB6719-B37E-4C04-A7E6-FCB4338C6E05}" type="sibTrans" cxnId="{929DB1D9-4E8A-4D0A-B3CE-2502797CCAE1}">
      <dgm:prSet/>
      <dgm:spPr/>
      <dgm:t>
        <a:bodyPr/>
        <a:lstStyle/>
        <a:p>
          <a:endParaRPr lang="en-US"/>
        </a:p>
      </dgm:t>
    </dgm:pt>
    <dgm:pt modelId="{15872348-1C29-47B9-8D98-F48D9EB1A57C}">
      <dgm:prSet/>
      <dgm:spPr/>
      <dgm:t>
        <a:bodyPr/>
        <a:lstStyle/>
        <a:p>
          <a:r>
            <a:rPr lang="en-US" dirty="0"/>
            <a:t>The Council will be advisory in nature.</a:t>
          </a:r>
        </a:p>
      </dgm:t>
    </dgm:pt>
    <dgm:pt modelId="{06E67740-1CE2-42DD-AF2D-DFBE24D1BDE7}" type="parTrans" cxnId="{81FAA26A-4A29-4E09-897E-27315758F009}">
      <dgm:prSet/>
      <dgm:spPr/>
      <dgm:t>
        <a:bodyPr/>
        <a:lstStyle/>
        <a:p>
          <a:endParaRPr lang="en-US"/>
        </a:p>
      </dgm:t>
    </dgm:pt>
    <dgm:pt modelId="{C5B0A227-3380-4026-A506-130E94C954B3}" type="sibTrans" cxnId="{81FAA26A-4A29-4E09-897E-27315758F009}">
      <dgm:prSet/>
      <dgm:spPr/>
      <dgm:t>
        <a:bodyPr/>
        <a:lstStyle/>
        <a:p>
          <a:endParaRPr lang="en-US"/>
        </a:p>
      </dgm:t>
    </dgm:pt>
    <dgm:pt modelId="{A050967D-66FE-4694-9AA4-B8F66D36D8AF}">
      <dgm:prSet/>
      <dgm:spPr/>
      <dgm:t>
        <a:bodyPr/>
        <a:lstStyle/>
        <a:p>
          <a:endParaRPr lang="en-US" dirty="0"/>
        </a:p>
      </dgm:t>
    </dgm:pt>
    <dgm:pt modelId="{676E4BDD-8EBF-4CF1-8B47-5959BDA73E01}" type="parTrans" cxnId="{7D6DA54D-7795-4221-B9BB-A8E55C4B993F}">
      <dgm:prSet/>
      <dgm:spPr/>
      <dgm:t>
        <a:bodyPr/>
        <a:lstStyle/>
        <a:p>
          <a:endParaRPr lang="en-US"/>
        </a:p>
      </dgm:t>
    </dgm:pt>
    <dgm:pt modelId="{BA21BFBC-AF08-4574-89EC-F6028B22B76C}" type="sibTrans" cxnId="{7D6DA54D-7795-4221-B9BB-A8E55C4B993F}">
      <dgm:prSet/>
      <dgm:spPr/>
      <dgm:t>
        <a:bodyPr/>
        <a:lstStyle/>
        <a:p>
          <a:endParaRPr lang="en-US"/>
        </a:p>
      </dgm:t>
    </dgm:pt>
    <dgm:pt modelId="{CE7966EF-7E20-4F9B-970E-8A323751D5BC}" type="pres">
      <dgm:prSet presAssocID="{65D5E549-87A6-4F34-8408-783CE3574200}" presName="linearFlow" presStyleCnt="0">
        <dgm:presLayoutVars>
          <dgm:dir/>
          <dgm:animLvl val="lvl"/>
          <dgm:resizeHandles/>
        </dgm:presLayoutVars>
      </dgm:prSet>
      <dgm:spPr/>
      <dgm:t>
        <a:bodyPr/>
        <a:lstStyle/>
        <a:p>
          <a:endParaRPr lang="en-US"/>
        </a:p>
      </dgm:t>
    </dgm:pt>
    <dgm:pt modelId="{9D8657A7-3B7A-4390-B719-375F9EDD241E}" type="pres">
      <dgm:prSet presAssocID="{AB7D4E73-C6D1-4160-A85E-B22CD1003934}" presName="compositeNode" presStyleCnt="0">
        <dgm:presLayoutVars>
          <dgm:bulletEnabled val="1"/>
        </dgm:presLayoutVars>
      </dgm:prSet>
      <dgm:spPr/>
    </dgm:pt>
    <dgm:pt modelId="{C8973644-3DC5-4A37-A941-1146B04383B1}" type="pres">
      <dgm:prSet presAssocID="{AB7D4E73-C6D1-4160-A85E-B22CD1003934}" presName="image" presStyleLbl="fgImgPlace1" presStyleIdx="0" presStyleCnt="2"/>
      <dgm:spPr>
        <a:blipFill rotWithShape="1">
          <a:blip xmlns:r="http://schemas.openxmlformats.org/officeDocument/2006/relationships" r:embed="rId1"/>
          <a:stretch>
            <a:fillRect/>
          </a:stretch>
        </a:blipFill>
      </dgm:spPr>
    </dgm:pt>
    <dgm:pt modelId="{7F825E60-05F9-45A4-BF76-3440BFE99187}" type="pres">
      <dgm:prSet presAssocID="{AB7D4E73-C6D1-4160-A85E-B22CD1003934}" presName="childNode" presStyleLbl="node1" presStyleIdx="0" presStyleCnt="2">
        <dgm:presLayoutVars>
          <dgm:bulletEnabled val="1"/>
        </dgm:presLayoutVars>
      </dgm:prSet>
      <dgm:spPr/>
      <dgm:t>
        <a:bodyPr/>
        <a:lstStyle/>
        <a:p>
          <a:endParaRPr lang="en-US"/>
        </a:p>
      </dgm:t>
    </dgm:pt>
    <dgm:pt modelId="{3F041C0B-D708-450A-BB9C-57616B4E4B56}" type="pres">
      <dgm:prSet presAssocID="{AB7D4E73-C6D1-4160-A85E-B22CD1003934}" presName="parentNode" presStyleLbl="revTx" presStyleIdx="0" presStyleCnt="2">
        <dgm:presLayoutVars>
          <dgm:chMax val="0"/>
          <dgm:bulletEnabled val="1"/>
        </dgm:presLayoutVars>
      </dgm:prSet>
      <dgm:spPr/>
      <dgm:t>
        <a:bodyPr/>
        <a:lstStyle/>
        <a:p>
          <a:endParaRPr lang="en-US"/>
        </a:p>
      </dgm:t>
    </dgm:pt>
    <dgm:pt modelId="{F00DCEB4-215F-4CC2-9D58-D4A3C4B0A45D}" type="pres">
      <dgm:prSet presAssocID="{885B9482-736D-4F12-8471-C74DD7CA90D9}" presName="sibTrans" presStyleCnt="0"/>
      <dgm:spPr/>
    </dgm:pt>
    <dgm:pt modelId="{B97C30D5-B7D8-4E5C-97EB-1296C1C0469D}" type="pres">
      <dgm:prSet presAssocID="{583CEFC1-CE8B-4CCD-B2B5-BFD78C3E0876}" presName="compositeNode" presStyleCnt="0">
        <dgm:presLayoutVars>
          <dgm:bulletEnabled val="1"/>
        </dgm:presLayoutVars>
      </dgm:prSet>
      <dgm:spPr/>
    </dgm:pt>
    <dgm:pt modelId="{A5C7DD53-28AB-4FCD-973B-29DDD25B4B1E}" type="pres">
      <dgm:prSet presAssocID="{583CEFC1-CE8B-4CCD-B2B5-BFD78C3E0876}" presName="image" presStyleLbl="fgImgPlace1" presStyleIdx="1" presStyleCnt="2"/>
      <dgm:spPr>
        <a:blipFill rotWithShape="1">
          <a:blip xmlns:r="http://schemas.openxmlformats.org/officeDocument/2006/relationships" r:embed="rId2"/>
          <a:stretch>
            <a:fillRect/>
          </a:stretch>
        </a:blipFill>
      </dgm:spPr>
    </dgm:pt>
    <dgm:pt modelId="{CCA0A2B3-9290-45DA-BAF5-D127A3B87433}" type="pres">
      <dgm:prSet presAssocID="{583CEFC1-CE8B-4CCD-B2B5-BFD78C3E0876}" presName="childNode" presStyleLbl="node1" presStyleIdx="1" presStyleCnt="2">
        <dgm:presLayoutVars>
          <dgm:bulletEnabled val="1"/>
        </dgm:presLayoutVars>
      </dgm:prSet>
      <dgm:spPr/>
      <dgm:t>
        <a:bodyPr/>
        <a:lstStyle/>
        <a:p>
          <a:endParaRPr lang="en-US"/>
        </a:p>
      </dgm:t>
    </dgm:pt>
    <dgm:pt modelId="{730ED12D-10C8-4ACA-8428-C5AC5BCCBE2D}" type="pres">
      <dgm:prSet presAssocID="{583CEFC1-CE8B-4CCD-B2B5-BFD78C3E0876}" presName="parentNode" presStyleLbl="revTx" presStyleIdx="1" presStyleCnt="2">
        <dgm:presLayoutVars>
          <dgm:chMax val="0"/>
          <dgm:bulletEnabled val="1"/>
        </dgm:presLayoutVars>
      </dgm:prSet>
      <dgm:spPr/>
      <dgm:t>
        <a:bodyPr/>
        <a:lstStyle/>
        <a:p>
          <a:endParaRPr lang="en-US"/>
        </a:p>
      </dgm:t>
    </dgm:pt>
  </dgm:ptLst>
  <dgm:cxnLst>
    <dgm:cxn modelId="{C7CE41FD-B4E7-4758-ABC0-4AFE79737E1E}" type="presOf" srcId="{6B03257B-7D57-4A41-9209-6074AA9B8EC1}" destId="{7F825E60-05F9-45A4-BF76-3440BFE99187}" srcOrd="0" destOrd="1" presId="urn:microsoft.com/office/officeart/2005/8/layout/hList2"/>
    <dgm:cxn modelId="{7D6DA54D-7795-4221-B9BB-A8E55C4B993F}" srcId="{583CEFC1-CE8B-4CCD-B2B5-BFD78C3E0876}" destId="{A050967D-66FE-4694-9AA4-B8F66D36D8AF}" srcOrd="4" destOrd="0" parTransId="{676E4BDD-8EBF-4CF1-8B47-5959BDA73E01}" sibTransId="{BA21BFBC-AF08-4574-89EC-F6028B22B76C}"/>
    <dgm:cxn modelId="{AA8C916B-879F-4EEF-B961-E10C4699A285}" srcId="{65D5E549-87A6-4F34-8408-783CE3574200}" destId="{583CEFC1-CE8B-4CCD-B2B5-BFD78C3E0876}" srcOrd="1" destOrd="0" parTransId="{282AB3FF-2448-40BD-8E80-29582F694005}" sibTransId="{38B992C0-31D0-4409-A139-FE2B47ACEE9C}"/>
    <dgm:cxn modelId="{A17AB2D8-6D05-43BD-B426-5F6ED67C9126}" type="presOf" srcId="{AB7D4E73-C6D1-4160-A85E-B22CD1003934}" destId="{3F041C0B-D708-450A-BB9C-57616B4E4B56}" srcOrd="0" destOrd="0" presId="urn:microsoft.com/office/officeart/2005/8/layout/hList2"/>
    <dgm:cxn modelId="{81FAA26A-4A29-4E09-897E-27315758F009}" srcId="{583CEFC1-CE8B-4CCD-B2B5-BFD78C3E0876}" destId="{15872348-1C29-47B9-8D98-F48D9EB1A57C}" srcOrd="3" destOrd="0" parTransId="{06E67740-1CE2-42DD-AF2D-DFBE24D1BDE7}" sibTransId="{C5B0A227-3380-4026-A506-130E94C954B3}"/>
    <dgm:cxn modelId="{DB623914-3FE4-4F3A-8FE6-FEE4E15C4353}" srcId="{AB7D4E73-C6D1-4160-A85E-B22CD1003934}" destId="{7C1E42CA-54DF-434D-92BF-A8E14BA93697}" srcOrd="3" destOrd="0" parTransId="{D1140A58-8E7D-4CDC-BFC6-379BD51363D2}" sibTransId="{9A400B85-2A5B-40B2-AD2D-C29CD70DD3E2}"/>
    <dgm:cxn modelId="{563AD31C-2FAA-435C-BAAF-98C9E488E6AA}" srcId="{AB7D4E73-C6D1-4160-A85E-B22CD1003934}" destId="{D2F67D41-D451-4652-BA79-255725EA4E38}" srcOrd="0" destOrd="0" parTransId="{570B82FE-835C-46EE-999D-799DD2482D91}" sibTransId="{497679BB-9908-4AC4-AD7B-B97AAED68E1B}"/>
    <dgm:cxn modelId="{9AC9DE17-34B6-4D16-81D1-5B59F70E83DA}" srcId="{AB7D4E73-C6D1-4160-A85E-B22CD1003934}" destId="{C621EFAF-A11D-4F33-9224-3095E3E2F100}" srcOrd="4" destOrd="0" parTransId="{06A6DBCF-A4D7-4155-9ADA-3AA716816764}" sibTransId="{2DBC40CE-0DFB-4302-A1C8-00A27FB9C598}"/>
    <dgm:cxn modelId="{06DAE29B-DB5E-494E-BEBE-C91C62609144}" type="presOf" srcId="{1B6FB6DA-F7C6-4D7C-99B8-5E3EAE2C19D8}" destId="{7F825E60-05F9-45A4-BF76-3440BFE99187}" srcOrd="0" destOrd="5" presId="urn:microsoft.com/office/officeart/2005/8/layout/hList2"/>
    <dgm:cxn modelId="{929DB1D9-4E8A-4D0A-B3CE-2502797CCAE1}" srcId="{583CEFC1-CE8B-4CCD-B2B5-BFD78C3E0876}" destId="{4B872B89-31EF-4B31-AADB-639DC0722F21}" srcOrd="2" destOrd="0" parTransId="{B6D34C12-0EAC-4491-9E55-F96376190918}" sibTransId="{1FBB6719-B37E-4C04-A7E6-FCB4338C6E05}"/>
    <dgm:cxn modelId="{A54A7649-24B7-440F-9142-2EA20D103A29}" type="presOf" srcId="{5255D880-14E2-4F9D-AB20-4DB88AA4C460}" destId="{CCA0A2B3-9290-45DA-BAF5-D127A3B87433}" srcOrd="0" destOrd="0" presId="urn:microsoft.com/office/officeart/2005/8/layout/hList2"/>
    <dgm:cxn modelId="{10856C03-B461-4F7E-9326-AA8FFB1538FE}" type="presOf" srcId="{D9AEF11C-3120-4238-9F35-18E554CBD0C2}" destId="{7F825E60-05F9-45A4-BF76-3440BFE99187}" srcOrd="0" destOrd="2" presId="urn:microsoft.com/office/officeart/2005/8/layout/hList2"/>
    <dgm:cxn modelId="{309BA317-D0F5-4C8C-9A5D-1C50F5E3A6EF}" type="presOf" srcId="{4B872B89-31EF-4B31-AADB-639DC0722F21}" destId="{CCA0A2B3-9290-45DA-BAF5-D127A3B87433}" srcOrd="0" destOrd="2" presId="urn:microsoft.com/office/officeart/2005/8/layout/hList2"/>
    <dgm:cxn modelId="{C5BA5651-8431-4CE8-8A4C-DFF111ACC881}" srcId="{AB7D4E73-C6D1-4160-A85E-B22CD1003934}" destId="{D9AEF11C-3120-4238-9F35-18E554CBD0C2}" srcOrd="2" destOrd="0" parTransId="{B767B899-CC6D-4121-9ED1-72729E2A4CF2}" sibTransId="{0A2C9CBA-EDFC-4948-BD70-A00FE3B6F321}"/>
    <dgm:cxn modelId="{8C1A099F-DA0A-451B-9B39-60D57CB35905}" srcId="{583CEFC1-CE8B-4CCD-B2B5-BFD78C3E0876}" destId="{5255D880-14E2-4F9D-AB20-4DB88AA4C460}" srcOrd="0" destOrd="0" parTransId="{8829D23D-3D9E-49C5-A9E8-DF3B7E2DFBFE}" sibTransId="{ED3A2B8A-89B6-4758-9BBF-230A4B35894C}"/>
    <dgm:cxn modelId="{99A93884-4920-4759-805E-608B2764FB78}" type="presOf" srcId="{65D5E549-87A6-4F34-8408-783CE3574200}" destId="{CE7966EF-7E20-4F9B-970E-8A323751D5BC}" srcOrd="0" destOrd="0" presId="urn:microsoft.com/office/officeart/2005/8/layout/hList2"/>
    <dgm:cxn modelId="{FB9A7B79-9FF7-4CDC-81A6-DE80963D56AA}" srcId="{AB7D4E73-C6D1-4160-A85E-B22CD1003934}" destId="{1B6FB6DA-F7C6-4D7C-99B8-5E3EAE2C19D8}" srcOrd="5" destOrd="0" parTransId="{41788202-5060-41EF-A924-326BF96FF411}" sibTransId="{D58EF993-7150-4445-AC8C-7D0B44D49006}"/>
    <dgm:cxn modelId="{4FD9C15F-A68B-4FEA-8702-0F849453CFBB}" type="presOf" srcId="{15872348-1C29-47B9-8D98-F48D9EB1A57C}" destId="{CCA0A2B3-9290-45DA-BAF5-D127A3B87433}" srcOrd="0" destOrd="3" presId="urn:microsoft.com/office/officeart/2005/8/layout/hList2"/>
    <dgm:cxn modelId="{4487F890-561C-44F1-8B11-71ED029E6B4C}" type="presOf" srcId="{7C1E42CA-54DF-434D-92BF-A8E14BA93697}" destId="{7F825E60-05F9-45A4-BF76-3440BFE99187}" srcOrd="0" destOrd="3" presId="urn:microsoft.com/office/officeart/2005/8/layout/hList2"/>
    <dgm:cxn modelId="{8B76C8D4-24AB-4525-BF72-9066E6C41B76}" type="presOf" srcId="{C621EFAF-A11D-4F33-9224-3095E3E2F100}" destId="{7F825E60-05F9-45A4-BF76-3440BFE99187}" srcOrd="0" destOrd="4" presId="urn:microsoft.com/office/officeart/2005/8/layout/hList2"/>
    <dgm:cxn modelId="{B4C24365-18D7-4BA4-B442-AED2F1D5C485}" srcId="{65D5E549-87A6-4F34-8408-783CE3574200}" destId="{AB7D4E73-C6D1-4160-A85E-B22CD1003934}" srcOrd="0" destOrd="0" parTransId="{EE452E24-9AFC-4304-AD72-5E7334D5E79A}" sibTransId="{885B9482-736D-4F12-8471-C74DD7CA90D9}"/>
    <dgm:cxn modelId="{784A52AE-8929-471C-9523-77B801FD000F}" srcId="{583CEFC1-CE8B-4CCD-B2B5-BFD78C3E0876}" destId="{5D468210-AA20-4135-B85E-4812700B66B9}" srcOrd="1" destOrd="0" parTransId="{F93E5FE5-0257-45D6-B650-ED347CF34EB8}" sibTransId="{B899F38A-594A-4E82-8D38-487D4CAC07C1}"/>
    <dgm:cxn modelId="{3569D21E-A18B-417C-8740-7191E3C3CF1D}" srcId="{AB7D4E73-C6D1-4160-A85E-B22CD1003934}" destId="{6B03257B-7D57-4A41-9209-6074AA9B8EC1}" srcOrd="1" destOrd="0" parTransId="{DC6F698E-6207-450E-A1BB-E802583D13D1}" sibTransId="{7D3041C3-7A8F-430E-BD88-E985C97F7EA4}"/>
    <dgm:cxn modelId="{4B152672-6F17-418F-957F-5EDE575507B0}" type="presOf" srcId="{A050967D-66FE-4694-9AA4-B8F66D36D8AF}" destId="{CCA0A2B3-9290-45DA-BAF5-D127A3B87433}" srcOrd="0" destOrd="4" presId="urn:microsoft.com/office/officeart/2005/8/layout/hList2"/>
    <dgm:cxn modelId="{23F02DE0-26A8-4923-830B-B8A0EF25518A}" type="presOf" srcId="{5D468210-AA20-4135-B85E-4812700B66B9}" destId="{CCA0A2B3-9290-45DA-BAF5-D127A3B87433}" srcOrd="0" destOrd="1" presId="urn:microsoft.com/office/officeart/2005/8/layout/hList2"/>
    <dgm:cxn modelId="{0DDC5377-A357-4053-A5E2-749ED6F2C14C}" type="presOf" srcId="{D2F67D41-D451-4652-BA79-255725EA4E38}" destId="{7F825E60-05F9-45A4-BF76-3440BFE99187}" srcOrd="0" destOrd="0" presId="urn:microsoft.com/office/officeart/2005/8/layout/hList2"/>
    <dgm:cxn modelId="{D29D5EA4-35AE-4951-A68E-B4772D4DF862}" type="presOf" srcId="{583CEFC1-CE8B-4CCD-B2B5-BFD78C3E0876}" destId="{730ED12D-10C8-4ACA-8428-C5AC5BCCBE2D}" srcOrd="0" destOrd="0" presId="urn:microsoft.com/office/officeart/2005/8/layout/hList2"/>
    <dgm:cxn modelId="{B9E01C01-9EB9-4DFB-9028-2AF2E26DF63E}" type="presParOf" srcId="{CE7966EF-7E20-4F9B-970E-8A323751D5BC}" destId="{9D8657A7-3B7A-4390-B719-375F9EDD241E}" srcOrd="0" destOrd="0" presId="urn:microsoft.com/office/officeart/2005/8/layout/hList2"/>
    <dgm:cxn modelId="{C341DDA7-680F-4FE5-B569-2AE3FB3716B0}" type="presParOf" srcId="{9D8657A7-3B7A-4390-B719-375F9EDD241E}" destId="{C8973644-3DC5-4A37-A941-1146B04383B1}" srcOrd="0" destOrd="0" presId="urn:microsoft.com/office/officeart/2005/8/layout/hList2"/>
    <dgm:cxn modelId="{D5D21D0E-EBA3-4165-833A-D7AEB883EDF4}" type="presParOf" srcId="{9D8657A7-3B7A-4390-B719-375F9EDD241E}" destId="{7F825E60-05F9-45A4-BF76-3440BFE99187}" srcOrd="1" destOrd="0" presId="urn:microsoft.com/office/officeart/2005/8/layout/hList2"/>
    <dgm:cxn modelId="{F705C5F4-3ED7-4F28-8893-5FE64CFD77CA}" type="presParOf" srcId="{9D8657A7-3B7A-4390-B719-375F9EDD241E}" destId="{3F041C0B-D708-450A-BB9C-57616B4E4B56}" srcOrd="2" destOrd="0" presId="urn:microsoft.com/office/officeart/2005/8/layout/hList2"/>
    <dgm:cxn modelId="{2F362F91-588F-44C0-9058-74D6F91F23AF}" type="presParOf" srcId="{CE7966EF-7E20-4F9B-970E-8A323751D5BC}" destId="{F00DCEB4-215F-4CC2-9D58-D4A3C4B0A45D}" srcOrd="1" destOrd="0" presId="urn:microsoft.com/office/officeart/2005/8/layout/hList2"/>
    <dgm:cxn modelId="{952915E6-029C-4505-AA42-F1C81F8AB433}" type="presParOf" srcId="{CE7966EF-7E20-4F9B-970E-8A323751D5BC}" destId="{B97C30D5-B7D8-4E5C-97EB-1296C1C0469D}" srcOrd="2" destOrd="0" presId="urn:microsoft.com/office/officeart/2005/8/layout/hList2"/>
    <dgm:cxn modelId="{81D95347-64CC-4F02-923F-A6DC2CC1B03F}" type="presParOf" srcId="{B97C30D5-B7D8-4E5C-97EB-1296C1C0469D}" destId="{A5C7DD53-28AB-4FCD-973B-29DDD25B4B1E}" srcOrd="0" destOrd="0" presId="urn:microsoft.com/office/officeart/2005/8/layout/hList2"/>
    <dgm:cxn modelId="{48730BF8-FF25-4997-98C9-0BBC4B976F5A}" type="presParOf" srcId="{B97C30D5-B7D8-4E5C-97EB-1296C1C0469D}" destId="{CCA0A2B3-9290-45DA-BAF5-D127A3B87433}" srcOrd="1" destOrd="0" presId="urn:microsoft.com/office/officeart/2005/8/layout/hList2"/>
    <dgm:cxn modelId="{487B4044-C709-47AA-9504-AD74220823CA}" type="presParOf" srcId="{B97C30D5-B7D8-4E5C-97EB-1296C1C0469D}" destId="{730ED12D-10C8-4ACA-8428-C5AC5BCCBE2D}"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C8971CC-055E-4151-B666-F52FED0D00C9}" type="doc">
      <dgm:prSet loTypeId="urn:microsoft.com/office/officeart/2005/8/layout/default" loCatId="list" qsTypeId="urn:microsoft.com/office/officeart/2005/8/quickstyle/3d3" qsCatId="3D" csTypeId="urn:microsoft.com/office/officeart/2005/8/colors/accent0_3" csCatId="mainScheme" phldr="1"/>
      <dgm:spPr/>
      <dgm:t>
        <a:bodyPr/>
        <a:lstStyle/>
        <a:p>
          <a:endParaRPr lang="en-US"/>
        </a:p>
      </dgm:t>
    </dgm:pt>
    <dgm:pt modelId="{465713D0-6ED9-417B-920E-4B75D0B0C8C9}">
      <dgm:prSet phldrT="[Text]"/>
      <dgm:spPr>
        <a:solidFill>
          <a:srgbClr val="0070C0"/>
        </a:solidFill>
        <a:ln w="76200">
          <a:solidFill>
            <a:srgbClr val="FFC000"/>
          </a:solidFill>
        </a:ln>
      </dgm:spPr>
      <dgm:t>
        <a:bodyPr/>
        <a:lstStyle/>
        <a:p>
          <a:r>
            <a:rPr lang="en-US" dirty="0" smtClean="0">
              <a:effectLst/>
            </a:rPr>
            <a:t>Recent Acts &amp; Schemes</a:t>
          </a:r>
          <a:endParaRPr lang="en-US" dirty="0">
            <a:effectLst/>
          </a:endParaRPr>
        </a:p>
      </dgm:t>
    </dgm:pt>
    <dgm:pt modelId="{1232F55A-B760-435E-B678-4FB8A43CD164}" type="parTrans" cxnId="{936F65E2-599F-423B-8583-AACA99B08F73}">
      <dgm:prSet/>
      <dgm:spPr/>
      <dgm:t>
        <a:bodyPr/>
        <a:lstStyle/>
        <a:p>
          <a:endParaRPr lang="en-US">
            <a:effectLst/>
          </a:endParaRPr>
        </a:p>
      </dgm:t>
    </dgm:pt>
    <dgm:pt modelId="{5E8C98F9-43C7-424F-8433-3AF6B25EECB6}" type="sibTrans" cxnId="{936F65E2-599F-423B-8583-AACA99B08F73}">
      <dgm:prSet/>
      <dgm:spPr/>
      <dgm:t>
        <a:bodyPr/>
        <a:lstStyle/>
        <a:p>
          <a:endParaRPr lang="en-US">
            <a:effectLst/>
          </a:endParaRPr>
        </a:p>
      </dgm:t>
    </dgm:pt>
    <dgm:pt modelId="{41074588-93C2-4F31-ACCD-033E9535F83B}">
      <dgm:prSet phldrT="[Text]"/>
      <dgm:spPr>
        <a:solidFill>
          <a:srgbClr val="0070C0"/>
        </a:solidFill>
        <a:ln w="76200">
          <a:solidFill>
            <a:srgbClr val="FFC000"/>
          </a:solidFill>
        </a:ln>
      </dgm:spPr>
      <dgm:t>
        <a:bodyPr/>
        <a:lstStyle/>
        <a:p>
          <a:r>
            <a:rPr lang="en-US" dirty="0" smtClean="0">
              <a:effectLst/>
            </a:rPr>
            <a:t>Tax Admin: TDS, TCS….</a:t>
          </a:r>
          <a:endParaRPr lang="en-US" dirty="0">
            <a:effectLst/>
          </a:endParaRPr>
        </a:p>
      </dgm:t>
    </dgm:pt>
    <dgm:pt modelId="{721B257D-275A-4F2A-A02E-1ECF0288F2D6}" type="parTrans" cxnId="{3131D0E3-ADD6-4B65-BA06-95C4D60BCE89}">
      <dgm:prSet/>
      <dgm:spPr/>
      <dgm:t>
        <a:bodyPr/>
        <a:lstStyle/>
        <a:p>
          <a:endParaRPr lang="en-US">
            <a:effectLst/>
          </a:endParaRPr>
        </a:p>
      </dgm:t>
    </dgm:pt>
    <dgm:pt modelId="{644C9905-DC28-4D2E-92BF-D2D710CE056C}" type="sibTrans" cxnId="{3131D0E3-ADD6-4B65-BA06-95C4D60BCE89}">
      <dgm:prSet/>
      <dgm:spPr/>
      <dgm:t>
        <a:bodyPr/>
        <a:lstStyle/>
        <a:p>
          <a:endParaRPr lang="en-US">
            <a:effectLst/>
          </a:endParaRPr>
        </a:p>
      </dgm:t>
    </dgm:pt>
    <dgm:pt modelId="{2AED0FF1-074D-4841-806C-097FC00B7EED}">
      <dgm:prSet phldrT="[Text]"/>
      <dgm:spPr>
        <a:ln w="76200">
          <a:solidFill>
            <a:srgbClr val="FFC000"/>
          </a:solidFill>
        </a:ln>
      </dgm:spPr>
      <dgm:t>
        <a:bodyPr/>
        <a:lstStyle/>
        <a:p>
          <a:r>
            <a:rPr lang="en-US" dirty="0" smtClean="0">
              <a:effectLst/>
            </a:rPr>
            <a:t>Demonetization helped or not?</a:t>
          </a:r>
          <a:endParaRPr lang="en-US" dirty="0">
            <a:effectLst/>
          </a:endParaRPr>
        </a:p>
      </dgm:t>
    </dgm:pt>
    <dgm:pt modelId="{18BAFC5C-308C-4BB9-BF4A-A0CAF5A7F52A}" type="parTrans" cxnId="{C5B3A4FB-0F59-42FC-B72E-0B517C582BAC}">
      <dgm:prSet/>
      <dgm:spPr/>
      <dgm:t>
        <a:bodyPr/>
        <a:lstStyle/>
        <a:p>
          <a:endParaRPr lang="en-US">
            <a:effectLst/>
          </a:endParaRPr>
        </a:p>
      </dgm:t>
    </dgm:pt>
    <dgm:pt modelId="{E2616AA0-60F8-4DFC-A9CC-DB49D7E89A77}" type="sibTrans" cxnId="{C5B3A4FB-0F59-42FC-B72E-0B517C582BAC}">
      <dgm:prSet/>
      <dgm:spPr/>
      <dgm:t>
        <a:bodyPr/>
        <a:lstStyle/>
        <a:p>
          <a:endParaRPr lang="en-US">
            <a:effectLst/>
          </a:endParaRPr>
        </a:p>
      </dgm:t>
    </dgm:pt>
    <dgm:pt modelId="{DF27A256-9214-47E6-B547-56FBC655F6CF}">
      <dgm:prSet phldrT="[Text]"/>
      <dgm:spPr>
        <a:solidFill>
          <a:srgbClr val="0070C0"/>
        </a:solidFill>
        <a:ln w="76200">
          <a:solidFill>
            <a:srgbClr val="FFC000"/>
          </a:solidFill>
        </a:ln>
      </dgm:spPr>
      <dgm:t>
        <a:bodyPr/>
        <a:lstStyle/>
        <a:p>
          <a:r>
            <a:rPr lang="en-US" dirty="0" smtClean="0">
              <a:effectLst/>
            </a:rPr>
            <a:t>CGT: root of many problems</a:t>
          </a:r>
          <a:endParaRPr lang="en-US" dirty="0">
            <a:effectLst/>
          </a:endParaRPr>
        </a:p>
      </dgm:t>
    </dgm:pt>
    <dgm:pt modelId="{20818CEE-42BA-4BFC-AFDE-CD68773659CC}" type="parTrans" cxnId="{B46DC3D4-F933-4E81-9790-ED7B97702384}">
      <dgm:prSet/>
      <dgm:spPr/>
      <dgm:t>
        <a:bodyPr/>
        <a:lstStyle/>
        <a:p>
          <a:endParaRPr lang="en-US">
            <a:effectLst/>
          </a:endParaRPr>
        </a:p>
      </dgm:t>
    </dgm:pt>
    <dgm:pt modelId="{56F56659-88DC-40A8-8F69-F4C116334A18}" type="sibTrans" cxnId="{B46DC3D4-F933-4E81-9790-ED7B97702384}">
      <dgm:prSet/>
      <dgm:spPr/>
      <dgm:t>
        <a:bodyPr/>
        <a:lstStyle/>
        <a:p>
          <a:endParaRPr lang="en-US">
            <a:effectLst/>
          </a:endParaRPr>
        </a:p>
      </dgm:t>
    </dgm:pt>
    <dgm:pt modelId="{963F3C1C-5731-4501-8BA5-A56283CF3250}">
      <dgm:prSet phldrT="[Text]"/>
      <dgm:spPr>
        <a:solidFill>
          <a:srgbClr val="0070C0"/>
        </a:solidFill>
        <a:ln w="76200">
          <a:solidFill>
            <a:srgbClr val="FFC000"/>
          </a:solidFill>
        </a:ln>
      </dgm:spPr>
      <dgm:t>
        <a:bodyPr/>
        <a:lstStyle/>
        <a:p>
          <a:r>
            <a:rPr lang="en-US" dirty="0" smtClean="0">
              <a:effectLst/>
            </a:rPr>
            <a:t>BEPS, </a:t>
          </a:r>
          <a:r>
            <a:rPr lang="en-US" dirty="0" err="1" smtClean="0">
              <a:effectLst/>
            </a:rPr>
            <a:t>AEoI</a:t>
          </a:r>
          <a:endParaRPr lang="en-US" dirty="0">
            <a:effectLst/>
          </a:endParaRPr>
        </a:p>
      </dgm:t>
    </dgm:pt>
    <dgm:pt modelId="{6BE32A52-01BC-4628-9E18-414A3A37BE78}" type="parTrans" cxnId="{7D89C85D-5F59-4B49-AABE-EE955476EC87}">
      <dgm:prSet/>
      <dgm:spPr/>
      <dgm:t>
        <a:bodyPr/>
        <a:lstStyle/>
        <a:p>
          <a:endParaRPr lang="en-US">
            <a:effectLst/>
          </a:endParaRPr>
        </a:p>
      </dgm:t>
    </dgm:pt>
    <dgm:pt modelId="{6004A770-2B49-4B42-A216-84171B6EE950}" type="sibTrans" cxnId="{7D89C85D-5F59-4B49-AABE-EE955476EC87}">
      <dgm:prSet/>
      <dgm:spPr/>
      <dgm:t>
        <a:bodyPr/>
        <a:lstStyle/>
        <a:p>
          <a:endParaRPr lang="en-US">
            <a:effectLst/>
          </a:endParaRPr>
        </a:p>
      </dgm:t>
    </dgm:pt>
    <dgm:pt modelId="{28C4D055-48BA-4DD8-AF3F-925D5F1C008B}">
      <dgm:prSet phldrT="[Text]"/>
      <dgm:spPr>
        <a:solidFill>
          <a:srgbClr val="0070C0"/>
        </a:solidFill>
        <a:ln w="76200">
          <a:solidFill>
            <a:srgbClr val="FFC000"/>
          </a:solidFill>
        </a:ln>
      </dgm:spPr>
      <dgm:t>
        <a:bodyPr/>
        <a:lstStyle/>
        <a:p>
          <a:r>
            <a:rPr lang="en-US" dirty="0" err="1" smtClean="0">
              <a:effectLst/>
            </a:rPr>
            <a:t>PoEM</a:t>
          </a:r>
          <a:r>
            <a:rPr lang="en-US" dirty="0" smtClean="0">
              <a:effectLst/>
            </a:rPr>
            <a:t>, GAAR [WEF1/4/17], AAR</a:t>
          </a:r>
          <a:endParaRPr lang="en-US" dirty="0">
            <a:effectLst/>
          </a:endParaRPr>
        </a:p>
      </dgm:t>
    </dgm:pt>
    <dgm:pt modelId="{20A21FAC-1C6B-4576-9685-57E516ED8E32}" type="parTrans" cxnId="{2B73BA8C-8D5C-4AC2-8572-F0A1E60D4ED2}">
      <dgm:prSet/>
      <dgm:spPr/>
      <dgm:t>
        <a:bodyPr/>
        <a:lstStyle/>
        <a:p>
          <a:endParaRPr lang="en-US">
            <a:effectLst/>
          </a:endParaRPr>
        </a:p>
      </dgm:t>
    </dgm:pt>
    <dgm:pt modelId="{B814C782-DFE8-491C-A884-AD3CCE6116E0}" type="sibTrans" cxnId="{2B73BA8C-8D5C-4AC2-8572-F0A1E60D4ED2}">
      <dgm:prSet/>
      <dgm:spPr/>
      <dgm:t>
        <a:bodyPr/>
        <a:lstStyle/>
        <a:p>
          <a:endParaRPr lang="en-US">
            <a:effectLst/>
          </a:endParaRPr>
        </a:p>
      </dgm:t>
    </dgm:pt>
    <dgm:pt modelId="{7D3C79E6-8EE7-4068-A6D0-2F587E201B50}">
      <dgm:prSet phldrT="[Text]"/>
      <dgm:spPr>
        <a:solidFill>
          <a:srgbClr val="0070C0"/>
        </a:solidFill>
        <a:ln w="76200">
          <a:solidFill>
            <a:srgbClr val="FFC000"/>
          </a:solidFill>
        </a:ln>
      </dgm:spPr>
      <dgm:t>
        <a:bodyPr/>
        <a:lstStyle/>
        <a:p>
          <a:r>
            <a:rPr lang="en-US" dirty="0" smtClean="0">
              <a:effectLst/>
            </a:rPr>
            <a:t>Electoral-Bonds</a:t>
          </a:r>
          <a:endParaRPr lang="en-US" dirty="0">
            <a:effectLst/>
          </a:endParaRPr>
        </a:p>
      </dgm:t>
    </dgm:pt>
    <dgm:pt modelId="{6FA14440-F5E2-47B3-927D-453C229DA166}" type="parTrans" cxnId="{FD0F358D-0802-4B46-A772-5C1ED95F0CDE}">
      <dgm:prSet/>
      <dgm:spPr/>
      <dgm:t>
        <a:bodyPr/>
        <a:lstStyle/>
        <a:p>
          <a:endParaRPr lang="en-US">
            <a:effectLst/>
          </a:endParaRPr>
        </a:p>
      </dgm:t>
    </dgm:pt>
    <dgm:pt modelId="{DEEDB830-5B46-49FE-A459-DC7ECC2524AC}" type="sibTrans" cxnId="{FD0F358D-0802-4B46-A772-5C1ED95F0CDE}">
      <dgm:prSet/>
      <dgm:spPr/>
      <dgm:t>
        <a:bodyPr/>
        <a:lstStyle/>
        <a:p>
          <a:endParaRPr lang="en-US">
            <a:effectLst/>
          </a:endParaRPr>
        </a:p>
      </dgm:t>
    </dgm:pt>
    <dgm:pt modelId="{64F25D29-79DA-4CA9-8EBD-3EFD49B9AA18}" type="pres">
      <dgm:prSet presAssocID="{9C8971CC-055E-4151-B666-F52FED0D00C9}" presName="diagram" presStyleCnt="0">
        <dgm:presLayoutVars>
          <dgm:dir/>
          <dgm:resizeHandles val="exact"/>
        </dgm:presLayoutVars>
      </dgm:prSet>
      <dgm:spPr/>
      <dgm:t>
        <a:bodyPr/>
        <a:lstStyle/>
        <a:p>
          <a:endParaRPr lang="en-US"/>
        </a:p>
      </dgm:t>
    </dgm:pt>
    <dgm:pt modelId="{79E9A304-717D-4C47-BA15-AD6B5AB739CD}" type="pres">
      <dgm:prSet presAssocID="{465713D0-6ED9-417B-920E-4B75D0B0C8C9}" presName="node" presStyleLbl="node1" presStyleIdx="0" presStyleCnt="7">
        <dgm:presLayoutVars>
          <dgm:bulletEnabled val="1"/>
        </dgm:presLayoutVars>
      </dgm:prSet>
      <dgm:spPr/>
      <dgm:t>
        <a:bodyPr/>
        <a:lstStyle/>
        <a:p>
          <a:endParaRPr lang="en-US"/>
        </a:p>
      </dgm:t>
    </dgm:pt>
    <dgm:pt modelId="{822E88CB-01ED-45AB-A27D-541C073649E6}" type="pres">
      <dgm:prSet presAssocID="{5E8C98F9-43C7-424F-8433-3AF6B25EECB6}" presName="sibTrans" presStyleCnt="0"/>
      <dgm:spPr/>
    </dgm:pt>
    <dgm:pt modelId="{2857E4AD-A78E-4E06-90B5-99E4DB7B73C3}" type="pres">
      <dgm:prSet presAssocID="{DF27A256-9214-47E6-B547-56FBC655F6CF}" presName="node" presStyleLbl="node1" presStyleIdx="1" presStyleCnt="7">
        <dgm:presLayoutVars>
          <dgm:bulletEnabled val="1"/>
        </dgm:presLayoutVars>
      </dgm:prSet>
      <dgm:spPr/>
      <dgm:t>
        <a:bodyPr/>
        <a:lstStyle/>
        <a:p>
          <a:endParaRPr lang="en-US"/>
        </a:p>
      </dgm:t>
    </dgm:pt>
    <dgm:pt modelId="{5DEA6764-1287-4CD5-9E93-E283700C5016}" type="pres">
      <dgm:prSet presAssocID="{56F56659-88DC-40A8-8F69-F4C116334A18}" presName="sibTrans" presStyleCnt="0"/>
      <dgm:spPr/>
    </dgm:pt>
    <dgm:pt modelId="{777A0044-86D9-4B05-878B-01B114515A6B}" type="pres">
      <dgm:prSet presAssocID="{28C4D055-48BA-4DD8-AF3F-925D5F1C008B}" presName="node" presStyleLbl="node1" presStyleIdx="2" presStyleCnt="7">
        <dgm:presLayoutVars>
          <dgm:bulletEnabled val="1"/>
        </dgm:presLayoutVars>
      </dgm:prSet>
      <dgm:spPr/>
      <dgm:t>
        <a:bodyPr/>
        <a:lstStyle/>
        <a:p>
          <a:endParaRPr lang="en-US"/>
        </a:p>
      </dgm:t>
    </dgm:pt>
    <dgm:pt modelId="{84746E9F-046B-4666-9AEA-A42C7613DB85}" type="pres">
      <dgm:prSet presAssocID="{B814C782-DFE8-491C-A884-AD3CCE6116E0}" presName="sibTrans" presStyleCnt="0"/>
      <dgm:spPr/>
    </dgm:pt>
    <dgm:pt modelId="{4A3F407B-3A1B-4BB1-B92B-7040C60AC27D}" type="pres">
      <dgm:prSet presAssocID="{963F3C1C-5731-4501-8BA5-A56283CF3250}" presName="node" presStyleLbl="node1" presStyleIdx="3" presStyleCnt="7">
        <dgm:presLayoutVars>
          <dgm:bulletEnabled val="1"/>
        </dgm:presLayoutVars>
      </dgm:prSet>
      <dgm:spPr/>
      <dgm:t>
        <a:bodyPr/>
        <a:lstStyle/>
        <a:p>
          <a:endParaRPr lang="en-US"/>
        </a:p>
      </dgm:t>
    </dgm:pt>
    <dgm:pt modelId="{C4ABA507-5D52-4759-A0E3-B96D4E43B994}" type="pres">
      <dgm:prSet presAssocID="{6004A770-2B49-4B42-A216-84171B6EE950}" presName="sibTrans" presStyleCnt="0"/>
      <dgm:spPr/>
    </dgm:pt>
    <dgm:pt modelId="{75147125-490F-44F7-8BA2-C4E265F77464}" type="pres">
      <dgm:prSet presAssocID="{41074588-93C2-4F31-ACCD-033E9535F83B}" presName="node" presStyleLbl="node1" presStyleIdx="4" presStyleCnt="7">
        <dgm:presLayoutVars>
          <dgm:bulletEnabled val="1"/>
        </dgm:presLayoutVars>
      </dgm:prSet>
      <dgm:spPr/>
      <dgm:t>
        <a:bodyPr/>
        <a:lstStyle/>
        <a:p>
          <a:endParaRPr lang="en-US"/>
        </a:p>
      </dgm:t>
    </dgm:pt>
    <dgm:pt modelId="{CF55E593-3FDF-412E-B203-BD975A504C2F}" type="pres">
      <dgm:prSet presAssocID="{644C9905-DC28-4D2E-92BF-D2D710CE056C}" presName="sibTrans" presStyleCnt="0"/>
      <dgm:spPr/>
    </dgm:pt>
    <dgm:pt modelId="{E46223D0-A0D3-4010-960F-899C06ACB4B6}" type="pres">
      <dgm:prSet presAssocID="{7D3C79E6-8EE7-4068-A6D0-2F587E201B50}" presName="node" presStyleLbl="node1" presStyleIdx="5" presStyleCnt="7">
        <dgm:presLayoutVars>
          <dgm:bulletEnabled val="1"/>
        </dgm:presLayoutVars>
      </dgm:prSet>
      <dgm:spPr/>
      <dgm:t>
        <a:bodyPr/>
        <a:lstStyle/>
        <a:p>
          <a:endParaRPr lang="en-US"/>
        </a:p>
      </dgm:t>
    </dgm:pt>
    <dgm:pt modelId="{D4A89852-D8DE-4327-9861-E7A7733813DB}" type="pres">
      <dgm:prSet presAssocID="{DEEDB830-5B46-49FE-A459-DC7ECC2524AC}" presName="sibTrans" presStyleCnt="0"/>
      <dgm:spPr/>
    </dgm:pt>
    <dgm:pt modelId="{CF6951A0-03D7-4C04-BD2F-D29831904BB8}" type="pres">
      <dgm:prSet presAssocID="{2AED0FF1-074D-4841-806C-097FC00B7EED}" presName="node" presStyleLbl="node1" presStyleIdx="6" presStyleCnt="7">
        <dgm:presLayoutVars>
          <dgm:bulletEnabled val="1"/>
        </dgm:presLayoutVars>
      </dgm:prSet>
      <dgm:spPr/>
      <dgm:t>
        <a:bodyPr/>
        <a:lstStyle/>
        <a:p>
          <a:endParaRPr lang="en-US"/>
        </a:p>
      </dgm:t>
    </dgm:pt>
  </dgm:ptLst>
  <dgm:cxnLst>
    <dgm:cxn modelId="{CA08FE1C-0B9B-4999-BD40-6AE5682894B3}" type="presOf" srcId="{9C8971CC-055E-4151-B666-F52FED0D00C9}" destId="{64F25D29-79DA-4CA9-8EBD-3EFD49B9AA18}" srcOrd="0" destOrd="0" presId="urn:microsoft.com/office/officeart/2005/8/layout/default"/>
    <dgm:cxn modelId="{3131D0E3-ADD6-4B65-BA06-95C4D60BCE89}" srcId="{9C8971CC-055E-4151-B666-F52FED0D00C9}" destId="{41074588-93C2-4F31-ACCD-033E9535F83B}" srcOrd="4" destOrd="0" parTransId="{721B257D-275A-4F2A-A02E-1ECF0288F2D6}" sibTransId="{644C9905-DC28-4D2E-92BF-D2D710CE056C}"/>
    <dgm:cxn modelId="{7427B5EC-C6C2-4FBD-A024-91778A3AF870}" type="presOf" srcId="{7D3C79E6-8EE7-4068-A6D0-2F587E201B50}" destId="{E46223D0-A0D3-4010-960F-899C06ACB4B6}" srcOrd="0" destOrd="0" presId="urn:microsoft.com/office/officeart/2005/8/layout/default"/>
    <dgm:cxn modelId="{FD0F358D-0802-4B46-A772-5C1ED95F0CDE}" srcId="{9C8971CC-055E-4151-B666-F52FED0D00C9}" destId="{7D3C79E6-8EE7-4068-A6D0-2F587E201B50}" srcOrd="5" destOrd="0" parTransId="{6FA14440-F5E2-47B3-927D-453C229DA166}" sibTransId="{DEEDB830-5B46-49FE-A459-DC7ECC2524AC}"/>
    <dgm:cxn modelId="{C5B3A4FB-0F59-42FC-B72E-0B517C582BAC}" srcId="{9C8971CC-055E-4151-B666-F52FED0D00C9}" destId="{2AED0FF1-074D-4841-806C-097FC00B7EED}" srcOrd="6" destOrd="0" parTransId="{18BAFC5C-308C-4BB9-BF4A-A0CAF5A7F52A}" sibTransId="{E2616AA0-60F8-4DFC-A9CC-DB49D7E89A77}"/>
    <dgm:cxn modelId="{40D62426-048A-481B-8780-CA75181687D9}" type="presOf" srcId="{28C4D055-48BA-4DD8-AF3F-925D5F1C008B}" destId="{777A0044-86D9-4B05-878B-01B114515A6B}" srcOrd="0" destOrd="0" presId="urn:microsoft.com/office/officeart/2005/8/layout/default"/>
    <dgm:cxn modelId="{2B73BA8C-8D5C-4AC2-8572-F0A1E60D4ED2}" srcId="{9C8971CC-055E-4151-B666-F52FED0D00C9}" destId="{28C4D055-48BA-4DD8-AF3F-925D5F1C008B}" srcOrd="2" destOrd="0" parTransId="{20A21FAC-1C6B-4576-9685-57E516ED8E32}" sibTransId="{B814C782-DFE8-491C-A884-AD3CCE6116E0}"/>
    <dgm:cxn modelId="{013DDEB3-6974-408E-B134-BA8B8D0787A5}" type="presOf" srcId="{2AED0FF1-074D-4841-806C-097FC00B7EED}" destId="{CF6951A0-03D7-4C04-BD2F-D29831904BB8}" srcOrd="0" destOrd="0" presId="urn:microsoft.com/office/officeart/2005/8/layout/default"/>
    <dgm:cxn modelId="{7D89C85D-5F59-4B49-AABE-EE955476EC87}" srcId="{9C8971CC-055E-4151-B666-F52FED0D00C9}" destId="{963F3C1C-5731-4501-8BA5-A56283CF3250}" srcOrd="3" destOrd="0" parTransId="{6BE32A52-01BC-4628-9E18-414A3A37BE78}" sibTransId="{6004A770-2B49-4B42-A216-84171B6EE950}"/>
    <dgm:cxn modelId="{B46DC3D4-F933-4E81-9790-ED7B97702384}" srcId="{9C8971CC-055E-4151-B666-F52FED0D00C9}" destId="{DF27A256-9214-47E6-B547-56FBC655F6CF}" srcOrd="1" destOrd="0" parTransId="{20818CEE-42BA-4BFC-AFDE-CD68773659CC}" sibTransId="{56F56659-88DC-40A8-8F69-F4C116334A18}"/>
    <dgm:cxn modelId="{D9F95549-66F1-4B27-B761-53362B2487BA}" type="presOf" srcId="{DF27A256-9214-47E6-B547-56FBC655F6CF}" destId="{2857E4AD-A78E-4E06-90B5-99E4DB7B73C3}" srcOrd="0" destOrd="0" presId="urn:microsoft.com/office/officeart/2005/8/layout/default"/>
    <dgm:cxn modelId="{936F65E2-599F-423B-8583-AACA99B08F73}" srcId="{9C8971CC-055E-4151-B666-F52FED0D00C9}" destId="{465713D0-6ED9-417B-920E-4B75D0B0C8C9}" srcOrd="0" destOrd="0" parTransId="{1232F55A-B760-435E-B678-4FB8A43CD164}" sibTransId="{5E8C98F9-43C7-424F-8433-3AF6B25EECB6}"/>
    <dgm:cxn modelId="{9C91489C-FD0A-4C21-A385-7C72A3CC7E0C}" type="presOf" srcId="{41074588-93C2-4F31-ACCD-033E9535F83B}" destId="{75147125-490F-44F7-8BA2-C4E265F77464}" srcOrd="0" destOrd="0" presId="urn:microsoft.com/office/officeart/2005/8/layout/default"/>
    <dgm:cxn modelId="{3E34E486-6F5C-4DFF-ACEA-764FB1B39804}" type="presOf" srcId="{963F3C1C-5731-4501-8BA5-A56283CF3250}" destId="{4A3F407B-3A1B-4BB1-B92B-7040C60AC27D}" srcOrd="0" destOrd="0" presId="urn:microsoft.com/office/officeart/2005/8/layout/default"/>
    <dgm:cxn modelId="{68BB042B-40B6-4DA4-B9B2-19985F3AD597}" type="presOf" srcId="{465713D0-6ED9-417B-920E-4B75D0B0C8C9}" destId="{79E9A304-717D-4C47-BA15-AD6B5AB739CD}" srcOrd="0" destOrd="0" presId="urn:microsoft.com/office/officeart/2005/8/layout/default"/>
    <dgm:cxn modelId="{C89BF345-5B40-442C-9D0B-04D2AECF2D00}" type="presParOf" srcId="{64F25D29-79DA-4CA9-8EBD-3EFD49B9AA18}" destId="{79E9A304-717D-4C47-BA15-AD6B5AB739CD}" srcOrd="0" destOrd="0" presId="urn:microsoft.com/office/officeart/2005/8/layout/default"/>
    <dgm:cxn modelId="{1BF37257-CAF7-4AD4-B562-9E6CCFA5063B}" type="presParOf" srcId="{64F25D29-79DA-4CA9-8EBD-3EFD49B9AA18}" destId="{822E88CB-01ED-45AB-A27D-541C073649E6}" srcOrd="1" destOrd="0" presId="urn:microsoft.com/office/officeart/2005/8/layout/default"/>
    <dgm:cxn modelId="{F5DC9981-D7CD-4988-8687-356D42CA6E96}" type="presParOf" srcId="{64F25D29-79DA-4CA9-8EBD-3EFD49B9AA18}" destId="{2857E4AD-A78E-4E06-90B5-99E4DB7B73C3}" srcOrd="2" destOrd="0" presId="urn:microsoft.com/office/officeart/2005/8/layout/default"/>
    <dgm:cxn modelId="{E4149095-0FDF-4316-BA93-6903EF87FFEC}" type="presParOf" srcId="{64F25D29-79DA-4CA9-8EBD-3EFD49B9AA18}" destId="{5DEA6764-1287-4CD5-9E93-E283700C5016}" srcOrd="3" destOrd="0" presId="urn:microsoft.com/office/officeart/2005/8/layout/default"/>
    <dgm:cxn modelId="{AD4AE144-233A-464F-89D9-00E6CB241643}" type="presParOf" srcId="{64F25D29-79DA-4CA9-8EBD-3EFD49B9AA18}" destId="{777A0044-86D9-4B05-878B-01B114515A6B}" srcOrd="4" destOrd="0" presId="urn:microsoft.com/office/officeart/2005/8/layout/default"/>
    <dgm:cxn modelId="{3E1AD0E7-00EC-4DB0-A291-FDC04048D588}" type="presParOf" srcId="{64F25D29-79DA-4CA9-8EBD-3EFD49B9AA18}" destId="{84746E9F-046B-4666-9AEA-A42C7613DB85}" srcOrd="5" destOrd="0" presId="urn:microsoft.com/office/officeart/2005/8/layout/default"/>
    <dgm:cxn modelId="{6CC94C49-1CCD-4B1C-934A-5AF5BA9660FE}" type="presParOf" srcId="{64F25D29-79DA-4CA9-8EBD-3EFD49B9AA18}" destId="{4A3F407B-3A1B-4BB1-B92B-7040C60AC27D}" srcOrd="6" destOrd="0" presId="urn:microsoft.com/office/officeart/2005/8/layout/default"/>
    <dgm:cxn modelId="{2FA56F87-05A4-47A6-B8AF-FBBAAD2E50D6}" type="presParOf" srcId="{64F25D29-79DA-4CA9-8EBD-3EFD49B9AA18}" destId="{C4ABA507-5D52-4759-A0E3-B96D4E43B994}" srcOrd="7" destOrd="0" presId="urn:microsoft.com/office/officeart/2005/8/layout/default"/>
    <dgm:cxn modelId="{20C02EAF-078C-46C7-99F1-06B55F3813DC}" type="presParOf" srcId="{64F25D29-79DA-4CA9-8EBD-3EFD49B9AA18}" destId="{75147125-490F-44F7-8BA2-C4E265F77464}" srcOrd="8" destOrd="0" presId="urn:microsoft.com/office/officeart/2005/8/layout/default"/>
    <dgm:cxn modelId="{7EC8A2FA-98AB-4864-BCF5-3FBE176BEA52}" type="presParOf" srcId="{64F25D29-79DA-4CA9-8EBD-3EFD49B9AA18}" destId="{CF55E593-3FDF-412E-B203-BD975A504C2F}" srcOrd="9" destOrd="0" presId="urn:microsoft.com/office/officeart/2005/8/layout/default"/>
    <dgm:cxn modelId="{6957C775-5110-488A-9E6A-AF516828BA42}" type="presParOf" srcId="{64F25D29-79DA-4CA9-8EBD-3EFD49B9AA18}" destId="{E46223D0-A0D3-4010-960F-899C06ACB4B6}" srcOrd="10" destOrd="0" presId="urn:microsoft.com/office/officeart/2005/8/layout/default"/>
    <dgm:cxn modelId="{C355901C-E64F-41C1-86D2-779F34300B4C}" type="presParOf" srcId="{64F25D29-79DA-4CA9-8EBD-3EFD49B9AA18}" destId="{D4A89852-D8DE-4327-9861-E7A7733813DB}" srcOrd="11" destOrd="0" presId="urn:microsoft.com/office/officeart/2005/8/layout/default"/>
    <dgm:cxn modelId="{D6178A50-CB5B-44BE-833A-04008E38A9F2}" type="presParOf" srcId="{64F25D29-79DA-4CA9-8EBD-3EFD49B9AA18}" destId="{CF6951A0-03D7-4C04-BD2F-D29831904BB8}"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0C9DBDD-0588-4873-A7E1-909F0692B58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9D2004CA-507C-4288-81DD-F4436CEBA429}">
      <dgm:prSet phldrT="[Text]"/>
      <dgm:spPr>
        <a:solidFill>
          <a:schemeClr val="bg1"/>
        </a:solidFill>
      </dgm:spPr>
      <dgm:t>
        <a:bodyPr/>
        <a:lstStyle/>
        <a:p>
          <a:r>
            <a:rPr lang="en-US" dirty="0" smtClean="0"/>
            <a:t>Uniqueness</a:t>
          </a:r>
          <a:endParaRPr lang="en-US" dirty="0"/>
        </a:p>
      </dgm:t>
    </dgm:pt>
    <dgm:pt modelId="{793EADFD-225F-4378-B6FD-508046658452}" type="parTrans" cxnId="{6442BB1C-BFA4-484B-8CCF-6182601AA798}">
      <dgm:prSet/>
      <dgm:spPr/>
      <dgm:t>
        <a:bodyPr/>
        <a:lstStyle/>
        <a:p>
          <a:endParaRPr lang="en-US"/>
        </a:p>
      </dgm:t>
    </dgm:pt>
    <dgm:pt modelId="{5D0284C6-518C-41F8-BBD3-9859A99C069C}" type="sibTrans" cxnId="{6442BB1C-BFA4-484B-8CCF-6182601AA798}">
      <dgm:prSet/>
      <dgm:spPr/>
      <dgm:t>
        <a:bodyPr/>
        <a:lstStyle/>
        <a:p>
          <a:endParaRPr lang="en-US"/>
        </a:p>
      </dgm:t>
    </dgm:pt>
    <dgm:pt modelId="{A37EC517-3C81-4201-A93F-255C1A3787C7}">
      <dgm:prSet phldrT="[Text]"/>
      <dgm:spPr>
        <a:solidFill>
          <a:schemeClr val="bg1"/>
        </a:solidFill>
      </dgm:spPr>
      <dgm:t>
        <a:bodyPr/>
        <a:lstStyle/>
        <a:p>
          <a:r>
            <a:rPr lang="en-US" dirty="0" smtClean="0"/>
            <a:t>Then  is it a failed experiment?</a:t>
          </a:r>
          <a:endParaRPr lang="en-US" dirty="0"/>
        </a:p>
      </dgm:t>
    </dgm:pt>
    <dgm:pt modelId="{CC0CCE3E-79B8-46AE-9D60-F1C179A348E8}" type="parTrans" cxnId="{52BA7991-3B43-4D5D-807B-773AE5AA6ECC}">
      <dgm:prSet/>
      <dgm:spPr/>
      <dgm:t>
        <a:bodyPr/>
        <a:lstStyle/>
        <a:p>
          <a:endParaRPr lang="en-US"/>
        </a:p>
      </dgm:t>
    </dgm:pt>
    <dgm:pt modelId="{BC9C3E9F-A718-45ED-BCF1-211BA18236BF}" type="sibTrans" cxnId="{52BA7991-3B43-4D5D-807B-773AE5AA6ECC}">
      <dgm:prSet/>
      <dgm:spPr/>
      <dgm:t>
        <a:bodyPr/>
        <a:lstStyle/>
        <a:p>
          <a:endParaRPr lang="en-US"/>
        </a:p>
      </dgm:t>
    </dgm:pt>
    <dgm:pt modelId="{C9561524-030C-445B-BB95-8EDA37D3F23E}">
      <dgm:prSet phldrT="[Text]"/>
      <dgm:spPr>
        <a:solidFill>
          <a:schemeClr val="bg1"/>
        </a:solidFill>
      </dgm:spPr>
      <dgm:t>
        <a:bodyPr/>
        <a:lstStyle/>
        <a:p>
          <a:r>
            <a:rPr lang="en-US" dirty="0" smtClean="0"/>
            <a:t>Security Features</a:t>
          </a:r>
          <a:endParaRPr lang="en-US" dirty="0"/>
        </a:p>
      </dgm:t>
    </dgm:pt>
    <dgm:pt modelId="{A299A4CA-F547-430B-9EAE-8F18C775915F}" type="parTrans" cxnId="{2F348455-361A-4095-85BA-DB56F88C9E1D}">
      <dgm:prSet/>
      <dgm:spPr/>
      <dgm:t>
        <a:bodyPr/>
        <a:lstStyle/>
        <a:p>
          <a:endParaRPr lang="en-US"/>
        </a:p>
      </dgm:t>
    </dgm:pt>
    <dgm:pt modelId="{FB5CA910-593B-4845-A256-A23B1100B39A}" type="sibTrans" cxnId="{2F348455-361A-4095-85BA-DB56F88C9E1D}">
      <dgm:prSet/>
      <dgm:spPr/>
      <dgm:t>
        <a:bodyPr/>
        <a:lstStyle/>
        <a:p>
          <a:endParaRPr lang="en-US"/>
        </a:p>
      </dgm:t>
    </dgm:pt>
    <dgm:pt modelId="{DEE790AD-FD60-49CA-8A24-DA9244965815}">
      <dgm:prSet phldrT="[Text]"/>
      <dgm:spPr>
        <a:solidFill>
          <a:schemeClr val="bg1"/>
        </a:solidFill>
      </dgm:spPr>
      <dgm:t>
        <a:bodyPr/>
        <a:lstStyle/>
        <a:p>
          <a:r>
            <a:rPr lang="en-US" dirty="0" smtClean="0"/>
            <a:t>Soil Rate?</a:t>
          </a:r>
          <a:endParaRPr lang="en-US" dirty="0"/>
        </a:p>
      </dgm:t>
    </dgm:pt>
    <dgm:pt modelId="{7DCFD9DB-D9B2-499E-90D8-F938C8C2C114}" type="parTrans" cxnId="{61AE96D6-5FCF-489D-99D3-3AD78BC784A5}">
      <dgm:prSet/>
      <dgm:spPr/>
      <dgm:t>
        <a:bodyPr/>
        <a:lstStyle/>
        <a:p>
          <a:endParaRPr lang="en-US"/>
        </a:p>
      </dgm:t>
    </dgm:pt>
    <dgm:pt modelId="{24F2AC84-B55D-4107-AF94-A98D67D460F8}" type="sibTrans" cxnId="{61AE96D6-5FCF-489D-99D3-3AD78BC784A5}">
      <dgm:prSet/>
      <dgm:spPr/>
      <dgm:t>
        <a:bodyPr/>
        <a:lstStyle/>
        <a:p>
          <a:endParaRPr lang="en-US"/>
        </a:p>
      </dgm:t>
    </dgm:pt>
    <dgm:pt modelId="{A38EBABD-EBAF-47C5-B9F7-27C006764275}">
      <dgm:prSet phldrT="[Text]"/>
      <dgm:spPr>
        <a:solidFill>
          <a:schemeClr val="bg1"/>
        </a:solidFill>
      </dgm:spPr>
      <dgm:t>
        <a:bodyPr/>
        <a:lstStyle/>
        <a:p>
          <a:r>
            <a:rPr lang="en-US" dirty="0" smtClean="0"/>
            <a:t>How did 97% returned?</a:t>
          </a:r>
          <a:endParaRPr lang="en-US" dirty="0"/>
        </a:p>
      </dgm:t>
    </dgm:pt>
    <dgm:pt modelId="{09468B4A-97F9-4B0E-94D5-6672A59E9D40}" type="parTrans" cxnId="{7A1A5B6B-EFC8-4EF6-BA65-F0FF3A332FB2}">
      <dgm:prSet/>
      <dgm:spPr/>
      <dgm:t>
        <a:bodyPr/>
        <a:lstStyle/>
        <a:p>
          <a:endParaRPr lang="en-US"/>
        </a:p>
      </dgm:t>
    </dgm:pt>
    <dgm:pt modelId="{984C88A5-2E5F-4DA3-B0A0-EBFBB31CAE18}" type="sibTrans" cxnId="{7A1A5B6B-EFC8-4EF6-BA65-F0FF3A332FB2}">
      <dgm:prSet/>
      <dgm:spPr/>
      <dgm:t>
        <a:bodyPr/>
        <a:lstStyle/>
        <a:p>
          <a:endParaRPr lang="en-US"/>
        </a:p>
      </dgm:t>
    </dgm:pt>
    <dgm:pt modelId="{77C5CB9D-7D47-45C0-A842-B740909E5B09}">
      <dgm:prSet phldrT="[Text]"/>
      <dgm:spPr>
        <a:solidFill>
          <a:schemeClr val="bg1"/>
        </a:solidFill>
      </dgm:spPr>
      <dgm:t>
        <a:bodyPr/>
        <a:lstStyle/>
        <a:p>
          <a:r>
            <a:rPr lang="en-US" dirty="0" smtClean="0"/>
            <a:t>Short Term challenges</a:t>
          </a:r>
          <a:br>
            <a:rPr lang="en-US" dirty="0" smtClean="0"/>
          </a:br>
          <a:r>
            <a:rPr lang="en-US" dirty="0" smtClean="0"/>
            <a:t>Long term Benefits?</a:t>
          </a:r>
          <a:endParaRPr lang="en-US" dirty="0"/>
        </a:p>
      </dgm:t>
    </dgm:pt>
    <dgm:pt modelId="{97DB5F34-42C9-4C93-B8C6-EBE0A578E97C}" type="parTrans" cxnId="{8187439C-8605-415D-BF78-EB09331CFE10}">
      <dgm:prSet/>
      <dgm:spPr/>
      <dgm:t>
        <a:bodyPr/>
        <a:lstStyle/>
        <a:p>
          <a:endParaRPr lang="en-US"/>
        </a:p>
      </dgm:t>
    </dgm:pt>
    <dgm:pt modelId="{F8846A66-7ABA-4ACD-A1CF-57693F36D0E9}" type="sibTrans" cxnId="{8187439C-8605-415D-BF78-EB09331CFE10}">
      <dgm:prSet/>
      <dgm:spPr/>
      <dgm:t>
        <a:bodyPr/>
        <a:lstStyle/>
        <a:p>
          <a:endParaRPr lang="en-US"/>
        </a:p>
      </dgm:t>
    </dgm:pt>
    <dgm:pt modelId="{A4660C53-41FB-43A7-A412-CEE4C85138EB}" type="pres">
      <dgm:prSet presAssocID="{40C9DBDD-0588-4873-A7E1-909F0692B586}" presName="Name0" presStyleCnt="0">
        <dgm:presLayoutVars>
          <dgm:chMax val="7"/>
          <dgm:chPref val="5"/>
        </dgm:presLayoutVars>
      </dgm:prSet>
      <dgm:spPr/>
    </dgm:pt>
    <dgm:pt modelId="{F7A6D14D-B51E-4457-B8DC-B7F1649F9674}" type="pres">
      <dgm:prSet presAssocID="{40C9DBDD-0588-4873-A7E1-909F0692B586}" presName="arrowNode" presStyleLbl="node1" presStyleIdx="0" presStyleCnt="1"/>
      <dgm:spPr/>
    </dgm:pt>
    <dgm:pt modelId="{AE9D4DF7-B06C-44ED-92CF-F7A8B50A8FAD}" type="pres">
      <dgm:prSet presAssocID="{9D2004CA-507C-4288-81DD-F4436CEBA429}" presName="txNode1" presStyleLbl="revTx" presStyleIdx="0" presStyleCnt="6">
        <dgm:presLayoutVars>
          <dgm:bulletEnabled val="1"/>
        </dgm:presLayoutVars>
      </dgm:prSet>
      <dgm:spPr/>
      <dgm:t>
        <a:bodyPr/>
        <a:lstStyle/>
        <a:p>
          <a:endParaRPr lang="en-US"/>
        </a:p>
      </dgm:t>
    </dgm:pt>
    <dgm:pt modelId="{28B65781-54FA-4E89-8114-FF39D9D7D58A}" type="pres">
      <dgm:prSet presAssocID="{DEE790AD-FD60-49CA-8A24-DA9244965815}" presName="txNode2" presStyleLbl="revTx" presStyleIdx="1" presStyleCnt="6">
        <dgm:presLayoutVars>
          <dgm:bulletEnabled val="1"/>
        </dgm:presLayoutVars>
      </dgm:prSet>
      <dgm:spPr/>
      <dgm:t>
        <a:bodyPr/>
        <a:lstStyle/>
        <a:p>
          <a:endParaRPr lang="en-US"/>
        </a:p>
      </dgm:t>
    </dgm:pt>
    <dgm:pt modelId="{876545D1-DB82-4495-BDF1-65AB921E4BDA}" type="pres">
      <dgm:prSet presAssocID="{24F2AC84-B55D-4107-AF94-A98D67D460F8}" presName="dotNode2" presStyleCnt="0"/>
      <dgm:spPr/>
    </dgm:pt>
    <dgm:pt modelId="{CAF192B6-3F72-4818-8550-EE929D9B8FEF}" type="pres">
      <dgm:prSet presAssocID="{24F2AC84-B55D-4107-AF94-A98D67D460F8}" presName="dotRepeatNode" presStyleLbl="fgShp" presStyleIdx="0" presStyleCnt="4"/>
      <dgm:spPr/>
      <dgm:t>
        <a:bodyPr/>
        <a:lstStyle/>
        <a:p>
          <a:endParaRPr lang="en-US"/>
        </a:p>
      </dgm:t>
    </dgm:pt>
    <dgm:pt modelId="{77CFC207-7B6C-4825-9C83-9E5D3BC0A255}" type="pres">
      <dgm:prSet presAssocID="{A38EBABD-EBAF-47C5-B9F7-27C006764275}" presName="txNode3" presStyleLbl="revTx" presStyleIdx="2" presStyleCnt="6">
        <dgm:presLayoutVars>
          <dgm:bulletEnabled val="1"/>
        </dgm:presLayoutVars>
      </dgm:prSet>
      <dgm:spPr/>
      <dgm:t>
        <a:bodyPr/>
        <a:lstStyle/>
        <a:p>
          <a:endParaRPr lang="en-US"/>
        </a:p>
      </dgm:t>
    </dgm:pt>
    <dgm:pt modelId="{48D9DDF0-CD9F-4C1D-9158-8D4EA5E738CB}" type="pres">
      <dgm:prSet presAssocID="{984C88A5-2E5F-4DA3-B0A0-EBFBB31CAE18}" presName="dotNode3" presStyleCnt="0"/>
      <dgm:spPr/>
    </dgm:pt>
    <dgm:pt modelId="{6FB41D44-EF48-4D40-B4E4-5D80FACD02DC}" type="pres">
      <dgm:prSet presAssocID="{984C88A5-2E5F-4DA3-B0A0-EBFBB31CAE18}" presName="dotRepeatNode" presStyleLbl="fgShp" presStyleIdx="1" presStyleCnt="4"/>
      <dgm:spPr/>
      <dgm:t>
        <a:bodyPr/>
        <a:lstStyle/>
        <a:p>
          <a:endParaRPr lang="en-US"/>
        </a:p>
      </dgm:t>
    </dgm:pt>
    <dgm:pt modelId="{F90E4C1C-0D9F-4587-B5B4-212D67EA4BED}" type="pres">
      <dgm:prSet presAssocID="{A37EC517-3C81-4201-A93F-255C1A3787C7}" presName="txNode4" presStyleLbl="revTx" presStyleIdx="3" presStyleCnt="6">
        <dgm:presLayoutVars>
          <dgm:bulletEnabled val="1"/>
        </dgm:presLayoutVars>
      </dgm:prSet>
      <dgm:spPr/>
      <dgm:t>
        <a:bodyPr/>
        <a:lstStyle/>
        <a:p>
          <a:endParaRPr lang="en-US"/>
        </a:p>
      </dgm:t>
    </dgm:pt>
    <dgm:pt modelId="{0993A280-5A8D-4143-90D0-9CB3F876AACB}" type="pres">
      <dgm:prSet presAssocID="{BC9C3E9F-A718-45ED-BCF1-211BA18236BF}" presName="dotNode4" presStyleCnt="0"/>
      <dgm:spPr/>
    </dgm:pt>
    <dgm:pt modelId="{29B50F72-6FB0-4885-9C0F-431254FD0529}" type="pres">
      <dgm:prSet presAssocID="{BC9C3E9F-A718-45ED-BCF1-211BA18236BF}" presName="dotRepeatNode" presStyleLbl="fgShp" presStyleIdx="2" presStyleCnt="4"/>
      <dgm:spPr/>
      <dgm:t>
        <a:bodyPr/>
        <a:lstStyle/>
        <a:p>
          <a:endParaRPr lang="en-US"/>
        </a:p>
      </dgm:t>
    </dgm:pt>
    <dgm:pt modelId="{64C6BEA4-6A09-4B27-9CD3-7D1F3FD81564}" type="pres">
      <dgm:prSet presAssocID="{77C5CB9D-7D47-45C0-A842-B740909E5B09}" presName="txNode5" presStyleLbl="revTx" presStyleIdx="4" presStyleCnt="6">
        <dgm:presLayoutVars>
          <dgm:bulletEnabled val="1"/>
        </dgm:presLayoutVars>
      </dgm:prSet>
      <dgm:spPr/>
      <dgm:t>
        <a:bodyPr/>
        <a:lstStyle/>
        <a:p>
          <a:endParaRPr lang="en-US"/>
        </a:p>
      </dgm:t>
    </dgm:pt>
    <dgm:pt modelId="{8C589B57-6DB5-4E06-A9F5-8E34C3CAB470}" type="pres">
      <dgm:prSet presAssocID="{F8846A66-7ABA-4ACD-A1CF-57693F36D0E9}" presName="dotNode5" presStyleCnt="0"/>
      <dgm:spPr/>
    </dgm:pt>
    <dgm:pt modelId="{C4E83681-472A-4B09-9969-6EE817169AD3}" type="pres">
      <dgm:prSet presAssocID="{F8846A66-7ABA-4ACD-A1CF-57693F36D0E9}" presName="dotRepeatNode" presStyleLbl="fgShp" presStyleIdx="3" presStyleCnt="4"/>
      <dgm:spPr/>
      <dgm:t>
        <a:bodyPr/>
        <a:lstStyle/>
        <a:p>
          <a:endParaRPr lang="en-US"/>
        </a:p>
      </dgm:t>
    </dgm:pt>
    <dgm:pt modelId="{35FAE309-9893-43C9-BA6B-FC39FF6C9EAA}" type="pres">
      <dgm:prSet presAssocID="{C9561524-030C-445B-BB95-8EDA37D3F23E}" presName="txNode6" presStyleLbl="revTx" presStyleIdx="5" presStyleCnt="6">
        <dgm:presLayoutVars>
          <dgm:bulletEnabled val="1"/>
        </dgm:presLayoutVars>
      </dgm:prSet>
      <dgm:spPr/>
      <dgm:t>
        <a:bodyPr/>
        <a:lstStyle/>
        <a:p>
          <a:endParaRPr lang="en-US"/>
        </a:p>
      </dgm:t>
    </dgm:pt>
  </dgm:ptLst>
  <dgm:cxnLst>
    <dgm:cxn modelId="{8187439C-8605-415D-BF78-EB09331CFE10}" srcId="{40C9DBDD-0588-4873-A7E1-909F0692B586}" destId="{77C5CB9D-7D47-45C0-A842-B740909E5B09}" srcOrd="4" destOrd="0" parTransId="{97DB5F34-42C9-4C93-B8C6-EBE0A578E97C}" sibTransId="{F8846A66-7ABA-4ACD-A1CF-57693F36D0E9}"/>
    <dgm:cxn modelId="{61AE96D6-5FCF-489D-99D3-3AD78BC784A5}" srcId="{40C9DBDD-0588-4873-A7E1-909F0692B586}" destId="{DEE790AD-FD60-49CA-8A24-DA9244965815}" srcOrd="1" destOrd="0" parTransId="{7DCFD9DB-D9B2-499E-90D8-F938C8C2C114}" sibTransId="{24F2AC84-B55D-4107-AF94-A98D67D460F8}"/>
    <dgm:cxn modelId="{07E2B0F3-7668-43EA-B44F-45641C147931}" type="presOf" srcId="{DEE790AD-FD60-49CA-8A24-DA9244965815}" destId="{28B65781-54FA-4E89-8114-FF39D9D7D58A}" srcOrd="0" destOrd="0" presId="urn:microsoft.com/office/officeart/2009/3/layout/DescendingProcess"/>
    <dgm:cxn modelId="{9CF50D8A-6A61-4E57-9283-446C0CC32832}" type="presOf" srcId="{40C9DBDD-0588-4873-A7E1-909F0692B586}" destId="{A4660C53-41FB-43A7-A412-CEE4C85138EB}" srcOrd="0" destOrd="0" presId="urn:microsoft.com/office/officeart/2009/3/layout/DescendingProcess"/>
    <dgm:cxn modelId="{F8CAFC94-CB2D-4E58-82A2-08B536EDACFE}" type="presOf" srcId="{BC9C3E9F-A718-45ED-BCF1-211BA18236BF}" destId="{29B50F72-6FB0-4885-9C0F-431254FD0529}" srcOrd="0" destOrd="0" presId="urn:microsoft.com/office/officeart/2009/3/layout/DescendingProcess"/>
    <dgm:cxn modelId="{6442BB1C-BFA4-484B-8CCF-6182601AA798}" srcId="{40C9DBDD-0588-4873-A7E1-909F0692B586}" destId="{9D2004CA-507C-4288-81DD-F4436CEBA429}" srcOrd="0" destOrd="0" parTransId="{793EADFD-225F-4378-B6FD-508046658452}" sibTransId="{5D0284C6-518C-41F8-BBD3-9859A99C069C}"/>
    <dgm:cxn modelId="{FE462352-7B46-4DA6-A2AE-43350825A235}" type="presOf" srcId="{24F2AC84-B55D-4107-AF94-A98D67D460F8}" destId="{CAF192B6-3F72-4818-8550-EE929D9B8FEF}" srcOrd="0" destOrd="0" presId="urn:microsoft.com/office/officeart/2009/3/layout/DescendingProcess"/>
    <dgm:cxn modelId="{7CF8365C-9C6A-4A71-AF6A-235DBC761291}" type="presOf" srcId="{9D2004CA-507C-4288-81DD-F4436CEBA429}" destId="{AE9D4DF7-B06C-44ED-92CF-F7A8B50A8FAD}" srcOrd="0" destOrd="0" presId="urn:microsoft.com/office/officeart/2009/3/layout/DescendingProcess"/>
    <dgm:cxn modelId="{822922F0-B769-4882-BB0E-D67C088EC0D9}" type="presOf" srcId="{77C5CB9D-7D47-45C0-A842-B740909E5B09}" destId="{64C6BEA4-6A09-4B27-9CD3-7D1F3FD81564}" srcOrd="0" destOrd="0" presId="urn:microsoft.com/office/officeart/2009/3/layout/DescendingProcess"/>
    <dgm:cxn modelId="{21B51BDF-A394-455B-8C0B-140BB482D170}" type="presOf" srcId="{A37EC517-3C81-4201-A93F-255C1A3787C7}" destId="{F90E4C1C-0D9F-4587-B5B4-212D67EA4BED}" srcOrd="0" destOrd="0" presId="urn:microsoft.com/office/officeart/2009/3/layout/DescendingProcess"/>
    <dgm:cxn modelId="{C9D236D8-A210-4CD3-B8BB-B0D26B0FEB13}" type="presOf" srcId="{C9561524-030C-445B-BB95-8EDA37D3F23E}" destId="{35FAE309-9893-43C9-BA6B-FC39FF6C9EAA}" srcOrd="0" destOrd="0" presId="urn:microsoft.com/office/officeart/2009/3/layout/DescendingProcess"/>
    <dgm:cxn modelId="{9046BF4E-A2D8-4655-93D9-2E2C76ED172E}" type="presOf" srcId="{984C88A5-2E5F-4DA3-B0A0-EBFBB31CAE18}" destId="{6FB41D44-EF48-4D40-B4E4-5D80FACD02DC}" srcOrd="0" destOrd="0" presId="urn:microsoft.com/office/officeart/2009/3/layout/DescendingProcess"/>
    <dgm:cxn modelId="{696C4364-7638-46C7-9CB5-0C534A431ED3}" type="presOf" srcId="{A38EBABD-EBAF-47C5-B9F7-27C006764275}" destId="{77CFC207-7B6C-4825-9C83-9E5D3BC0A255}" srcOrd="0" destOrd="0" presId="urn:microsoft.com/office/officeart/2009/3/layout/DescendingProcess"/>
    <dgm:cxn modelId="{52BA7991-3B43-4D5D-807B-773AE5AA6ECC}" srcId="{40C9DBDD-0588-4873-A7E1-909F0692B586}" destId="{A37EC517-3C81-4201-A93F-255C1A3787C7}" srcOrd="3" destOrd="0" parTransId="{CC0CCE3E-79B8-46AE-9D60-F1C179A348E8}" sibTransId="{BC9C3E9F-A718-45ED-BCF1-211BA18236BF}"/>
    <dgm:cxn modelId="{84E34292-C272-4734-8356-FD980EEE1E25}" type="presOf" srcId="{F8846A66-7ABA-4ACD-A1CF-57693F36D0E9}" destId="{C4E83681-472A-4B09-9969-6EE817169AD3}" srcOrd="0" destOrd="0" presId="urn:microsoft.com/office/officeart/2009/3/layout/DescendingProcess"/>
    <dgm:cxn modelId="{2F348455-361A-4095-85BA-DB56F88C9E1D}" srcId="{40C9DBDD-0588-4873-A7E1-909F0692B586}" destId="{C9561524-030C-445B-BB95-8EDA37D3F23E}" srcOrd="5" destOrd="0" parTransId="{A299A4CA-F547-430B-9EAE-8F18C775915F}" sibTransId="{FB5CA910-593B-4845-A256-A23B1100B39A}"/>
    <dgm:cxn modelId="{7A1A5B6B-EFC8-4EF6-BA65-F0FF3A332FB2}" srcId="{40C9DBDD-0588-4873-A7E1-909F0692B586}" destId="{A38EBABD-EBAF-47C5-B9F7-27C006764275}" srcOrd="2" destOrd="0" parTransId="{09468B4A-97F9-4B0E-94D5-6672A59E9D40}" sibTransId="{984C88A5-2E5F-4DA3-B0A0-EBFBB31CAE18}"/>
    <dgm:cxn modelId="{B57F04F2-42CB-419A-AA4C-5EF7EA449C61}" type="presParOf" srcId="{A4660C53-41FB-43A7-A412-CEE4C85138EB}" destId="{F7A6D14D-B51E-4457-B8DC-B7F1649F9674}" srcOrd="0" destOrd="0" presId="urn:microsoft.com/office/officeart/2009/3/layout/DescendingProcess"/>
    <dgm:cxn modelId="{3405091C-5105-4A3D-87AF-54B35FD6EE1A}" type="presParOf" srcId="{A4660C53-41FB-43A7-A412-CEE4C85138EB}" destId="{AE9D4DF7-B06C-44ED-92CF-F7A8B50A8FAD}" srcOrd="1" destOrd="0" presId="urn:microsoft.com/office/officeart/2009/3/layout/DescendingProcess"/>
    <dgm:cxn modelId="{34AFC42F-E8F3-47F6-BB5B-CE80C9FB0000}" type="presParOf" srcId="{A4660C53-41FB-43A7-A412-CEE4C85138EB}" destId="{28B65781-54FA-4E89-8114-FF39D9D7D58A}" srcOrd="2" destOrd="0" presId="urn:microsoft.com/office/officeart/2009/3/layout/DescendingProcess"/>
    <dgm:cxn modelId="{93293C4D-0071-470B-A2EC-F7AEFC6DC529}" type="presParOf" srcId="{A4660C53-41FB-43A7-A412-CEE4C85138EB}" destId="{876545D1-DB82-4495-BDF1-65AB921E4BDA}" srcOrd="3" destOrd="0" presId="urn:microsoft.com/office/officeart/2009/3/layout/DescendingProcess"/>
    <dgm:cxn modelId="{395C39DC-7462-41C6-BD11-636145BA52B9}" type="presParOf" srcId="{876545D1-DB82-4495-BDF1-65AB921E4BDA}" destId="{CAF192B6-3F72-4818-8550-EE929D9B8FEF}" srcOrd="0" destOrd="0" presId="urn:microsoft.com/office/officeart/2009/3/layout/DescendingProcess"/>
    <dgm:cxn modelId="{217719A9-7B1A-4BDC-A160-FB7264D7D4AC}" type="presParOf" srcId="{A4660C53-41FB-43A7-A412-CEE4C85138EB}" destId="{77CFC207-7B6C-4825-9C83-9E5D3BC0A255}" srcOrd="4" destOrd="0" presId="urn:microsoft.com/office/officeart/2009/3/layout/DescendingProcess"/>
    <dgm:cxn modelId="{B82BD63C-35B3-490D-A62E-A488B4EC67CD}" type="presParOf" srcId="{A4660C53-41FB-43A7-A412-CEE4C85138EB}" destId="{48D9DDF0-CD9F-4C1D-9158-8D4EA5E738CB}" srcOrd="5" destOrd="0" presId="urn:microsoft.com/office/officeart/2009/3/layout/DescendingProcess"/>
    <dgm:cxn modelId="{C5D4F9F2-56F3-495C-B3C0-7DD06E187C23}" type="presParOf" srcId="{48D9DDF0-CD9F-4C1D-9158-8D4EA5E738CB}" destId="{6FB41D44-EF48-4D40-B4E4-5D80FACD02DC}" srcOrd="0" destOrd="0" presId="urn:microsoft.com/office/officeart/2009/3/layout/DescendingProcess"/>
    <dgm:cxn modelId="{1ABADAC4-9C05-435E-9991-DFADAA614CE2}" type="presParOf" srcId="{A4660C53-41FB-43A7-A412-CEE4C85138EB}" destId="{F90E4C1C-0D9F-4587-B5B4-212D67EA4BED}" srcOrd="6" destOrd="0" presId="urn:microsoft.com/office/officeart/2009/3/layout/DescendingProcess"/>
    <dgm:cxn modelId="{C7317351-EBFB-4218-82B2-FE6A39143F99}" type="presParOf" srcId="{A4660C53-41FB-43A7-A412-CEE4C85138EB}" destId="{0993A280-5A8D-4143-90D0-9CB3F876AACB}" srcOrd="7" destOrd="0" presId="urn:microsoft.com/office/officeart/2009/3/layout/DescendingProcess"/>
    <dgm:cxn modelId="{83738B01-8170-40C1-9EBE-00BD872E70F5}" type="presParOf" srcId="{0993A280-5A8D-4143-90D0-9CB3F876AACB}" destId="{29B50F72-6FB0-4885-9C0F-431254FD0529}" srcOrd="0" destOrd="0" presId="urn:microsoft.com/office/officeart/2009/3/layout/DescendingProcess"/>
    <dgm:cxn modelId="{600A1739-7174-46A2-BAE6-AAC74C5063D9}" type="presParOf" srcId="{A4660C53-41FB-43A7-A412-CEE4C85138EB}" destId="{64C6BEA4-6A09-4B27-9CD3-7D1F3FD81564}" srcOrd="8" destOrd="0" presId="urn:microsoft.com/office/officeart/2009/3/layout/DescendingProcess"/>
    <dgm:cxn modelId="{36FB22EB-901B-41B5-8A03-6189FEBA73DF}" type="presParOf" srcId="{A4660C53-41FB-43A7-A412-CEE4C85138EB}" destId="{8C589B57-6DB5-4E06-A9F5-8E34C3CAB470}" srcOrd="9" destOrd="0" presId="urn:microsoft.com/office/officeart/2009/3/layout/DescendingProcess"/>
    <dgm:cxn modelId="{DE597A26-49C5-465B-AFAC-33F683B238F1}" type="presParOf" srcId="{8C589B57-6DB5-4E06-A9F5-8E34C3CAB470}" destId="{C4E83681-472A-4B09-9969-6EE817169AD3}" srcOrd="0" destOrd="0" presId="urn:microsoft.com/office/officeart/2009/3/layout/DescendingProcess"/>
    <dgm:cxn modelId="{C24241FE-A18F-4E7A-821D-8957E4BAED25}" type="presParOf" srcId="{A4660C53-41FB-43A7-A412-CEE4C85138EB}" destId="{35FAE309-9893-43C9-BA6B-FC39FF6C9EAA}" srcOrd="10" destOrd="0" presId="urn:microsoft.com/office/officeart/2009/3/layout/Descending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8971CC-055E-4151-B666-F52FED0D00C9}" type="doc">
      <dgm:prSet loTypeId="urn:microsoft.com/office/officeart/2005/8/layout/default" loCatId="list" qsTypeId="urn:microsoft.com/office/officeart/2005/8/quickstyle/3d3" qsCatId="3D" csTypeId="urn:microsoft.com/office/officeart/2005/8/colors/accent0_3" csCatId="mainScheme" phldr="1"/>
      <dgm:spPr/>
      <dgm:t>
        <a:bodyPr/>
        <a:lstStyle/>
        <a:p>
          <a:endParaRPr lang="en-US"/>
        </a:p>
      </dgm:t>
    </dgm:pt>
    <dgm:pt modelId="{465713D0-6ED9-417B-920E-4B75D0B0C8C9}">
      <dgm:prSet phldrT="[Text]"/>
      <dgm:spPr>
        <a:ln w="76200">
          <a:solidFill>
            <a:srgbClr val="FFC000"/>
          </a:solidFill>
        </a:ln>
      </dgm:spPr>
      <dgm:t>
        <a:bodyPr/>
        <a:lstStyle/>
        <a:p>
          <a:r>
            <a:rPr lang="en-US" dirty="0" smtClean="0">
              <a:effectLst/>
            </a:rPr>
            <a:t>Recent Acts &amp; Schemes</a:t>
          </a:r>
          <a:endParaRPr lang="en-US" dirty="0">
            <a:effectLst/>
          </a:endParaRPr>
        </a:p>
      </dgm:t>
    </dgm:pt>
    <dgm:pt modelId="{1232F55A-B760-435E-B678-4FB8A43CD164}" type="parTrans" cxnId="{936F65E2-599F-423B-8583-AACA99B08F73}">
      <dgm:prSet/>
      <dgm:spPr/>
      <dgm:t>
        <a:bodyPr/>
        <a:lstStyle/>
        <a:p>
          <a:endParaRPr lang="en-US">
            <a:effectLst/>
          </a:endParaRPr>
        </a:p>
      </dgm:t>
    </dgm:pt>
    <dgm:pt modelId="{5E8C98F9-43C7-424F-8433-3AF6B25EECB6}" type="sibTrans" cxnId="{936F65E2-599F-423B-8583-AACA99B08F73}">
      <dgm:prSet/>
      <dgm:spPr/>
      <dgm:t>
        <a:bodyPr/>
        <a:lstStyle/>
        <a:p>
          <a:endParaRPr lang="en-US">
            <a:effectLst/>
          </a:endParaRPr>
        </a:p>
      </dgm:t>
    </dgm:pt>
    <dgm:pt modelId="{41074588-93C2-4F31-ACCD-033E9535F83B}">
      <dgm:prSet phldrT="[Text]"/>
      <dgm:spPr>
        <a:ln w="76200">
          <a:solidFill>
            <a:srgbClr val="FFC000"/>
          </a:solidFill>
        </a:ln>
      </dgm:spPr>
      <dgm:t>
        <a:bodyPr/>
        <a:lstStyle/>
        <a:p>
          <a:r>
            <a:rPr lang="en-US" dirty="0" smtClean="0">
              <a:effectLst/>
            </a:rPr>
            <a:t>Tax Admin: TDS, TCS, </a:t>
          </a:r>
          <a:endParaRPr lang="en-US" dirty="0">
            <a:effectLst/>
          </a:endParaRPr>
        </a:p>
      </dgm:t>
    </dgm:pt>
    <dgm:pt modelId="{721B257D-275A-4F2A-A02E-1ECF0288F2D6}" type="parTrans" cxnId="{3131D0E3-ADD6-4B65-BA06-95C4D60BCE89}">
      <dgm:prSet/>
      <dgm:spPr/>
      <dgm:t>
        <a:bodyPr/>
        <a:lstStyle/>
        <a:p>
          <a:endParaRPr lang="en-US">
            <a:effectLst/>
          </a:endParaRPr>
        </a:p>
      </dgm:t>
    </dgm:pt>
    <dgm:pt modelId="{644C9905-DC28-4D2E-92BF-D2D710CE056C}" type="sibTrans" cxnId="{3131D0E3-ADD6-4B65-BA06-95C4D60BCE89}">
      <dgm:prSet/>
      <dgm:spPr/>
      <dgm:t>
        <a:bodyPr/>
        <a:lstStyle/>
        <a:p>
          <a:endParaRPr lang="en-US">
            <a:effectLst/>
          </a:endParaRPr>
        </a:p>
      </dgm:t>
    </dgm:pt>
    <dgm:pt modelId="{2AED0FF1-074D-4841-806C-097FC00B7EED}">
      <dgm:prSet phldrT="[Text]"/>
      <dgm:spPr>
        <a:ln w="76200">
          <a:solidFill>
            <a:srgbClr val="FFC000"/>
          </a:solidFill>
        </a:ln>
      </dgm:spPr>
      <dgm:t>
        <a:bodyPr/>
        <a:lstStyle/>
        <a:p>
          <a:r>
            <a:rPr lang="en-US" dirty="0" smtClean="0">
              <a:effectLst/>
            </a:rPr>
            <a:t>Demonetization helped or not?</a:t>
          </a:r>
          <a:endParaRPr lang="en-US" dirty="0">
            <a:effectLst/>
          </a:endParaRPr>
        </a:p>
      </dgm:t>
    </dgm:pt>
    <dgm:pt modelId="{18BAFC5C-308C-4BB9-BF4A-A0CAF5A7F52A}" type="parTrans" cxnId="{C5B3A4FB-0F59-42FC-B72E-0B517C582BAC}">
      <dgm:prSet/>
      <dgm:spPr/>
      <dgm:t>
        <a:bodyPr/>
        <a:lstStyle/>
        <a:p>
          <a:endParaRPr lang="en-US">
            <a:effectLst/>
          </a:endParaRPr>
        </a:p>
      </dgm:t>
    </dgm:pt>
    <dgm:pt modelId="{E2616AA0-60F8-4DFC-A9CC-DB49D7E89A77}" type="sibTrans" cxnId="{C5B3A4FB-0F59-42FC-B72E-0B517C582BAC}">
      <dgm:prSet/>
      <dgm:spPr/>
      <dgm:t>
        <a:bodyPr/>
        <a:lstStyle/>
        <a:p>
          <a:endParaRPr lang="en-US">
            <a:effectLst/>
          </a:endParaRPr>
        </a:p>
      </dgm:t>
    </dgm:pt>
    <dgm:pt modelId="{DF27A256-9214-47E6-B547-56FBC655F6CF}">
      <dgm:prSet phldrT="[Text]"/>
      <dgm:spPr>
        <a:ln w="76200">
          <a:solidFill>
            <a:srgbClr val="FFC000"/>
          </a:solidFill>
        </a:ln>
      </dgm:spPr>
      <dgm:t>
        <a:bodyPr/>
        <a:lstStyle/>
        <a:p>
          <a:r>
            <a:rPr lang="en-US" dirty="0" smtClean="0">
              <a:effectLst/>
            </a:rPr>
            <a:t>CGT: root of many problems</a:t>
          </a:r>
          <a:endParaRPr lang="en-US" dirty="0">
            <a:effectLst/>
          </a:endParaRPr>
        </a:p>
      </dgm:t>
    </dgm:pt>
    <dgm:pt modelId="{20818CEE-42BA-4BFC-AFDE-CD68773659CC}" type="parTrans" cxnId="{B46DC3D4-F933-4E81-9790-ED7B97702384}">
      <dgm:prSet/>
      <dgm:spPr/>
      <dgm:t>
        <a:bodyPr/>
        <a:lstStyle/>
        <a:p>
          <a:endParaRPr lang="en-US">
            <a:effectLst/>
          </a:endParaRPr>
        </a:p>
      </dgm:t>
    </dgm:pt>
    <dgm:pt modelId="{56F56659-88DC-40A8-8F69-F4C116334A18}" type="sibTrans" cxnId="{B46DC3D4-F933-4E81-9790-ED7B97702384}">
      <dgm:prSet/>
      <dgm:spPr/>
      <dgm:t>
        <a:bodyPr/>
        <a:lstStyle/>
        <a:p>
          <a:endParaRPr lang="en-US">
            <a:effectLst/>
          </a:endParaRPr>
        </a:p>
      </dgm:t>
    </dgm:pt>
    <dgm:pt modelId="{963F3C1C-5731-4501-8BA5-A56283CF3250}">
      <dgm:prSet phldrT="[Text]"/>
      <dgm:spPr>
        <a:ln w="76200">
          <a:solidFill>
            <a:srgbClr val="FFC000"/>
          </a:solidFill>
        </a:ln>
      </dgm:spPr>
      <dgm:t>
        <a:bodyPr/>
        <a:lstStyle/>
        <a:p>
          <a:r>
            <a:rPr lang="en-US" dirty="0" smtClean="0">
              <a:effectLst/>
            </a:rPr>
            <a:t>BEPS, </a:t>
          </a:r>
          <a:r>
            <a:rPr lang="en-US" dirty="0" err="1" smtClean="0">
              <a:effectLst/>
            </a:rPr>
            <a:t>AEoI</a:t>
          </a:r>
          <a:endParaRPr lang="en-US" dirty="0">
            <a:effectLst/>
          </a:endParaRPr>
        </a:p>
      </dgm:t>
    </dgm:pt>
    <dgm:pt modelId="{6BE32A52-01BC-4628-9E18-414A3A37BE78}" type="parTrans" cxnId="{7D89C85D-5F59-4B49-AABE-EE955476EC87}">
      <dgm:prSet/>
      <dgm:spPr/>
      <dgm:t>
        <a:bodyPr/>
        <a:lstStyle/>
        <a:p>
          <a:endParaRPr lang="en-US">
            <a:effectLst/>
          </a:endParaRPr>
        </a:p>
      </dgm:t>
    </dgm:pt>
    <dgm:pt modelId="{6004A770-2B49-4B42-A216-84171B6EE950}" type="sibTrans" cxnId="{7D89C85D-5F59-4B49-AABE-EE955476EC87}">
      <dgm:prSet/>
      <dgm:spPr/>
      <dgm:t>
        <a:bodyPr/>
        <a:lstStyle/>
        <a:p>
          <a:endParaRPr lang="en-US">
            <a:effectLst/>
          </a:endParaRPr>
        </a:p>
      </dgm:t>
    </dgm:pt>
    <dgm:pt modelId="{28C4D055-48BA-4DD8-AF3F-925D5F1C008B}">
      <dgm:prSet phldrT="[Text]"/>
      <dgm:spPr>
        <a:ln w="76200">
          <a:solidFill>
            <a:srgbClr val="FFC000"/>
          </a:solidFill>
        </a:ln>
      </dgm:spPr>
      <dgm:t>
        <a:bodyPr/>
        <a:lstStyle/>
        <a:p>
          <a:r>
            <a:rPr lang="en-US" dirty="0" err="1" smtClean="0">
              <a:effectLst/>
            </a:rPr>
            <a:t>PoEM</a:t>
          </a:r>
          <a:r>
            <a:rPr lang="en-US" dirty="0" smtClean="0">
              <a:effectLst/>
            </a:rPr>
            <a:t>, GAAR [WEF1/4/17], AAR</a:t>
          </a:r>
          <a:endParaRPr lang="en-US" dirty="0">
            <a:effectLst/>
          </a:endParaRPr>
        </a:p>
      </dgm:t>
    </dgm:pt>
    <dgm:pt modelId="{20A21FAC-1C6B-4576-9685-57E516ED8E32}" type="parTrans" cxnId="{2B73BA8C-8D5C-4AC2-8572-F0A1E60D4ED2}">
      <dgm:prSet/>
      <dgm:spPr/>
      <dgm:t>
        <a:bodyPr/>
        <a:lstStyle/>
        <a:p>
          <a:endParaRPr lang="en-US">
            <a:effectLst/>
          </a:endParaRPr>
        </a:p>
      </dgm:t>
    </dgm:pt>
    <dgm:pt modelId="{B814C782-DFE8-491C-A884-AD3CCE6116E0}" type="sibTrans" cxnId="{2B73BA8C-8D5C-4AC2-8572-F0A1E60D4ED2}">
      <dgm:prSet/>
      <dgm:spPr/>
      <dgm:t>
        <a:bodyPr/>
        <a:lstStyle/>
        <a:p>
          <a:endParaRPr lang="en-US">
            <a:effectLst/>
          </a:endParaRPr>
        </a:p>
      </dgm:t>
    </dgm:pt>
    <dgm:pt modelId="{7D3C79E6-8EE7-4068-A6D0-2F587E201B50}">
      <dgm:prSet phldrT="[Text]"/>
      <dgm:spPr>
        <a:ln w="76200">
          <a:solidFill>
            <a:srgbClr val="FFC000"/>
          </a:solidFill>
        </a:ln>
      </dgm:spPr>
      <dgm:t>
        <a:bodyPr/>
        <a:lstStyle/>
        <a:p>
          <a:r>
            <a:rPr lang="en-US" dirty="0" smtClean="0">
              <a:effectLst/>
            </a:rPr>
            <a:t>Electoral-Bonds</a:t>
          </a:r>
          <a:endParaRPr lang="en-US" dirty="0">
            <a:effectLst/>
          </a:endParaRPr>
        </a:p>
      </dgm:t>
    </dgm:pt>
    <dgm:pt modelId="{6FA14440-F5E2-47B3-927D-453C229DA166}" type="parTrans" cxnId="{FD0F358D-0802-4B46-A772-5C1ED95F0CDE}">
      <dgm:prSet/>
      <dgm:spPr/>
      <dgm:t>
        <a:bodyPr/>
        <a:lstStyle/>
        <a:p>
          <a:endParaRPr lang="en-US">
            <a:effectLst/>
          </a:endParaRPr>
        </a:p>
      </dgm:t>
    </dgm:pt>
    <dgm:pt modelId="{DEEDB830-5B46-49FE-A459-DC7ECC2524AC}" type="sibTrans" cxnId="{FD0F358D-0802-4B46-A772-5C1ED95F0CDE}">
      <dgm:prSet/>
      <dgm:spPr/>
      <dgm:t>
        <a:bodyPr/>
        <a:lstStyle/>
        <a:p>
          <a:endParaRPr lang="en-US">
            <a:effectLst/>
          </a:endParaRPr>
        </a:p>
      </dgm:t>
    </dgm:pt>
    <dgm:pt modelId="{64F25D29-79DA-4CA9-8EBD-3EFD49B9AA18}" type="pres">
      <dgm:prSet presAssocID="{9C8971CC-055E-4151-B666-F52FED0D00C9}" presName="diagram" presStyleCnt="0">
        <dgm:presLayoutVars>
          <dgm:dir/>
          <dgm:resizeHandles val="exact"/>
        </dgm:presLayoutVars>
      </dgm:prSet>
      <dgm:spPr/>
      <dgm:t>
        <a:bodyPr/>
        <a:lstStyle/>
        <a:p>
          <a:endParaRPr lang="en-US"/>
        </a:p>
      </dgm:t>
    </dgm:pt>
    <dgm:pt modelId="{79E9A304-717D-4C47-BA15-AD6B5AB739CD}" type="pres">
      <dgm:prSet presAssocID="{465713D0-6ED9-417B-920E-4B75D0B0C8C9}" presName="node" presStyleLbl="node1" presStyleIdx="0" presStyleCnt="7">
        <dgm:presLayoutVars>
          <dgm:bulletEnabled val="1"/>
        </dgm:presLayoutVars>
      </dgm:prSet>
      <dgm:spPr/>
      <dgm:t>
        <a:bodyPr/>
        <a:lstStyle/>
        <a:p>
          <a:endParaRPr lang="en-US"/>
        </a:p>
      </dgm:t>
    </dgm:pt>
    <dgm:pt modelId="{822E88CB-01ED-45AB-A27D-541C073649E6}" type="pres">
      <dgm:prSet presAssocID="{5E8C98F9-43C7-424F-8433-3AF6B25EECB6}" presName="sibTrans" presStyleCnt="0"/>
      <dgm:spPr/>
    </dgm:pt>
    <dgm:pt modelId="{2857E4AD-A78E-4E06-90B5-99E4DB7B73C3}" type="pres">
      <dgm:prSet presAssocID="{DF27A256-9214-47E6-B547-56FBC655F6CF}" presName="node" presStyleLbl="node1" presStyleIdx="1" presStyleCnt="7">
        <dgm:presLayoutVars>
          <dgm:bulletEnabled val="1"/>
        </dgm:presLayoutVars>
      </dgm:prSet>
      <dgm:spPr/>
      <dgm:t>
        <a:bodyPr/>
        <a:lstStyle/>
        <a:p>
          <a:endParaRPr lang="en-US"/>
        </a:p>
      </dgm:t>
    </dgm:pt>
    <dgm:pt modelId="{5DEA6764-1287-4CD5-9E93-E283700C5016}" type="pres">
      <dgm:prSet presAssocID="{56F56659-88DC-40A8-8F69-F4C116334A18}" presName="sibTrans" presStyleCnt="0"/>
      <dgm:spPr/>
    </dgm:pt>
    <dgm:pt modelId="{777A0044-86D9-4B05-878B-01B114515A6B}" type="pres">
      <dgm:prSet presAssocID="{28C4D055-48BA-4DD8-AF3F-925D5F1C008B}" presName="node" presStyleLbl="node1" presStyleIdx="2" presStyleCnt="7">
        <dgm:presLayoutVars>
          <dgm:bulletEnabled val="1"/>
        </dgm:presLayoutVars>
      </dgm:prSet>
      <dgm:spPr/>
      <dgm:t>
        <a:bodyPr/>
        <a:lstStyle/>
        <a:p>
          <a:endParaRPr lang="en-US"/>
        </a:p>
      </dgm:t>
    </dgm:pt>
    <dgm:pt modelId="{84746E9F-046B-4666-9AEA-A42C7613DB85}" type="pres">
      <dgm:prSet presAssocID="{B814C782-DFE8-491C-A884-AD3CCE6116E0}" presName="sibTrans" presStyleCnt="0"/>
      <dgm:spPr/>
    </dgm:pt>
    <dgm:pt modelId="{4A3F407B-3A1B-4BB1-B92B-7040C60AC27D}" type="pres">
      <dgm:prSet presAssocID="{963F3C1C-5731-4501-8BA5-A56283CF3250}" presName="node" presStyleLbl="node1" presStyleIdx="3" presStyleCnt="7">
        <dgm:presLayoutVars>
          <dgm:bulletEnabled val="1"/>
        </dgm:presLayoutVars>
      </dgm:prSet>
      <dgm:spPr/>
      <dgm:t>
        <a:bodyPr/>
        <a:lstStyle/>
        <a:p>
          <a:endParaRPr lang="en-US"/>
        </a:p>
      </dgm:t>
    </dgm:pt>
    <dgm:pt modelId="{C4ABA507-5D52-4759-A0E3-B96D4E43B994}" type="pres">
      <dgm:prSet presAssocID="{6004A770-2B49-4B42-A216-84171B6EE950}" presName="sibTrans" presStyleCnt="0"/>
      <dgm:spPr/>
    </dgm:pt>
    <dgm:pt modelId="{75147125-490F-44F7-8BA2-C4E265F77464}" type="pres">
      <dgm:prSet presAssocID="{41074588-93C2-4F31-ACCD-033E9535F83B}" presName="node" presStyleLbl="node1" presStyleIdx="4" presStyleCnt="7">
        <dgm:presLayoutVars>
          <dgm:bulletEnabled val="1"/>
        </dgm:presLayoutVars>
      </dgm:prSet>
      <dgm:spPr/>
      <dgm:t>
        <a:bodyPr/>
        <a:lstStyle/>
        <a:p>
          <a:endParaRPr lang="en-US"/>
        </a:p>
      </dgm:t>
    </dgm:pt>
    <dgm:pt modelId="{CF55E593-3FDF-412E-B203-BD975A504C2F}" type="pres">
      <dgm:prSet presAssocID="{644C9905-DC28-4D2E-92BF-D2D710CE056C}" presName="sibTrans" presStyleCnt="0"/>
      <dgm:spPr/>
    </dgm:pt>
    <dgm:pt modelId="{E46223D0-A0D3-4010-960F-899C06ACB4B6}" type="pres">
      <dgm:prSet presAssocID="{7D3C79E6-8EE7-4068-A6D0-2F587E201B50}" presName="node" presStyleLbl="node1" presStyleIdx="5" presStyleCnt="7">
        <dgm:presLayoutVars>
          <dgm:bulletEnabled val="1"/>
        </dgm:presLayoutVars>
      </dgm:prSet>
      <dgm:spPr/>
      <dgm:t>
        <a:bodyPr/>
        <a:lstStyle/>
        <a:p>
          <a:endParaRPr lang="en-US"/>
        </a:p>
      </dgm:t>
    </dgm:pt>
    <dgm:pt modelId="{D4A89852-D8DE-4327-9861-E7A7733813DB}" type="pres">
      <dgm:prSet presAssocID="{DEEDB830-5B46-49FE-A459-DC7ECC2524AC}" presName="sibTrans" presStyleCnt="0"/>
      <dgm:spPr/>
    </dgm:pt>
    <dgm:pt modelId="{CF6951A0-03D7-4C04-BD2F-D29831904BB8}" type="pres">
      <dgm:prSet presAssocID="{2AED0FF1-074D-4841-806C-097FC00B7EED}" presName="node" presStyleLbl="node1" presStyleIdx="6" presStyleCnt="7">
        <dgm:presLayoutVars>
          <dgm:bulletEnabled val="1"/>
        </dgm:presLayoutVars>
      </dgm:prSet>
      <dgm:spPr/>
      <dgm:t>
        <a:bodyPr/>
        <a:lstStyle/>
        <a:p>
          <a:endParaRPr lang="en-US"/>
        </a:p>
      </dgm:t>
    </dgm:pt>
  </dgm:ptLst>
  <dgm:cxnLst>
    <dgm:cxn modelId="{CA08FE1C-0B9B-4999-BD40-6AE5682894B3}" type="presOf" srcId="{9C8971CC-055E-4151-B666-F52FED0D00C9}" destId="{64F25D29-79DA-4CA9-8EBD-3EFD49B9AA18}" srcOrd="0" destOrd="0" presId="urn:microsoft.com/office/officeart/2005/8/layout/default"/>
    <dgm:cxn modelId="{3131D0E3-ADD6-4B65-BA06-95C4D60BCE89}" srcId="{9C8971CC-055E-4151-B666-F52FED0D00C9}" destId="{41074588-93C2-4F31-ACCD-033E9535F83B}" srcOrd="4" destOrd="0" parTransId="{721B257D-275A-4F2A-A02E-1ECF0288F2D6}" sibTransId="{644C9905-DC28-4D2E-92BF-D2D710CE056C}"/>
    <dgm:cxn modelId="{7427B5EC-C6C2-4FBD-A024-91778A3AF870}" type="presOf" srcId="{7D3C79E6-8EE7-4068-A6D0-2F587E201B50}" destId="{E46223D0-A0D3-4010-960F-899C06ACB4B6}" srcOrd="0" destOrd="0" presId="urn:microsoft.com/office/officeart/2005/8/layout/default"/>
    <dgm:cxn modelId="{FD0F358D-0802-4B46-A772-5C1ED95F0CDE}" srcId="{9C8971CC-055E-4151-B666-F52FED0D00C9}" destId="{7D3C79E6-8EE7-4068-A6D0-2F587E201B50}" srcOrd="5" destOrd="0" parTransId="{6FA14440-F5E2-47B3-927D-453C229DA166}" sibTransId="{DEEDB830-5B46-49FE-A459-DC7ECC2524AC}"/>
    <dgm:cxn modelId="{C5B3A4FB-0F59-42FC-B72E-0B517C582BAC}" srcId="{9C8971CC-055E-4151-B666-F52FED0D00C9}" destId="{2AED0FF1-074D-4841-806C-097FC00B7EED}" srcOrd="6" destOrd="0" parTransId="{18BAFC5C-308C-4BB9-BF4A-A0CAF5A7F52A}" sibTransId="{E2616AA0-60F8-4DFC-A9CC-DB49D7E89A77}"/>
    <dgm:cxn modelId="{40D62426-048A-481B-8780-CA75181687D9}" type="presOf" srcId="{28C4D055-48BA-4DD8-AF3F-925D5F1C008B}" destId="{777A0044-86D9-4B05-878B-01B114515A6B}" srcOrd="0" destOrd="0" presId="urn:microsoft.com/office/officeart/2005/8/layout/default"/>
    <dgm:cxn modelId="{2B73BA8C-8D5C-4AC2-8572-F0A1E60D4ED2}" srcId="{9C8971CC-055E-4151-B666-F52FED0D00C9}" destId="{28C4D055-48BA-4DD8-AF3F-925D5F1C008B}" srcOrd="2" destOrd="0" parTransId="{20A21FAC-1C6B-4576-9685-57E516ED8E32}" sibTransId="{B814C782-DFE8-491C-A884-AD3CCE6116E0}"/>
    <dgm:cxn modelId="{013DDEB3-6974-408E-B134-BA8B8D0787A5}" type="presOf" srcId="{2AED0FF1-074D-4841-806C-097FC00B7EED}" destId="{CF6951A0-03D7-4C04-BD2F-D29831904BB8}" srcOrd="0" destOrd="0" presId="urn:microsoft.com/office/officeart/2005/8/layout/default"/>
    <dgm:cxn modelId="{7D89C85D-5F59-4B49-AABE-EE955476EC87}" srcId="{9C8971CC-055E-4151-B666-F52FED0D00C9}" destId="{963F3C1C-5731-4501-8BA5-A56283CF3250}" srcOrd="3" destOrd="0" parTransId="{6BE32A52-01BC-4628-9E18-414A3A37BE78}" sibTransId="{6004A770-2B49-4B42-A216-84171B6EE950}"/>
    <dgm:cxn modelId="{B46DC3D4-F933-4E81-9790-ED7B97702384}" srcId="{9C8971CC-055E-4151-B666-F52FED0D00C9}" destId="{DF27A256-9214-47E6-B547-56FBC655F6CF}" srcOrd="1" destOrd="0" parTransId="{20818CEE-42BA-4BFC-AFDE-CD68773659CC}" sibTransId="{56F56659-88DC-40A8-8F69-F4C116334A18}"/>
    <dgm:cxn modelId="{D9F95549-66F1-4B27-B761-53362B2487BA}" type="presOf" srcId="{DF27A256-9214-47E6-B547-56FBC655F6CF}" destId="{2857E4AD-A78E-4E06-90B5-99E4DB7B73C3}" srcOrd="0" destOrd="0" presId="urn:microsoft.com/office/officeart/2005/8/layout/default"/>
    <dgm:cxn modelId="{936F65E2-599F-423B-8583-AACA99B08F73}" srcId="{9C8971CC-055E-4151-B666-F52FED0D00C9}" destId="{465713D0-6ED9-417B-920E-4B75D0B0C8C9}" srcOrd="0" destOrd="0" parTransId="{1232F55A-B760-435E-B678-4FB8A43CD164}" sibTransId="{5E8C98F9-43C7-424F-8433-3AF6B25EECB6}"/>
    <dgm:cxn modelId="{9C91489C-FD0A-4C21-A385-7C72A3CC7E0C}" type="presOf" srcId="{41074588-93C2-4F31-ACCD-033E9535F83B}" destId="{75147125-490F-44F7-8BA2-C4E265F77464}" srcOrd="0" destOrd="0" presId="urn:microsoft.com/office/officeart/2005/8/layout/default"/>
    <dgm:cxn modelId="{3E34E486-6F5C-4DFF-ACEA-764FB1B39804}" type="presOf" srcId="{963F3C1C-5731-4501-8BA5-A56283CF3250}" destId="{4A3F407B-3A1B-4BB1-B92B-7040C60AC27D}" srcOrd="0" destOrd="0" presId="urn:microsoft.com/office/officeart/2005/8/layout/default"/>
    <dgm:cxn modelId="{68BB042B-40B6-4DA4-B9B2-19985F3AD597}" type="presOf" srcId="{465713D0-6ED9-417B-920E-4B75D0B0C8C9}" destId="{79E9A304-717D-4C47-BA15-AD6B5AB739CD}" srcOrd="0" destOrd="0" presId="urn:microsoft.com/office/officeart/2005/8/layout/default"/>
    <dgm:cxn modelId="{C89BF345-5B40-442C-9D0B-04D2AECF2D00}" type="presParOf" srcId="{64F25D29-79DA-4CA9-8EBD-3EFD49B9AA18}" destId="{79E9A304-717D-4C47-BA15-AD6B5AB739CD}" srcOrd="0" destOrd="0" presId="urn:microsoft.com/office/officeart/2005/8/layout/default"/>
    <dgm:cxn modelId="{1BF37257-CAF7-4AD4-B562-9E6CCFA5063B}" type="presParOf" srcId="{64F25D29-79DA-4CA9-8EBD-3EFD49B9AA18}" destId="{822E88CB-01ED-45AB-A27D-541C073649E6}" srcOrd="1" destOrd="0" presId="urn:microsoft.com/office/officeart/2005/8/layout/default"/>
    <dgm:cxn modelId="{F5DC9981-D7CD-4988-8687-356D42CA6E96}" type="presParOf" srcId="{64F25D29-79DA-4CA9-8EBD-3EFD49B9AA18}" destId="{2857E4AD-A78E-4E06-90B5-99E4DB7B73C3}" srcOrd="2" destOrd="0" presId="urn:microsoft.com/office/officeart/2005/8/layout/default"/>
    <dgm:cxn modelId="{E4149095-0FDF-4316-BA93-6903EF87FFEC}" type="presParOf" srcId="{64F25D29-79DA-4CA9-8EBD-3EFD49B9AA18}" destId="{5DEA6764-1287-4CD5-9E93-E283700C5016}" srcOrd="3" destOrd="0" presId="urn:microsoft.com/office/officeart/2005/8/layout/default"/>
    <dgm:cxn modelId="{AD4AE144-233A-464F-89D9-00E6CB241643}" type="presParOf" srcId="{64F25D29-79DA-4CA9-8EBD-3EFD49B9AA18}" destId="{777A0044-86D9-4B05-878B-01B114515A6B}" srcOrd="4" destOrd="0" presId="urn:microsoft.com/office/officeart/2005/8/layout/default"/>
    <dgm:cxn modelId="{3E1AD0E7-00EC-4DB0-A291-FDC04048D588}" type="presParOf" srcId="{64F25D29-79DA-4CA9-8EBD-3EFD49B9AA18}" destId="{84746E9F-046B-4666-9AEA-A42C7613DB85}" srcOrd="5" destOrd="0" presId="urn:microsoft.com/office/officeart/2005/8/layout/default"/>
    <dgm:cxn modelId="{6CC94C49-1CCD-4B1C-934A-5AF5BA9660FE}" type="presParOf" srcId="{64F25D29-79DA-4CA9-8EBD-3EFD49B9AA18}" destId="{4A3F407B-3A1B-4BB1-B92B-7040C60AC27D}" srcOrd="6" destOrd="0" presId="urn:microsoft.com/office/officeart/2005/8/layout/default"/>
    <dgm:cxn modelId="{2FA56F87-05A4-47A6-B8AF-FBBAAD2E50D6}" type="presParOf" srcId="{64F25D29-79DA-4CA9-8EBD-3EFD49B9AA18}" destId="{C4ABA507-5D52-4759-A0E3-B96D4E43B994}" srcOrd="7" destOrd="0" presId="urn:microsoft.com/office/officeart/2005/8/layout/default"/>
    <dgm:cxn modelId="{20C02EAF-078C-46C7-99F1-06B55F3813DC}" type="presParOf" srcId="{64F25D29-79DA-4CA9-8EBD-3EFD49B9AA18}" destId="{75147125-490F-44F7-8BA2-C4E265F77464}" srcOrd="8" destOrd="0" presId="urn:microsoft.com/office/officeart/2005/8/layout/default"/>
    <dgm:cxn modelId="{7EC8A2FA-98AB-4864-BCF5-3FBE176BEA52}" type="presParOf" srcId="{64F25D29-79DA-4CA9-8EBD-3EFD49B9AA18}" destId="{CF55E593-3FDF-412E-B203-BD975A504C2F}" srcOrd="9" destOrd="0" presId="urn:microsoft.com/office/officeart/2005/8/layout/default"/>
    <dgm:cxn modelId="{6957C775-5110-488A-9E6A-AF516828BA42}" type="presParOf" srcId="{64F25D29-79DA-4CA9-8EBD-3EFD49B9AA18}" destId="{E46223D0-A0D3-4010-960F-899C06ACB4B6}" srcOrd="10" destOrd="0" presId="urn:microsoft.com/office/officeart/2005/8/layout/default"/>
    <dgm:cxn modelId="{C355901C-E64F-41C1-86D2-779F34300B4C}" type="presParOf" srcId="{64F25D29-79DA-4CA9-8EBD-3EFD49B9AA18}" destId="{D4A89852-D8DE-4327-9861-E7A7733813DB}" srcOrd="11" destOrd="0" presId="urn:microsoft.com/office/officeart/2005/8/layout/default"/>
    <dgm:cxn modelId="{D6178A50-CB5B-44BE-833A-04008E38A9F2}" type="presParOf" srcId="{64F25D29-79DA-4CA9-8EBD-3EFD49B9AA18}" destId="{CF6951A0-03D7-4C04-BD2F-D29831904BB8}"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507AE6-BF88-46BB-A72A-2E883D066298}"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1F88394B-E7BF-4DCB-A264-FBB7A9A21851}">
      <dgm:prSet phldrT="[Text]"/>
      <dgm:spPr/>
      <dgm:t>
        <a:bodyPr/>
        <a:lstStyle/>
        <a:p>
          <a:r>
            <a:rPr lang="en-US" dirty="0" smtClean="0"/>
            <a:t>Last year</a:t>
          </a:r>
          <a:endParaRPr lang="en-US" dirty="0"/>
        </a:p>
      </dgm:t>
    </dgm:pt>
    <dgm:pt modelId="{55918BF3-BF9F-4F7F-8D59-26796174E2D3}" type="parTrans" cxnId="{63F55561-4C9C-4E22-AC1C-BD0BB23CC41F}">
      <dgm:prSet/>
      <dgm:spPr/>
      <dgm:t>
        <a:bodyPr/>
        <a:lstStyle/>
        <a:p>
          <a:endParaRPr lang="en-US"/>
        </a:p>
      </dgm:t>
    </dgm:pt>
    <dgm:pt modelId="{5A14B49D-1C76-4DA7-859D-7B6BB5F41582}" type="sibTrans" cxnId="{63F55561-4C9C-4E22-AC1C-BD0BB23CC41F}">
      <dgm:prSet/>
      <dgm:spPr/>
      <dgm:t>
        <a:bodyPr/>
        <a:lstStyle/>
        <a:p>
          <a:endParaRPr lang="en-US"/>
        </a:p>
      </dgm:t>
    </dgm:pt>
    <dgm:pt modelId="{F09A1142-55F8-428E-9288-BE052CC6E0EA}">
      <dgm:prSet phldrT="[Text]"/>
      <dgm:spPr/>
      <dgm:t>
        <a:bodyPr/>
        <a:lstStyle/>
        <a:p>
          <a:r>
            <a:rPr lang="en-US" dirty="0" smtClean="0"/>
            <a:t>This year</a:t>
          </a:r>
          <a:endParaRPr lang="en-US" dirty="0"/>
        </a:p>
      </dgm:t>
    </dgm:pt>
    <dgm:pt modelId="{7CD50C75-4591-4FBE-B6AB-F1B6E187D990}" type="parTrans" cxnId="{DB880EA4-6AEA-4438-BD7C-F86AF4D1E04F}">
      <dgm:prSet/>
      <dgm:spPr/>
      <dgm:t>
        <a:bodyPr/>
        <a:lstStyle/>
        <a:p>
          <a:endParaRPr lang="en-US"/>
        </a:p>
      </dgm:t>
    </dgm:pt>
    <dgm:pt modelId="{F7FC1E12-0F6A-45D5-BE2B-B36C975460F9}" type="sibTrans" cxnId="{DB880EA4-6AEA-4438-BD7C-F86AF4D1E04F}">
      <dgm:prSet/>
      <dgm:spPr/>
      <dgm:t>
        <a:bodyPr/>
        <a:lstStyle/>
        <a:p>
          <a:endParaRPr lang="en-US"/>
        </a:p>
      </dgm:t>
    </dgm:pt>
    <dgm:pt modelId="{720D5B04-07AA-400F-A8CB-77385869B639}" type="pres">
      <dgm:prSet presAssocID="{02507AE6-BF88-46BB-A72A-2E883D066298}" presName="cycle" presStyleCnt="0">
        <dgm:presLayoutVars>
          <dgm:dir/>
          <dgm:resizeHandles val="exact"/>
        </dgm:presLayoutVars>
      </dgm:prSet>
      <dgm:spPr/>
      <dgm:t>
        <a:bodyPr/>
        <a:lstStyle/>
        <a:p>
          <a:endParaRPr lang="en-US"/>
        </a:p>
      </dgm:t>
    </dgm:pt>
    <dgm:pt modelId="{9DB01E00-290F-45DB-86A8-EB4D96B1A8D3}" type="pres">
      <dgm:prSet presAssocID="{1F88394B-E7BF-4DCB-A264-FBB7A9A21851}" presName="arrow" presStyleLbl="node1" presStyleIdx="0" presStyleCnt="2">
        <dgm:presLayoutVars>
          <dgm:bulletEnabled val="1"/>
        </dgm:presLayoutVars>
      </dgm:prSet>
      <dgm:spPr/>
      <dgm:t>
        <a:bodyPr/>
        <a:lstStyle/>
        <a:p>
          <a:endParaRPr lang="en-US"/>
        </a:p>
      </dgm:t>
    </dgm:pt>
    <dgm:pt modelId="{D4C319CE-0603-45B6-BB47-0415A8509C48}" type="pres">
      <dgm:prSet presAssocID="{F09A1142-55F8-428E-9288-BE052CC6E0EA}" presName="arrow" presStyleLbl="node1" presStyleIdx="1" presStyleCnt="2">
        <dgm:presLayoutVars>
          <dgm:bulletEnabled val="1"/>
        </dgm:presLayoutVars>
      </dgm:prSet>
      <dgm:spPr/>
      <dgm:t>
        <a:bodyPr/>
        <a:lstStyle/>
        <a:p>
          <a:endParaRPr lang="en-US"/>
        </a:p>
      </dgm:t>
    </dgm:pt>
  </dgm:ptLst>
  <dgm:cxnLst>
    <dgm:cxn modelId="{9CDD6316-2C17-4654-8133-C47AB0AE1BEC}" type="presOf" srcId="{02507AE6-BF88-46BB-A72A-2E883D066298}" destId="{720D5B04-07AA-400F-A8CB-77385869B639}" srcOrd="0" destOrd="0" presId="urn:microsoft.com/office/officeart/2005/8/layout/arrow1"/>
    <dgm:cxn modelId="{63F55561-4C9C-4E22-AC1C-BD0BB23CC41F}" srcId="{02507AE6-BF88-46BB-A72A-2E883D066298}" destId="{1F88394B-E7BF-4DCB-A264-FBB7A9A21851}" srcOrd="0" destOrd="0" parTransId="{55918BF3-BF9F-4F7F-8D59-26796174E2D3}" sibTransId="{5A14B49D-1C76-4DA7-859D-7B6BB5F41582}"/>
    <dgm:cxn modelId="{DB880EA4-6AEA-4438-BD7C-F86AF4D1E04F}" srcId="{02507AE6-BF88-46BB-A72A-2E883D066298}" destId="{F09A1142-55F8-428E-9288-BE052CC6E0EA}" srcOrd="1" destOrd="0" parTransId="{7CD50C75-4591-4FBE-B6AB-F1B6E187D990}" sibTransId="{F7FC1E12-0F6A-45D5-BE2B-B36C975460F9}"/>
    <dgm:cxn modelId="{67636F2B-FDDE-4643-B8E6-17626B829DFB}" type="presOf" srcId="{1F88394B-E7BF-4DCB-A264-FBB7A9A21851}" destId="{9DB01E00-290F-45DB-86A8-EB4D96B1A8D3}" srcOrd="0" destOrd="0" presId="urn:microsoft.com/office/officeart/2005/8/layout/arrow1"/>
    <dgm:cxn modelId="{A302AB55-8009-4A0E-AABC-57F6599A5C71}" type="presOf" srcId="{F09A1142-55F8-428E-9288-BE052CC6E0EA}" destId="{D4C319CE-0603-45B6-BB47-0415A8509C48}" srcOrd="0" destOrd="0" presId="urn:microsoft.com/office/officeart/2005/8/layout/arrow1"/>
    <dgm:cxn modelId="{175AB64F-14C4-44F7-B9B6-289AD215866C}" type="presParOf" srcId="{720D5B04-07AA-400F-A8CB-77385869B639}" destId="{9DB01E00-290F-45DB-86A8-EB4D96B1A8D3}" srcOrd="0" destOrd="0" presId="urn:microsoft.com/office/officeart/2005/8/layout/arrow1"/>
    <dgm:cxn modelId="{151D2DAB-4E9A-46FF-9634-D7591B149A36}" type="presParOf" srcId="{720D5B04-07AA-400F-A8CB-77385869B639}" destId="{D4C319CE-0603-45B6-BB47-0415A8509C48}" srcOrd="1" destOrd="0" presId="urn:microsoft.com/office/officeart/2005/8/layout/arrow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F9638A-6772-4CB3-9C71-21B12C4E296B}" type="doc">
      <dgm:prSet loTypeId="urn:microsoft.com/office/officeart/2005/8/layout/hList3" loCatId="list" qsTypeId="urn:microsoft.com/office/officeart/2005/8/quickstyle/simple3" qsCatId="simple" csTypeId="urn:microsoft.com/office/officeart/2005/8/colors/accent0_3" csCatId="mainScheme" phldr="1"/>
      <dgm:spPr/>
      <dgm:t>
        <a:bodyPr/>
        <a:lstStyle/>
        <a:p>
          <a:endParaRPr lang="en-US"/>
        </a:p>
      </dgm:t>
    </dgm:pt>
    <dgm:pt modelId="{C4D85544-E47E-437A-B403-0A17D1A43AB0}">
      <dgm:prSet phldrT="[Text]"/>
      <dgm:spPr/>
      <dgm:t>
        <a:bodyPr/>
        <a:lstStyle/>
        <a:p>
          <a:r>
            <a:rPr lang="en-US" dirty="0" smtClean="0"/>
            <a:t>Black Money: Amount of income or transaction not disclosed to the tax authorities. It can be generated from legal activities (e.g. business) or illegal (e.g. bribery, ransom, narcotics, betting, gambling)</a:t>
          </a:r>
          <a:endParaRPr lang="en-US" dirty="0"/>
        </a:p>
      </dgm:t>
    </dgm:pt>
    <dgm:pt modelId="{E22EB5B1-C88F-408A-B441-254CA40C3791}" type="parTrans" cxnId="{8116B8F1-AEE0-4031-B3A4-5D9BC704EC6E}">
      <dgm:prSet/>
      <dgm:spPr/>
      <dgm:t>
        <a:bodyPr/>
        <a:lstStyle/>
        <a:p>
          <a:endParaRPr lang="en-US"/>
        </a:p>
      </dgm:t>
    </dgm:pt>
    <dgm:pt modelId="{31F23AC2-6CBC-49AB-B45D-FB1434923DC3}" type="sibTrans" cxnId="{8116B8F1-AEE0-4031-B3A4-5D9BC704EC6E}">
      <dgm:prSet/>
      <dgm:spPr/>
      <dgm:t>
        <a:bodyPr/>
        <a:lstStyle/>
        <a:p>
          <a:endParaRPr lang="en-US"/>
        </a:p>
      </dgm:t>
    </dgm:pt>
    <dgm:pt modelId="{EA1A5C76-80E1-4FC1-B5DE-F94B6CC8CA15}">
      <dgm:prSet phldrT="[Text]"/>
      <dgm:spPr/>
      <dgm:t>
        <a:bodyPr/>
        <a:lstStyle/>
        <a:p>
          <a:r>
            <a:rPr lang="en-US" dirty="0" smtClean="0"/>
            <a:t>Direct tax:</a:t>
          </a:r>
          <a:endParaRPr lang="en-US" dirty="0"/>
        </a:p>
      </dgm:t>
    </dgm:pt>
    <dgm:pt modelId="{9D01A74C-BD59-416E-AA47-83A5CFB518F4}" type="parTrans" cxnId="{CF195699-3D62-4B16-BC04-1D62C0150D61}">
      <dgm:prSet/>
      <dgm:spPr/>
      <dgm:t>
        <a:bodyPr/>
        <a:lstStyle/>
        <a:p>
          <a:endParaRPr lang="en-US"/>
        </a:p>
      </dgm:t>
    </dgm:pt>
    <dgm:pt modelId="{3F5CE418-8B09-4998-BFCE-75A2815A82DE}" type="sibTrans" cxnId="{CF195699-3D62-4B16-BC04-1D62C0150D61}">
      <dgm:prSet/>
      <dgm:spPr/>
      <dgm:t>
        <a:bodyPr/>
        <a:lstStyle/>
        <a:p>
          <a:endParaRPr lang="en-US"/>
        </a:p>
      </dgm:t>
    </dgm:pt>
    <dgm:pt modelId="{CB18366E-6747-466A-B10B-BD1DF83F3CD9}">
      <dgm:prSet/>
      <dgm:spPr/>
      <dgm:t>
        <a:bodyPr/>
        <a:lstStyle/>
        <a:p>
          <a:r>
            <a:rPr lang="en-US" dirty="0" smtClean="0"/>
            <a:t>Indirect tax</a:t>
          </a:r>
        </a:p>
      </dgm:t>
    </dgm:pt>
    <dgm:pt modelId="{F37A12DC-9A93-4399-9DB8-BB263F059B9A}" type="parTrans" cxnId="{BB210BDD-35F7-46EC-BDEE-1FE64C52B6DE}">
      <dgm:prSet/>
      <dgm:spPr/>
      <dgm:t>
        <a:bodyPr/>
        <a:lstStyle/>
        <a:p>
          <a:endParaRPr lang="en-US"/>
        </a:p>
      </dgm:t>
    </dgm:pt>
    <dgm:pt modelId="{09618ACC-9C0A-4063-9742-C06C3E17415E}" type="sibTrans" cxnId="{BB210BDD-35F7-46EC-BDEE-1FE64C52B6DE}">
      <dgm:prSet/>
      <dgm:spPr/>
      <dgm:t>
        <a:bodyPr/>
        <a:lstStyle/>
        <a:p>
          <a:endParaRPr lang="en-US"/>
        </a:p>
      </dgm:t>
    </dgm:pt>
    <dgm:pt modelId="{96142643-317D-4E78-9710-F57015F3B184}">
      <dgm:prSet phldrT="[Text]"/>
      <dgm:spPr/>
      <dgm:t>
        <a:bodyPr/>
        <a:lstStyle/>
        <a:p>
          <a:r>
            <a:rPr lang="en-US" dirty="0" smtClean="0"/>
            <a:t>Income, Expenditure, Capital Assets</a:t>
          </a:r>
          <a:endParaRPr lang="en-US" dirty="0"/>
        </a:p>
      </dgm:t>
    </dgm:pt>
    <dgm:pt modelId="{41940A14-5A06-4431-8CE5-5EB3D5EACFBC}" type="parTrans" cxnId="{18F4D1A9-E77D-4826-9404-314DB3E95360}">
      <dgm:prSet/>
      <dgm:spPr/>
      <dgm:t>
        <a:bodyPr/>
        <a:lstStyle/>
        <a:p>
          <a:endParaRPr lang="en-US"/>
        </a:p>
      </dgm:t>
    </dgm:pt>
    <dgm:pt modelId="{C2C945C6-CE0D-47DE-830F-71774736F244}" type="sibTrans" cxnId="{18F4D1A9-E77D-4826-9404-314DB3E95360}">
      <dgm:prSet/>
      <dgm:spPr/>
      <dgm:t>
        <a:bodyPr/>
        <a:lstStyle/>
        <a:p>
          <a:endParaRPr lang="en-US"/>
        </a:p>
      </dgm:t>
    </dgm:pt>
    <dgm:pt modelId="{AE46579F-498B-43F0-AB30-A8F1461A2984}">
      <dgm:prSet/>
      <dgm:spPr/>
      <dgm:t>
        <a:bodyPr/>
        <a:lstStyle/>
        <a:p>
          <a:r>
            <a:rPr lang="en-US" dirty="0" err="1" smtClean="0"/>
            <a:t>Mfg</a:t>
          </a:r>
          <a:r>
            <a:rPr lang="en-US" dirty="0" smtClean="0"/>
            <a:t> &amp; Sale of Goods &amp; Services incl. import &amp; export.</a:t>
          </a:r>
        </a:p>
      </dgm:t>
    </dgm:pt>
    <dgm:pt modelId="{28008D9F-0B99-426E-8F92-094D904134B0}" type="parTrans" cxnId="{1F5B249A-AE49-4B3B-8511-C97582866A21}">
      <dgm:prSet/>
      <dgm:spPr/>
      <dgm:t>
        <a:bodyPr/>
        <a:lstStyle/>
        <a:p>
          <a:endParaRPr lang="en-US"/>
        </a:p>
      </dgm:t>
    </dgm:pt>
    <dgm:pt modelId="{41EFCA9E-1F7B-4B5E-A509-D097250F1ACC}" type="sibTrans" cxnId="{1F5B249A-AE49-4B3B-8511-C97582866A21}">
      <dgm:prSet/>
      <dgm:spPr/>
      <dgm:t>
        <a:bodyPr/>
        <a:lstStyle/>
        <a:p>
          <a:endParaRPr lang="en-US"/>
        </a:p>
      </dgm:t>
    </dgm:pt>
    <dgm:pt modelId="{F7B82D7D-3721-4DAC-B967-E249570F30B1}" type="pres">
      <dgm:prSet presAssocID="{CEF9638A-6772-4CB3-9C71-21B12C4E296B}" presName="composite" presStyleCnt="0">
        <dgm:presLayoutVars>
          <dgm:chMax val="1"/>
          <dgm:dir/>
          <dgm:resizeHandles val="exact"/>
        </dgm:presLayoutVars>
      </dgm:prSet>
      <dgm:spPr/>
      <dgm:t>
        <a:bodyPr/>
        <a:lstStyle/>
        <a:p>
          <a:endParaRPr lang="en-US"/>
        </a:p>
      </dgm:t>
    </dgm:pt>
    <dgm:pt modelId="{36B74A5C-83B4-47C8-BE3B-2396B0765AED}" type="pres">
      <dgm:prSet presAssocID="{C4D85544-E47E-437A-B403-0A17D1A43AB0}" presName="roof" presStyleLbl="dkBgShp" presStyleIdx="0" presStyleCnt="2" custLinFactNeighborX="17656" custLinFactNeighborY="-91406"/>
      <dgm:spPr/>
      <dgm:t>
        <a:bodyPr/>
        <a:lstStyle/>
        <a:p>
          <a:endParaRPr lang="en-US"/>
        </a:p>
      </dgm:t>
    </dgm:pt>
    <dgm:pt modelId="{47B71C42-AE26-4AD3-AFC4-8FC6A3003ACE}" type="pres">
      <dgm:prSet presAssocID="{C4D85544-E47E-437A-B403-0A17D1A43AB0}" presName="pillars" presStyleCnt="0"/>
      <dgm:spPr/>
      <dgm:t>
        <a:bodyPr/>
        <a:lstStyle/>
        <a:p>
          <a:endParaRPr lang="en-US"/>
        </a:p>
      </dgm:t>
    </dgm:pt>
    <dgm:pt modelId="{5C28D61D-FA1C-4F70-8E60-E223B83E7029}" type="pres">
      <dgm:prSet presAssocID="{C4D85544-E47E-437A-B403-0A17D1A43AB0}" presName="pillar1" presStyleLbl="node1" presStyleIdx="0" presStyleCnt="2">
        <dgm:presLayoutVars>
          <dgm:bulletEnabled val="1"/>
        </dgm:presLayoutVars>
      </dgm:prSet>
      <dgm:spPr/>
      <dgm:t>
        <a:bodyPr/>
        <a:lstStyle/>
        <a:p>
          <a:endParaRPr lang="en-US"/>
        </a:p>
      </dgm:t>
    </dgm:pt>
    <dgm:pt modelId="{3CE0D01F-72A0-4B55-A5E8-75BAEEE1F002}" type="pres">
      <dgm:prSet presAssocID="{CB18366E-6747-466A-B10B-BD1DF83F3CD9}" presName="pillarX" presStyleLbl="node1" presStyleIdx="1" presStyleCnt="2">
        <dgm:presLayoutVars>
          <dgm:bulletEnabled val="1"/>
        </dgm:presLayoutVars>
      </dgm:prSet>
      <dgm:spPr/>
      <dgm:t>
        <a:bodyPr/>
        <a:lstStyle/>
        <a:p>
          <a:endParaRPr lang="en-US"/>
        </a:p>
      </dgm:t>
    </dgm:pt>
    <dgm:pt modelId="{AB0940AC-577E-45F5-B2CB-2B6E21B59451}" type="pres">
      <dgm:prSet presAssocID="{C4D85544-E47E-437A-B403-0A17D1A43AB0}" presName="base" presStyleLbl="dkBgShp" presStyleIdx="1" presStyleCnt="2"/>
      <dgm:spPr/>
      <dgm:t>
        <a:bodyPr/>
        <a:lstStyle/>
        <a:p>
          <a:endParaRPr lang="en-US"/>
        </a:p>
      </dgm:t>
    </dgm:pt>
  </dgm:ptLst>
  <dgm:cxnLst>
    <dgm:cxn modelId="{A51E69F9-CAD1-4579-8672-3ACC3ACF25E4}" type="presOf" srcId="{CB18366E-6747-466A-B10B-BD1DF83F3CD9}" destId="{3CE0D01F-72A0-4B55-A5E8-75BAEEE1F002}" srcOrd="0" destOrd="0" presId="urn:microsoft.com/office/officeart/2005/8/layout/hList3"/>
    <dgm:cxn modelId="{8116B8F1-AEE0-4031-B3A4-5D9BC704EC6E}" srcId="{CEF9638A-6772-4CB3-9C71-21B12C4E296B}" destId="{C4D85544-E47E-437A-B403-0A17D1A43AB0}" srcOrd="0" destOrd="0" parTransId="{E22EB5B1-C88F-408A-B441-254CA40C3791}" sibTransId="{31F23AC2-6CBC-49AB-B45D-FB1434923DC3}"/>
    <dgm:cxn modelId="{5728EF27-629C-45AF-9DB5-B05D2E097FAC}" type="presOf" srcId="{CEF9638A-6772-4CB3-9C71-21B12C4E296B}" destId="{F7B82D7D-3721-4DAC-B967-E249570F30B1}" srcOrd="0" destOrd="0" presId="urn:microsoft.com/office/officeart/2005/8/layout/hList3"/>
    <dgm:cxn modelId="{CF195699-3D62-4B16-BC04-1D62C0150D61}" srcId="{C4D85544-E47E-437A-B403-0A17D1A43AB0}" destId="{EA1A5C76-80E1-4FC1-B5DE-F94B6CC8CA15}" srcOrd="0" destOrd="0" parTransId="{9D01A74C-BD59-416E-AA47-83A5CFB518F4}" sibTransId="{3F5CE418-8B09-4998-BFCE-75A2815A82DE}"/>
    <dgm:cxn modelId="{18F4D1A9-E77D-4826-9404-314DB3E95360}" srcId="{EA1A5C76-80E1-4FC1-B5DE-F94B6CC8CA15}" destId="{96142643-317D-4E78-9710-F57015F3B184}" srcOrd="0" destOrd="0" parTransId="{41940A14-5A06-4431-8CE5-5EB3D5EACFBC}" sibTransId="{C2C945C6-CE0D-47DE-830F-71774736F244}"/>
    <dgm:cxn modelId="{1F5B249A-AE49-4B3B-8511-C97582866A21}" srcId="{CB18366E-6747-466A-B10B-BD1DF83F3CD9}" destId="{AE46579F-498B-43F0-AB30-A8F1461A2984}" srcOrd="0" destOrd="0" parTransId="{28008D9F-0B99-426E-8F92-094D904134B0}" sibTransId="{41EFCA9E-1F7B-4B5E-A509-D097250F1ACC}"/>
    <dgm:cxn modelId="{AD92950C-CF3D-4BF1-AD9A-008FAB4AA4B3}" type="presOf" srcId="{AE46579F-498B-43F0-AB30-A8F1461A2984}" destId="{3CE0D01F-72A0-4B55-A5E8-75BAEEE1F002}" srcOrd="0" destOrd="1" presId="urn:microsoft.com/office/officeart/2005/8/layout/hList3"/>
    <dgm:cxn modelId="{67828B3A-FDED-404E-987F-3CB9A813E863}" type="presOf" srcId="{EA1A5C76-80E1-4FC1-B5DE-F94B6CC8CA15}" destId="{5C28D61D-FA1C-4F70-8E60-E223B83E7029}" srcOrd="0" destOrd="0" presId="urn:microsoft.com/office/officeart/2005/8/layout/hList3"/>
    <dgm:cxn modelId="{467D48C7-EFA6-46C8-A6A1-C1854BC15A2C}" type="presOf" srcId="{C4D85544-E47E-437A-B403-0A17D1A43AB0}" destId="{36B74A5C-83B4-47C8-BE3B-2396B0765AED}" srcOrd="0" destOrd="0" presId="urn:microsoft.com/office/officeart/2005/8/layout/hList3"/>
    <dgm:cxn modelId="{BB210BDD-35F7-46EC-BDEE-1FE64C52B6DE}" srcId="{C4D85544-E47E-437A-B403-0A17D1A43AB0}" destId="{CB18366E-6747-466A-B10B-BD1DF83F3CD9}" srcOrd="1" destOrd="0" parTransId="{F37A12DC-9A93-4399-9DB8-BB263F059B9A}" sibTransId="{09618ACC-9C0A-4063-9742-C06C3E17415E}"/>
    <dgm:cxn modelId="{7B603997-A7A2-4DF3-8C53-9DB09D1B154C}" type="presOf" srcId="{96142643-317D-4E78-9710-F57015F3B184}" destId="{5C28D61D-FA1C-4F70-8E60-E223B83E7029}" srcOrd="0" destOrd="1" presId="urn:microsoft.com/office/officeart/2005/8/layout/hList3"/>
    <dgm:cxn modelId="{639D50F4-6C89-43C8-B2B8-E6C2FEF63BF3}" type="presParOf" srcId="{F7B82D7D-3721-4DAC-B967-E249570F30B1}" destId="{36B74A5C-83B4-47C8-BE3B-2396B0765AED}" srcOrd="0" destOrd="0" presId="urn:microsoft.com/office/officeart/2005/8/layout/hList3"/>
    <dgm:cxn modelId="{D9A3D444-6EC7-449D-80B3-BC54C3EB0809}" type="presParOf" srcId="{F7B82D7D-3721-4DAC-B967-E249570F30B1}" destId="{47B71C42-AE26-4AD3-AFC4-8FC6A3003ACE}" srcOrd="1" destOrd="0" presId="urn:microsoft.com/office/officeart/2005/8/layout/hList3"/>
    <dgm:cxn modelId="{EE18B6B6-2C2D-441C-9E5D-C901D2D7776A}" type="presParOf" srcId="{47B71C42-AE26-4AD3-AFC4-8FC6A3003ACE}" destId="{5C28D61D-FA1C-4F70-8E60-E223B83E7029}" srcOrd="0" destOrd="0" presId="urn:microsoft.com/office/officeart/2005/8/layout/hList3"/>
    <dgm:cxn modelId="{9AC93936-66CF-4A83-982C-7F2331C86B49}" type="presParOf" srcId="{47B71C42-AE26-4AD3-AFC4-8FC6A3003ACE}" destId="{3CE0D01F-72A0-4B55-A5E8-75BAEEE1F002}" srcOrd="1" destOrd="0" presId="urn:microsoft.com/office/officeart/2005/8/layout/hList3"/>
    <dgm:cxn modelId="{7F18ABCF-1D3C-4C22-9EE0-4A9C773FE900}" type="presParOf" srcId="{F7B82D7D-3721-4DAC-B967-E249570F30B1}" destId="{AB0940AC-577E-45F5-B2CB-2B6E21B59451}"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F9638A-6772-4CB3-9C71-21B12C4E296B}" type="doc">
      <dgm:prSet loTypeId="urn:microsoft.com/office/officeart/2005/8/layout/process4" loCatId="list" qsTypeId="urn:microsoft.com/office/officeart/2005/8/quickstyle/3d4" qsCatId="3D" csTypeId="urn:microsoft.com/office/officeart/2005/8/colors/accent0_3" csCatId="mainScheme" phldr="1"/>
      <dgm:spPr/>
      <dgm:t>
        <a:bodyPr/>
        <a:lstStyle/>
        <a:p>
          <a:endParaRPr lang="en-US"/>
        </a:p>
      </dgm:t>
    </dgm:pt>
    <dgm:pt modelId="{F5E83DF4-2071-40AE-8544-D6B61157762E}">
      <dgm:prSet phldrT="[Text]"/>
      <dgm:spPr/>
      <dgm:t>
        <a:bodyPr/>
        <a:lstStyle/>
        <a:p>
          <a:r>
            <a:rPr lang="en-US" dirty="0" smtClean="0"/>
            <a:t>Black Money Stored in Cash of Rs. 500 &amp; 1000</a:t>
          </a:r>
          <a:endParaRPr lang="en-US" dirty="0"/>
        </a:p>
      </dgm:t>
    </dgm:pt>
    <dgm:pt modelId="{D7026ECC-BA7E-4AD7-8B4A-A8880B466714}" type="parTrans" cxnId="{343992F5-BE1E-4EF8-91EA-04293E1FAEA3}">
      <dgm:prSet/>
      <dgm:spPr/>
      <dgm:t>
        <a:bodyPr/>
        <a:lstStyle/>
        <a:p>
          <a:endParaRPr lang="en-US"/>
        </a:p>
      </dgm:t>
    </dgm:pt>
    <dgm:pt modelId="{26CB4B9A-A2FE-4B7C-B1E2-05F7CD6687E4}" type="sibTrans" cxnId="{343992F5-BE1E-4EF8-91EA-04293E1FAEA3}">
      <dgm:prSet/>
      <dgm:spPr/>
      <dgm:t>
        <a:bodyPr/>
        <a:lstStyle/>
        <a:p>
          <a:endParaRPr lang="en-US"/>
        </a:p>
      </dgm:t>
    </dgm:pt>
    <dgm:pt modelId="{563A236C-861D-47E7-991D-1BD5287FE5A5}">
      <dgm:prSet phldrT="[Text]"/>
      <dgm:spPr/>
      <dgm:t>
        <a:bodyPr/>
        <a:lstStyle/>
        <a:p>
          <a:r>
            <a:rPr lang="en-US" dirty="0" smtClean="0"/>
            <a:t>SBN Cession of Liability Act 2017 &lt;</a:t>
          </a:r>
          <a:r>
            <a:rPr lang="en-US" dirty="0" smtClean="0">
              <a:hlinkClick xmlns:r="http://schemas.openxmlformats.org/officeDocument/2006/relationships" r:id="rId1"/>
            </a:rPr>
            <a:t>Lecture</a:t>
          </a:r>
          <a:r>
            <a:rPr lang="en-US" dirty="0" smtClean="0"/>
            <a:t>&gt;</a:t>
          </a:r>
          <a:endParaRPr lang="en-US" dirty="0"/>
        </a:p>
      </dgm:t>
    </dgm:pt>
    <dgm:pt modelId="{1B6E571B-58DD-4427-AE05-525CE0BD54BF}" type="parTrans" cxnId="{4E43C9EE-DBD3-4D32-AD69-926D0AB8DD0E}">
      <dgm:prSet/>
      <dgm:spPr/>
      <dgm:t>
        <a:bodyPr/>
        <a:lstStyle/>
        <a:p>
          <a:endParaRPr lang="en-US"/>
        </a:p>
      </dgm:t>
    </dgm:pt>
    <dgm:pt modelId="{E0869708-3A94-495B-BDDD-2F7B435556A4}" type="sibTrans" cxnId="{4E43C9EE-DBD3-4D32-AD69-926D0AB8DD0E}">
      <dgm:prSet/>
      <dgm:spPr/>
      <dgm:t>
        <a:bodyPr/>
        <a:lstStyle/>
        <a:p>
          <a:endParaRPr lang="en-US"/>
        </a:p>
      </dgm:t>
    </dgm:pt>
    <dgm:pt modelId="{DD7DF706-F1B9-4056-881B-04786016D680}">
      <dgm:prSet phldrT="[Text]"/>
      <dgm:spPr/>
      <dgm:t>
        <a:bodyPr/>
        <a:lstStyle/>
        <a:p>
          <a:r>
            <a:rPr lang="en-US" dirty="0" smtClean="0"/>
            <a:t>Black Money Stored in Assets</a:t>
          </a:r>
          <a:endParaRPr lang="en-US" dirty="0"/>
        </a:p>
      </dgm:t>
    </dgm:pt>
    <dgm:pt modelId="{AC9255EB-C20B-445C-B38F-DDC4F9E1C36C}" type="parTrans" cxnId="{C2F3DA43-F840-4205-8C5B-D0EEAB87CA1D}">
      <dgm:prSet/>
      <dgm:spPr/>
      <dgm:t>
        <a:bodyPr/>
        <a:lstStyle/>
        <a:p>
          <a:endParaRPr lang="en-US"/>
        </a:p>
      </dgm:t>
    </dgm:pt>
    <dgm:pt modelId="{9AF6BCBA-77AB-4AE7-8B69-F38960829271}" type="sibTrans" cxnId="{C2F3DA43-F840-4205-8C5B-D0EEAB87CA1D}">
      <dgm:prSet/>
      <dgm:spPr/>
      <dgm:t>
        <a:bodyPr/>
        <a:lstStyle/>
        <a:p>
          <a:endParaRPr lang="en-US"/>
        </a:p>
      </dgm:t>
    </dgm:pt>
    <dgm:pt modelId="{587D1BF7-F9E7-495A-95A4-A5E8FBEAF91D}">
      <dgm:prSet phldrT="[Text]"/>
      <dgm:spPr/>
      <dgm:t>
        <a:bodyPr/>
        <a:lstStyle/>
        <a:p>
          <a:r>
            <a:rPr lang="en-US" dirty="0" err="1" smtClean="0"/>
            <a:t>Benami</a:t>
          </a:r>
          <a:r>
            <a:rPr lang="en-US" dirty="0" smtClean="0"/>
            <a:t> Assets?</a:t>
          </a:r>
          <a:endParaRPr lang="en-US" dirty="0"/>
        </a:p>
      </dgm:t>
    </dgm:pt>
    <dgm:pt modelId="{7638E20D-02D0-4941-AE75-E9F0238378DA}" type="parTrans" cxnId="{1E168965-9969-4018-B757-97D8D057DC0E}">
      <dgm:prSet/>
      <dgm:spPr/>
      <dgm:t>
        <a:bodyPr/>
        <a:lstStyle/>
        <a:p>
          <a:endParaRPr lang="en-US"/>
        </a:p>
      </dgm:t>
    </dgm:pt>
    <dgm:pt modelId="{D5B8A756-D198-4D63-B5BE-D9FC1BCE251C}" type="sibTrans" cxnId="{1E168965-9969-4018-B757-97D8D057DC0E}">
      <dgm:prSet/>
      <dgm:spPr/>
      <dgm:t>
        <a:bodyPr/>
        <a:lstStyle/>
        <a:p>
          <a:endParaRPr lang="en-US"/>
        </a:p>
      </dgm:t>
    </dgm:pt>
    <dgm:pt modelId="{99E1BBC2-310D-4455-8FCC-75560D418BBF}">
      <dgm:prSet phldrT="[Text]"/>
      <dgm:spPr/>
      <dgm:t>
        <a:bodyPr/>
        <a:lstStyle/>
        <a:p>
          <a:r>
            <a:rPr lang="en-US" dirty="0" smtClean="0"/>
            <a:t>Foreign Assets?</a:t>
          </a:r>
          <a:endParaRPr lang="en-US" dirty="0"/>
        </a:p>
      </dgm:t>
    </dgm:pt>
    <dgm:pt modelId="{BE6EA09A-2A37-4394-96EC-7A21E81E160E}" type="parTrans" cxnId="{4B648091-7D84-43CB-8848-6832B9982A0D}">
      <dgm:prSet/>
      <dgm:spPr/>
      <dgm:t>
        <a:bodyPr/>
        <a:lstStyle/>
        <a:p>
          <a:endParaRPr lang="en-US"/>
        </a:p>
      </dgm:t>
    </dgm:pt>
    <dgm:pt modelId="{34DF01C3-2655-4BA6-897E-940A58D2DD6A}" type="sibTrans" cxnId="{4B648091-7D84-43CB-8848-6832B9982A0D}">
      <dgm:prSet/>
      <dgm:spPr/>
      <dgm:t>
        <a:bodyPr/>
        <a:lstStyle/>
        <a:p>
          <a:endParaRPr lang="en-US"/>
        </a:p>
      </dgm:t>
    </dgm:pt>
    <dgm:pt modelId="{EE65B500-36CA-44B7-B6CD-ED41CBFEF469}">
      <dgm:prSet phldrT="[Text]"/>
      <dgm:spPr/>
      <dgm:t>
        <a:bodyPr/>
        <a:lstStyle/>
        <a:p>
          <a:r>
            <a:rPr lang="en-US" dirty="0" smtClean="0"/>
            <a:t>Black money stored in cash / assets</a:t>
          </a:r>
          <a:endParaRPr lang="en-US" dirty="0"/>
        </a:p>
      </dgm:t>
    </dgm:pt>
    <dgm:pt modelId="{E05FF25D-A544-4685-801B-E20765EBD71C}" type="parTrans" cxnId="{4083EFA5-8CCF-4F9F-B993-1F70C52F040E}">
      <dgm:prSet/>
      <dgm:spPr/>
      <dgm:t>
        <a:bodyPr/>
        <a:lstStyle/>
        <a:p>
          <a:endParaRPr lang="en-US"/>
        </a:p>
      </dgm:t>
    </dgm:pt>
    <dgm:pt modelId="{34F8CC0E-5927-4AE8-BEF4-97AE9B4E0AFA}" type="sibTrans" cxnId="{4083EFA5-8CCF-4F9F-B993-1F70C52F040E}">
      <dgm:prSet/>
      <dgm:spPr/>
      <dgm:t>
        <a:bodyPr/>
        <a:lstStyle/>
        <a:p>
          <a:endParaRPr lang="en-US"/>
        </a:p>
      </dgm:t>
    </dgm:pt>
    <dgm:pt modelId="{45044CFA-975B-4F42-BDC7-C01CE7313F48}">
      <dgm:prSet phldrT="[Text]"/>
      <dgm:spPr/>
      <dgm:t>
        <a:bodyPr/>
        <a:lstStyle/>
        <a:p>
          <a:r>
            <a:rPr lang="en-US" dirty="0" smtClean="0"/>
            <a:t>Tax laws</a:t>
          </a:r>
          <a:endParaRPr lang="en-US" dirty="0"/>
        </a:p>
      </dgm:t>
    </dgm:pt>
    <dgm:pt modelId="{C600CEB1-14D6-4DC1-9471-F418F1BAF8AE}" type="parTrans" cxnId="{F76DB017-64EB-4FAF-A604-7A7B29F14C45}">
      <dgm:prSet/>
      <dgm:spPr/>
      <dgm:t>
        <a:bodyPr/>
        <a:lstStyle/>
        <a:p>
          <a:endParaRPr lang="en-US"/>
        </a:p>
      </dgm:t>
    </dgm:pt>
    <dgm:pt modelId="{CB2D64B9-93C6-4C07-9082-37FE81905AA0}" type="sibTrans" cxnId="{F76DB017-64EB-4FAF-A604-7A7B29F14C45}">
      <dgm:prSet/>
      <dgm:spPr/>
      <dgm:t>
        <a:bodyPr/>
        <a:lstStyle/>
        <a:p>
          <a:endParaRPr lang="en-US"/>
        </a:p>
      </dgm:t>
    </dgm:pt>
    <dgm:pt modelId="{1BD647DE-2DB2-44F8-8587-9AFFA21703F1}">
      <dgm:prSet phldrT="[Text]"/>
      <dgm:spPr/>
      <dgm:t>
        <a:bodyPr/>
        <a:lstStyle/>
        <a:p>
          <a:r>
            <a:rPr lang="en-US" dirty="0" smtClean="0"/>
            <a:t>Public Officials:  PCA Act ’88</a:t>
          </a:r>
          <a:endParaRPr lang="en-US" dirty="0"/>
        </a:p>
      </dgm:t>
    </dgm:pt>
    <dgm:pt modelId="{D7D17CE2-A0EE-49C2-A122-87A4B8E2C3F2}" type="parTrans" cxnId="{39D1F73F-0B6D-40F2-9804-22DA92B2E239}">
      <dgm:prSet/>
      <dgm:spPr/>
      <dgm:t>
        <a:bodyPr/>
        <a:lstStyle/>
        <a:p>
          <a:endParaRPr lang="en-US"/>
        </a:p>
      </dgm:t>
    </dgm:pt>
    <dgm:pt modelId="{F933196B-28D4-4CB3-A7A5-DAECFCD6E52B}" type="sibTrans" cxnId="{39D1F73F-0B6D-40F2-9804-22DA92B2E239}">
      <dgm:prSet/>
      <dgm:spPr/>
      <dgm:t>
        <a:bodyPr/>
        <a:lstStyle/>
        <a:p>
          <a:endParaRPr lang="en-US"/>
        </a:p>
      </dgm:t>
    </dgm:pt>
    <dgm:pt modelId="{2B7229CC-B488-45DA-A904-1C5C60C8B303}">
      <dgm:prSet phldrT="[Text]"/>
      <dgm:spPr/>
      <dgm:t>
        <a:bodyPr/>
        <a:lstStyle/>
        <a:p>
          <a:r>
            <a:rPr lang="en-US" smtClean="0"/>
            <a:t>PMLA Act: 2002 &lt;Black2White&gt;</a:t>
          </a:r>
          <a:endParaRPr lang="en-US" dirty="0"/>
        </a:p>
      </dgm:t>
    </dgm:pt>
    <dgm:pt modelId="{F371C7CF-4D16-454B-8539-760D3B430687}" type="parTrans" cxnId="{C117EBCF-A9A2-4A3D-B7FC-9A0FCBF51ECC}">
      <dgm:prSet/>
      <dgm:spPr/>
      <dgm:t>
        <a:bodyPr/>
        <a:lstStyle/>
        <a:p>
          <a:endParaRPr lang="en-US"/>
        </a:p>
      </dgm:t>
    </dgm:pt>
    <dgm:pt modelId="{126DDD7C-BCD0-4E7B-882C-8E329B47DAB0}" type="sibTrans" cxnId="{C117EBCF-A9A2-4A3D-B7FC-9A0FCBF51ECC}">
      <dgm:prSet/>
      <dgm:spPr/>
      <dgm:t>
        <a:bodyPr/>
        <a:lstStyle/>
        <a:p>
          <a:endParaRPr lang="en-US"/>
        </a:p>
      </dgm:t>
    </dgm:pt>
    <dgm:pt modelId="{9707ABB8-B121-48C8-B6D5-0BE9EF2C55BC}" type="pres">
      <dgm:prSet presAssocID="{CEF9638A-6772-4CB3-9C71-21B12C4E296B}" presName="Name0" presStyleCnt="0">
        <dgm:presLayoutVars>
          <dgm:dir/>
          <dgm:animLvl val="lvl"/>
          <dgm:resizeHandles val="exact"/>
        </dgm:presLayoutVars>
      </dgm:prSet>
      <dgm:spPr/>
      <dgm:t>
        <a:bodyPr/>
        <a:lstStyle/>
        <a:p>
          <a:endParaRPr lang="en-US"/>
        </a:p>
      </dgm:t>
    </dgm:pt>
    <dgm:pt modelId="{7A2BAFBA-C02B-4AD2-A84C-30291E858E97}" type="pres">
      <dgm:prSet presAssocID="{DD7DF706-F1B9-4056-881B-04786016D680}" presName="boxAndChildren" presStyleCnt="0"/>
      <dgm:spPr/>
      <dgm:t>
        <a:bodyPr/>
        <a:lstStyle/>
        <a:p>
          <a:endParaRPr lang="en-US"/>
        </a:p>
      </dgm:t>
    </dgm:pt>
    <dgm:pt modelId="{9E95F084-C87A-4326-9058-05FB0378A4D2}" type="pres">
      <dgm:prSet presAssocID="{DD7DF706-F1B9-4056-881B-04786016D680}" presName="parentTextBox" presStyleLbl="node1" presStyleIdx="0" presStyleCnt="3"/>
      <dgm:spPr/>
      <dgm:t>
        <a:bodyPr/>
        <a:lstStyle/>
        <a:p>
          <a:endParaRPr lang="en-US"/>
        </a:p>
      </dgm:t>
    </dgm:pt>
    <dgm:pt modelId="{F4EF220B-772B-4BCD-A60F-B204344DA372}" type="pres">
      <dgm:prSet presAssocID="{DD7DF706-F1B9-4056-881B-04786016D680}" presName="entireBox" presStyleLbl="node1" presStyleIdx="0" presStyleCnt="3"/>
      <dgm:spPr/>
      <dgm:t>
        <a:bodyPr/>
        <a:lstStyle/>
        <a:p>
          <a:endParaRPr lang="en-US"/>
        </a:p>
      </dgm:t>
    </dgm:pt>
    <dgm:pt modelId="{C26224DC-38A8-483A-8FF3-8A738B298FB8}" type="pres">
      <dgm:prSet presAssocID="{DD7DF706-F1B9-4056-881B-04786016D680}" presName="descendantBox" presStyleCnt="0"/>
      <dgm:spPr/>
      <dgm:t>
        <a:bodyPr/>
        <a:lstStyle/>
        <a:p>
          <a:endParaRPr lang="en-US"/>
        </a:p>
      </dgm:t>
    </dgm:pt>
    <dgm:pt modelId="{5EB21C96-E330-4368-AC95-B008F1BD0603}" type="pres">
      <dgm:prSet presAssocID="{587D1BF7-F9E7-495A-95A4-A5E8FBEAF91D}" presName="childTextBox" presStyleLbl="fgAccFollowNode1" presStyleIdx="0" presStyleCnt="6">
        <dgm:presLayoutVars>
          <dgm:bulletEnabled val="1"/>
        </dgm:presLayoutVars>
      </dgm:prSet>
      <dgm:spPr/>
      <dgm:t>
        <a:bodyPr/>
        <a:lstStyle/>
        <a:p>
          <a:endParaRPr lang="en-US"/>
        </a:p>
      </dgm:t>
    </dgm:pt>
    <dgm:pt modelId="{609A12C1-2061-408C-A8C0-37258DADE5E3}" type="pres">
      <dgm:prSet presAssocID="{99E1BBC2-310D-4455-8FCC-75560D418BBF}" presName="childTextBox" presStyleLbl="fgAccFollowNode1" presStyleIdx="1" presStyleCnt="6">
        <dgm:presLayoutVars>
          <dgm:bulletEnabled val="1"/>
        </dgm:presLayoutVars>
      </dgm:prSet>
      <dgm:spPr/>
      <dgm:t>
        <a:bodyPr/>
        <a:lstStyle/>
        <a:p>
          <a:endParaRPr lang="en-US"/>
        </a:p>
      </dgm:t>
    </dgm:pt>
    <dgm:pt modelId="{1AB97DE9-3A20-451B-A6F3-440DE9DC8170}" type="pres">
      <dgm:prSet presAssocID="{26CB4B9A-A2FE-4B7C-B1E2-05F7CD6687E4}" presName="sp" presStyleCnt="0"/>
      <dgm:spPr/>
      <dgm:t>
        <a:bodyPr/>
        <a:lstStyle/>
        <a:p>
          <a:endParaRPr lang="en-US"/>
        </a:p>
      </dgm:t>
    </dgm:pt>
    <dgm:pt modelId="{9FD558C6-B3BC-4518-B0E8-1D37A9715037}" type="pres">
      <dgm:prSet presAssocID="{F5E83DF4-2071-40AE-8544-D6B61157762E}" presName="arrowAndChildren" presStyleCnt="0"/>
      <dgm:spPr/>
      <dgm:t>
        <a:bodyPr/>
        <a:lstStyle/>
        <a:p>
          <a:endParaRPr lang="en-US"/>
        </a:p>
      </dgm:t>
    </dgm:pt>
    <dgm:pt modelId="{A5402831-3AF3-4FC4-9F6F-258A3D7B4F2F}" type="pres">
      <dgm:prSet presAssocID="{F5E83DF4-2071-40AE-8544-D6B61157762E}" presName="parentTextArrow" presStyleLbl="node1" presStyleIdx="0" presStyleCnt="3"/>
      <dgm:spPr/>
      <dgm:t>
        <a:bodyPr/>
        <a:lstStyle/>
        <a:p>
          <a:endParaRPr lang="en-US"/>
        </a:p>
      </dgm:t>
    </dgm:pt>
    <dgm:pt modelId="{3EE48263-AAA8-4CF8-A2A2-9EE9FABCFBD0}" type="pres">
      <dgm:prSet presAssocID="{F5E83DF4-2071-40AE-8544-D6B61157762E}" presName="arrow" presStyleLbl="node1" presStyleIdx="1" presStyleCnt="3"/>
      <dgm:spPr/>
      <dgm:t>
        <a:bodyPr/>
        <a:lstStyle/>
        <a:p>
          <a:endParaRPr lang="en-US"/>
        </a:p>
      </dgm:t>
    </dgm:pt>
    <dgm:pt modelId="{24696779-AFA7-4768-8A35-8313EBBF3959}" type="pres">
      <dgm:prSet presAssocID="{F5E83DF4-2071-40AE-8544-D6B61157762E}" presName="descendantArrow" presStyleCnt="0"/>
      <dgm:spPr/>
      <dgm:t>
        <a:bodyPr/>
        <a:lstStyle/>
        <a:p>
          <a:endParaRPr lang="en-US"/>
        </a:p>
      </dgm:t>
    </dgm:pt>
    <dgm:pt modelId="{6B57A58D-2E81-4557-B6F0-964394FA2D85}" type="pres">
      <dgm:prSet presAssocID="{563A236C-861D-47E7-991D-1BD5287FE5A5}" presName="childTextArrow" presStyleLbl="fgAccFollowNode1" presStyleIdx="2" presStyleCnt="6">
        <dgm:presLayoutVars>
          <dgm:bulletEnabled val="1"/>
        </dgm:presLayoutVars>
      </dgm:prSet>
      <dgm:spPr/>
      <dgm:t>
        <a:bodyPr/>
        <a:lstStyle/>
        <a:p>
          <a:endParaRPr lang="en-US"/>
        </a:p>
      </dgm:t>
    </dgm:pt>
    <dgm:pt modelId="{956A2554-0780-4DD1-8665-0F9305873376}" type="pres">
      <dgm:prSet presAssocID="{34F8CC0E-5927-4AE8-BEF4-97AE9B4E0AFA}" presName="sp" presStyleCnt="0"/>
      <dgm:spPr/>
      <dgm:t>
        <a:bodyPr/>
        <a:lstStyle/>
        <a:p>
          <a:endParaRPr lang="en-US"/>
        </a:p>
      </dgm:t>
    </dgm:pt>
    <dgm:pt modelId="{F72EDF1B-2EEE-45D2-B793-55C68C5533DD}" type="pres">
      <dgm:prSet presAssocID="{EE65B500-36CA-44B7-B6CD-ED41CBFEF469}" presName="arrowAndChildren" presStyleCnt="0"/>
      <dgm:spPr/>
      <dgm:t>
        <a:bodyPr/>
        <a:lstStyle/>
        <a:p>
          <a:endParaRPr lang="en-US"/>
        </a:p>
      </dgm:t>
    </dgm:pt>
    <dgm:pt modelId="{EAB619E9-3BFE-411A-8B5D-BBF88F4F41E3}" type="pres">
      <dgm:prSet presAssocID="{EE65B500-36CA-44B7-B6CD-ED41CBFEF469}" presName="parentTextArrow" presStyleLbl="node1" presStyleIdx="1" presStyleCnt="3"/>
      <dgm:spPr/>
      <dgm:t>
        <a:bodyPr/>
        <a:lstStyle/>
        <a:p>
          <a:endParaRPr lang="en-US"/>
        </a:p>
      </dgm:t>
    </dgm:pt>
    <dgm:pt modelId="{6881EAC3-F6C8-44DB-839F-113FE7613E37}" type="pres">
      <dgm:prSet presAssocID="{EE65B500-36CA-44B7-B6CD-ED41CBFEF469}" presName="arrow" presStyleLbl="node1" presStyleIdx="2" presStyleCnt="3"/>
      <dgm:spPr/>
      <dgm:t>
        <a:bodyPr/>
        <a:lstStyle/>
        <a:p>
          <a:endParaRPr lang="en-US"/>
        </a:p>
      </dgm:t>
    </dgm:pt>
    <dgm:pt modelId="{77B815E2-C89A-41DB-8336-6F6FD90BB0DD}" type="pres">
      <dgm:prSet presAssocID="{EE65B500-36CA-44B7-B6CD-ED41CBFEF469}" presName="descendantArrow" presStyleCnt="0"/>
      <dgm:spPr/>
      <dgm:t>
        <a:bodyPr/>
        <a:lstStyle/>
        <a:p>
          <a:endParaRPr lang="en-US"/>
        </a:p>
      </dgm:t>
    </dgm:pt>
    <dgm:pt modelId="{7D9B206E-7540-4308-959E-9242F1CF1BCE}" type="pres">
      <dgm:prSet presAssocID="{45044CFA-975B-4F42-BDC7-C01CE7313F48}" presName="childTextArrow" presStyleLbl="fgAccFollowNode1" presStyleIdx="3" presStyleCnt="6">
        <dgm:presLayoutVars>
          <dgm:bulletEnabled val="1"/>
        </dgm:presLayoutVars>
      </dgm:prSet>
      <dgm:spPr/>
      <dgm:t>
        <a:bodyPr/>
        <a:lstStyle/>
        <a:p>
          <a:endParaRPr lang="en-US"/>
        </a:p>
      </dgm:t>
    </dgm:pt>
    <dgm:pt modelId="{B1269D75-5441-4193-87C8-C20D5C669040}" type="pres">
      <dgm:prSet presAssocID="{1BD647DE-2DB2-44F8-8587-9AFFA21703F1}" presName="childTextArrow" presStyleLbl="fgAccFollowNode1" presStyleIdx="4" presStyleCnt="6">
        <dgm:presLayoutVars>
          <dgm:bulletEnabled val="1"/>
        </dgm:presLayoutVars>
      </dgm:prSet>
      <dgm:spPr/>
      <dgm:t>
        <a:bodyPr/>
        <a:lstStyle/>
        <a:p>
          <a:endParaRPr lang="en-US"/>
        </a:p>
      </dgm:t>
    </dgm:pt>
    <dgm:pt modelId="{157146EF-FF81-4831-B202-FF4AD02AEABD}" type="pres">
      <dgm:prSet presAssocID="{2B7229CC-B488-45DA-A904-1C5C60C8B303}" presName="childTextArrow" presStyleLbl="fgAccFollowNode1" presStyleIdx="5" presStyleCnt="6">
        <dgm:presLayoutVars>
          <dgm:bulletEnabled val="1"/>
        </dgm:presLayoutVars>
      </dgm:prSet>
      <dgm:spPr/>
      <dgm:t>
        <a:bodyPr/>
        <a:lstStyle/>
        <a:p>
          <a:endParaRPr lang="en-US"/>
        </a:p>
      </dgm:t>
    </dgm:pt>
  </dgm:ptLst>
  <dgm:cxnLst>
    <dgm:cxn modelId="{C44FC915-5268-4313-B5D2-69F392F0FC28}" type="presOf" srcId="{CEF9638A-6772-4CB3-9C71-21B12C4E296B}" destId="{9707ABB8-B121-48C8-B6D5-0BE9EF2C55BC}" srcOrd="0" destOrd="0" presId="urn:microsoft.com/office/officeart/2005/8/layout/process4"/>
    <dgm:cxn modelId="{AF0E3BCA-18E5-40A5-9C9D-885CB5C4B7FB}" type="presOf" srcId="{563A236C-861D-47E7-991D-1BD5287FE5A5}" destId="{6B57A58D-2E81-4557-B6F0-964394FA2D85}" srcOrd="0" destOrd="0" presId="urn:microsoft.com/office/officeart/2005/8/layout/process4"/>
    <dgm:cxn modelId="{D7B01C73-54A7-4CE4-A2FE-6C035DDC1CC0}" type="presOf" srcId="{587D1BF7-F9E7-495A-95A4-A5E8FBEAF91D}" destId="{5EB21C96-E330-4368-AC95-B008F1BD0603}" srcOrd="0" destOrd="0" presId="urn:microsoft.com/office/officeart/2005/8/layout/process4"/>
    <dgm:cxn modelId="{8D4A506F-D06F-4D7F-A01E-0D5CA2A6DE02}" type="presOf" srcId="{F5E83DF4-2071-40AE-8544-D6B61157762E}" destId="{A5402831-3AF3-4FC4-9F6F-258A3D7B4F2F}" srcOrd="0" destOrd="0" presId="urn:microsoft.com/office/officeart/2005/8/layout/process4"/>
    <dgm:cxn modelId="{C2F3DA43-F840-4205-8C5B-D0EEAB87CA1D}" srcId="{CEF9638A-6772-4CB3-9C71-21B12C4E296B}" destId="{DD7DF706-F1B9-4056-881B-04786016D680}" srcOrd="2" destOrd="0" parTransId="{AC9255EB-C20B-445C-B38F-DDC4F9E1C36C}" sibTransId="{9AF6BCBA-77AB-4AE7-8B69-F38960829271}"/>
    <dgm:cxn modelId="{4B648091-7D84-43CB-8848-6832B9982A0D}" srcId="{DD7DF706-F1B9-4056-881B-04786016D680}" destId="{99E1BBC2-310D-4455-8FCC-75560D418BBF}" srcOrd="1" destOrd="0" parTransId="{BE6EA09A-2A37-4394-96EC-7A21E81E160E}" sibTransId="{34DF01C3-2655-4BA6-897E-940A58D2DD6A}"/>
    <dgm:cxn modelId="{BE3EED07-3725-4E4F-8E32-4E517C130325}" type="presOf" srcId="{EE65B500-36CA-44B7-B6CD-ED41CBFEF469}" destId="{6881EAC3-F6C8-44DB-839F-113FE7613E37}" srcOrd="1" destOrd="0" presId="urn:microsoft.com/office/officeart/2005/8/layout/process4"/>
    <dgm:cxn modelId="{6BD6EF20-3271-4754-9748-B9806550AE90}" type="presOf" srcId="{DD7DF706-F1B9-4056-881B-04786016D680}" destId="{F4EF220B-772B-4BCD-A60F-B204344DA372}" srcOrd="1" destOrd="0" presId="urn:microsoft.com/office/officeart/2005/8/layout/process4"/>
    <dgm:cxn modelId="{4083EFA5-8CCF-4F9F-B993-1F70C52F040E}" srcId="{CEF9638A-6772-4CB3-9C71-21B12C4E296B}" destId="{EE65B500-36CA-44B7-B6CD-ED41CBFEF469}" srcOrd="0" destOrd="0" parTransId="{E05FF25D-A544-4685-801B-E20765EBD71C}" sibTransId="{34F8CC0E-5927-4AE8-BEF4-97AE9B4E0AFA}"/>
    <dgm:cxn modelId="{6AFEB145-4836-4F58-AE73-19C7ED63D602}" type="presOf" srcId="{1BD647DE-2DB2-44F8-8587-9AFFA21703F1}" destId="{B1269D75-5441-4193-87C8-C20D5C669040}" srcOrd="0" destOrd="0" presId="urn:microsoft.com/office/officeart/2005/8/layout/process4"/>
    <dgm:cxn modelId="{C117EBCF-A9A2-4A3D-B7FC-9A0FCBF51ECC}" srcId="{EE65B500-36CA-44B7-B6CD-ED41CBFEF469}" destId="{2B7229CC-B488-45DA-A904-1C5C60C8B303}" srcOrd="2" destOrd="0" parTransId="{F371C7CF-4D16-454B-8539-760D3B430687}" sibTransId="{126DDD7C-BCD0-4E7B-882C-8E329B47DAB0}"/>
    <dgm:cxn modelId="{97AF0FC0-8C42-4EAE-A58E-CDE19399AC7A}" type="presOf" srcId="{EE65B500-36CA-44B7-B6CD-ED41CBFEF469}" destId="{EAB619E9-3BFE-411A-8B5D-BBF88F4F41E3}" srcOrd="0" destOrd="0" presId="urn:microsoft.com/office/officeart/2005/8/layout/process4"/>
    <dgm:cxn modelId="{2659F91B-2D3A-44C6-BBD8-7416B03B4130}" type="presOf" srcId="{2B7229CC-B488-45DA-A904-1C5C60C8B303}" destId="{157146EF-FF81-4831-B202-FF4AD02AEABD}" srcOrd="0" destOrd="0" presId="urn:microsoft.com/office/officeart/2005/8/layout/process4"/>
    <dgm:cxn modelId="{1E168965-9969-4018-B757-97D8D057DC0E}" srcId="{DD7DF706-F1B9-4056-881B-04786016D680}" destId="{587D1BF7-F9E7-495A-95A4-A5E8FBEAF91D}" srcOrd="0" destOrd="0" parTransId="{7638E20D-02D0-4941-AE75-E9F0238378DA}" sibTransId="{D5B8A756-D198-4D63-B5BE-D9FC1BCE251C}"/>
    <dgm:cxn modelId="{39D1F73F-0B6D-40F2-9804-22DA92B2E239}" srcId="{EE65B500-36CA-44B7-B6CD-ED41CBFEF469}" destId="{1BD647DE-2DB2-44F8-8587-9AFFA21703F1}" srcOrd="1" destOrd="0" parTransId="{D7D17CE2-A0EE-49C2-A122-87A4B8E2C3F2}" sibTransId="{F933196B-28D4-4CB3-A7A5-DAECFCD6E52B}"/>
    <dgm:cxn modelId="{D7A86E2D-6295-4698-B113-DAA2D15CBEAF}" type="presOf" srcId="{45044CFA-975B-4F42-BDC7-C01CE7313F48}" destId="{7D9B206E-7540-4308-959E-9242F1CF1BCE}" srcOrd="0" destOrd="0" presId="urn:microsoft.com/office/officeart/2005/8/layout/process4"/>
    <dgm:cxn modelId="{343992F5-BE1E-4EF8-91EA-04293E1FAEA3}" srcId="{CEF9638A-6772-4CB3-9C71-21B12C4E296B}" destId="{F5E83DF4-2071-40AE-8544-D6B61157762E}" srcOrd="1" destOrd="0" parTransId="{D7026ECC-BA7E-4AD7-8B4A-A8880B466714}" sibTransId="{26CB4B9A-A2FE-4B7C-B1E2-05F7CD6687E4}"/>
    <dgm:cxn modelId="{BC899CF9-FB1C-4DE9-B17E-FCFA4D9B2EBB}" type="presOf" srcId="{DD7DF706-F1B9-4056-881B-04786016D680}" destId="{9E95F084-C87A-4326-9058-05FB0378A4D2}" srcOrd="0" destOrd="0" presId="urn:microsoft.com/office/officeart/2005/8/layout/process4"/>
    <dgm:cxn modelId="{F76DB017-64EB-4FAF-A604-7A7B29F14C45}" srcId="{EE65B500-36CA-44B7-B6CD-ED41CBFEF469}" destId="{45044CFA-975B-4F42-BDC7-C01CE7313F48}" srcOrd="0" destOrd="0" parTransId="{C600CEB1-14D6-4DC1-9471-F418F1BAF8AE}" sibTransId="{CB2D64B9-93C6-4C07-9082-37FE81905AA0}"/>
    <dgm:cxn modelId="{4E43C9EE-DBD3-4D32-AD69-926D0AB8DD0E}" srcId="{F5E83DF4-2071-40AE-8544-D6B61157762E}" destId="{563A236C-861D-47E7-991D-1BD5287FE5A5}" srcOrd="0" destOrd="0" parTransId="{1B6E571B-58DD-4427-AE05-525CE0BD54BF}" sibTransId="{E0869708-3A94-495B-BDDD-2F7B435556A4}"/>
    <dgm:cxn modelId="{6E73C9E4-591B-4654-A397-32AD68205A93}" type="presOf" srcId="{F5E83DF4-2071-40AE-8544-D6B61157762E}" destId="{3EE48263-AAA8-4CF8-A2A2-9EE9FABCFBD0}" srcOrd="1" destOrd="0" presId="urn:microsoft.com/office/officeart/2005/8/layout/process4"/>
    <dgm:cxn modelId="{AD25766B-3D07-41C0-A9A3-E460CF746236}" type="presOf" srcId="{99E1BBC2-310D-4455-8FCC-75560D418BBF}" destId="{609A12C1-2061-408C-A8C0-37258DADE5E3}" srcOrd="0" destOrd="0" presId="urn:microsoft.com/office/officeart/2005/8/layout/process4"/>
    <dgm:cxn modelId="{C7AD534E-6FE4-4C11-8335-5BC5F2349B20}" type="presParOf" srcId="{9707ABB8-B121-48C8-B6D5-0BE9EF2C55BC}" destId="{7A2BAFBA-C02B-4AD2-A84C-30291E858E97}" srcOrd="0" destOrd="0" presId="urn:microsoft.com/office/officeart/2005/8/layout/process4"/>
    <dgm:cxn modelId="{D42471A0-F4BF-4F9C-9895-0F5A352E05D1}" type="presParOf" srcId="{7A2BAFBA-C02B-4AD2-A84C-30291E858E97}" destId="{9E95F084-C87A-4326-9058-05FB0378A4D2}" srcOrd="0" destOrd="0" presId="urn:microsoft.com/office/officeart/2005/8/layout/process4"/>
    <dgm:cxn modelId="{42EADAB8-A8DE-4CEB-806F-9132FCE8C64B}" type="presParOf" srcId="{7A2BAFBA-C02B-4AD2-A84C-30291E858E97}" destId="{F4EF220B-772B-4BCD-A60F-B204344DA372}" srcOrd="1" destOrd="0" presId="urn:microsoft.com/office/officeart/2005/8/layout/process4"/>
    <dgm:cxn modelId="{9A246EE5-CF13-46D4-A6D4-F769E3404032}" type="presParOf" srcId="{7A2BAFBA-C02B-4AD2-A84C-30291E858E97}" destId="{C26224DC-38A8-483A-8FF3-8A738B298FB8}" srcOrd="2" destOrd="0" presId="urn:microsoft.com/office/officeart/2005/8/layout/process4"/>
    <dgm:cxn modelId="{B028A201-6DF0-4EFD-939B-0E71823140D2}" type="presParOf" srcId="{C26224DC-38A8-483A-8FF3-8A738B298FB8}" destId="{5EB21C96-E330-4368-AC95-B008F1BD0603}" srcOrd="0" destOrd="0" presId="urn:microsoft.com/office/officeart/2005/8/layout/process4"/>
    <dgm:cxn modelId="{028A57F1-FCF4-4C7D-9DC5-E446E0A7E13B}" type="presParOf" srcId="{C26224DC-38A8-483A-8FF3-8A738B298FB8}" destId="{609A12C1-2061-408C-A8C0-37258DADE5E3}" srcOrd="1" destOrd="0" presId="urn:microsoft.com/office/officeart/2005/8/layout/process4"/>
    <dgm:cxn modelId="{1896D00D-4DDD-437A-B6E6-E6191A67D63C}" type="presParOf" srcId="{9707ABB8-B121-48C8-B6D5-0BE9EF2C55BC}" destId="{1AB97DE9-3A20-451B-A6F3-440DE9DC8170}" srcOrd="1" destOrd="0" presId="urn:microsoft.com/office/officeart/2005/8/layout/process4"/>
    <dgm:cxn modelId="{E4FF2178-7E41-48F1-9C25-33326D30D25C}" type="presParOf" srcId="{9707ABB8-B121-48C8-B6D5-0BE9EF2C55BC}" destId="{9FD558C6-B3BC-4518-B0E8-1D37A9715037}" srcOrd="2" destOrd="0" presId="urn:microsoft.com/office/officeart/2005/8/layout/process4"/>
    <dgm:cxn modelId="{14F30A65-5ABF-4C65-85EF-8CE5CC35A69C}" type="presParOf" srcId="{9FD558C6-B3BC-4518-B0E8-1D37A9715037}" destId="{A5402831-3AF3-4FC4-9F6F-258A3D7B4F2F}" srcOrd="0" destOrd="0" presId="urn:microsoft.com/office/officeart/2005/8/layout/process4"/>
    <dgm:cxn modelId="{AC4A023B-780A-48EA-ACD6-6D0BBFB85E01}" type="presParOf" srcId="{9FD558C6-B3BC-4518-B0E8-1D37A9715037}" destId="{3EE48263-AAA8-4CF8-A2A2-9EE9FABCFBD0}" srcOrd="1" destOrd="0" presId="urn:microsoft.com/office/officeart/2005/8/layout/process4"/>
    <dgm:cxn modelId="{8C8FB15D-04BD-4BFA-8A99-D3C16AB5305E}" type="presParOf" srcId="{9FD558C6-B3BC-4518-B0E8-1D37A9715037}" destId="{24696779-AFA7-4768-8A35-8313EBBF3959}" srcOrd="2" destOrd="0" presId="urn:microsoft.com/office/officeart/2005/8/layout/process4"/>
    <dgm:cxn modelId="{E36AB442-F192-46DD-AEE0-FFC94CDB2067}" type="presParOf" srcId="{24696779-AFA7-4768-8A35-8313EBBF3959}" destId="{6B57A58D-2E81-4557-B6F0-964394FA2D85}" srcOrd="0" destOrd="0" presId="urn:microsoft.com/office/officeart/2005/8/layout/process4"/>
    <dgm:cxn modelId="{82EEA152-A88B-4DB0-8D3D-92915E9368E5}" type="presParOf" srcId="{9707ABB8-B121-48C8-B6D5-0BE9EF2C55BC}" destId="{956A2554-0780-4DD1-8665-0F9305873376}" srcOrd="3" destOrd="0" presId="urn:microsoft.com/office/officeart/2005/8/layout/process4"/>
    <dgm:cxn modelId="{C946D5AF-695C-47BA-B22A-1EEA609689EE}" type="presParOf" srcId="{9707ABB8-B121-48C8-B6D5-0BE9EF2C55BC}" destId="{F72EDF1B-2EEE-45D2-B793-55C68C5533DD}" srcOrd="4" destOrd="0" presId="urn:microsoft.com/office/officeart/2005/8/layout/process4"/>
    <dgm:cxn modelId="{C5310F54-F3E1-4031-A9E6-9790E89BE567}" type="presParOf" srcId="{F72EDF1B-2EEE-45D2-B793-55C68C5533DD}" destId="{EAB619E9-3BFE-411A-8B5D-BBF88F4F41E3}" srcOrd="0" destOrd="0" presId="urn:microsoft.com/office/officeart/2005/8/layout/process4"/>
    <dgm:cxn modelId="{990CB953-6AA1-4E9B-A928-F1C9F7B59EB8}" type="presParOf" srcId="{F72EDF1B-2EEE-45D2-B793-55C68C5533DD}" destId="{6881EAC3-F6C8-44DB-839F-113FE7613E37}" srcOrd="1" destOrd="0" presId="urn:microsoft.com/office/officeart/2005/8/layout/process4"/>
    <dgm:cxn modelId="{35A26A4B-8123-4909-B33E-C3D693132DE9}" type="presParOf" srcId="{F72EDF1B-2EEE-45D2-B793-55C68C5533DD}" destId="{77B815E2-C89A-41DB-8336-6F6FD90BB0DD}" srcOrd="2" destOrd="0" presId="urn:microsoft.com/office/officeart/2005/8/layout/process4"/>
    <dgm:cxn modelId="{4E55935A-6C7A-448D-A534-5AD8593AFD1F}" type="presParOf" srcId="{77B815E2-C89A-41DB-8336-6F6FD90BB0DD}" destId="{7D9B206E-7540-4308-959E-9242F1CF1BCE}" srcOrd="0" destOrd="0" presId="urn:microsoft.com/office/officeart/2005/8/layout/process4"/>
    <dgm:cxn modelId="{394F8547-4011-4487-85C4-12EDC1E8C9D6}" type="presParOf" srcId="{77B815E2-C89A-41DB-8336-6F6FD90BB0DD}" destId="{B1269D75-5441-4193-87C8-C20D5C669040}" srcOrd="1" destOrd="0" presId="urn:microsoft.com/office/officeart/2005/8/layout/process4"/>
    <dgm:cxn modelId="{1B913BC6-1017-4A95-BE41-22B76B5FBDEC}" type="presParOf" srcId="{77B815E2-C89A-41DB-8336-6F6FD90BB0DD}" destId="{157146EF-FF81-4831-B202-FF4AD02AEABD}" srcOrd="2"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382F26-4DCA-4E7A-A42A-78CFE1BF0D52}" type="doc">
      <dgm:prSet loTypeId="urn:diagrams.loki3.com/VaryingWidthList" loCatId="list" qsTypeId="urn:microsoft.com/office/officeart/2005/8/quickstyle/simple1" qsCatId="simple" csTypeId="urn:microsoft.com/office/officeart/2005/8/colors/accent1_2" csCatId="accent1" phldr="1"/>
      <dgm:spPr/>
    </dgm:pt>
    <dgm:pt modelId="{34E24051-955B-4D02-8304-39326992E87E}">
      <dgm:prSet phldrT="[Text]"/>
      <dgm:spPr/>
      <dgm:t>
        <a:bodyPr/>
        <a:lstStyle/>
        <a:p>
          <a:r>
            <a:rPr lang="en-US" dirty="0" smtClean="0"/>
            <a:t>10%</a:t>
          </a:r>
          <a:endParaRPr lang="en-US" dirty="0"/>
        </a:p>
      </dgm:t>
    </dgm:pt>
    <dgm:pt modelId="{6A7C4454-8DD1-48F9-8326-4243A023D847}" type="parTrans" cxnId="{BCBC5A09-04EB-4FF7-B497-DA2986E868FA}">
      <dgm:prSet/>
      <dgm:spPr/>
      <dgm:t>
        <a:bodyPr/>
        <a:lstStyle/>
        <a:p>
          <a:endParaRPr lang="en-US"/>
        </a:p>
      </dgm:t>
    </dgm:pt>
    <dgm:pt modelId="{F015D22E-58C1-42E8-887D-B191B1CD7A29}" type="sibTrans" cxnId="{BCBC5A09-04EB-4FF7-B497-DA2986E868FA}">
      <dgm:prSet/>
      <dgm:spPr/>
      <dgm:t>
        <a:bodyPr/>
        <a:lstStyle/>
        <a:p>
          <a:endParaRPr lang="en-US"/>
        </a:p>
      </dgm:t>
    </dgm:pt>
    <dgm:pt modelId="{BA7A18BC-1154-4648-BB2C-D02631A47CC2}">
      <dgm:prSet phldrT="[Text]"/>
      <dgm:spPr/>
      <dgm:t>
        <a:bodyPr/>
        <a:lstStyle/>
        <a:p>
          <a:r>
            <a:rPr lang="en-US" dirty="0" smtClean="0"/>
            <a:t>20%</a:t>
          </a:r>
          <a:endParaRPr lang="en-US" dirty="0"/>
        </a:p>
      </dgm:t>
    </dgm:pt>
    <dgm:pt modelId="{8E192C95-F0DD-437A-B944-BCB2B21EBF6E}" type="parTrans" cxnId="{E5E3E08D-03F3-4114-A692-3D23AE4A86C6}">
      <dgm:prSet/>
      <dgm:spPr/>
      <dgm:t>
        <a:bodyPr/>
        <a:lstStyle/>
        <a:p>
          <a:endParaRPr lang="en-US"/>
        </a:p>
      </dgm:t>
    </dgm:pt>
    <dgm:pt modelId="{7AB8DDE0-56D9-43EF-AB4E-66E26372A764}" type="sibTrans" cxnId="{E5E3E08D-03F3-4114-A692-3D23AE4A86C6}">
      <dgm:prSet/>
      <dgm:spPr/>
      <dgm:t>
        <a:bodyPr/>
        <a:lstStyle/>
        <a:p>
          <a:endParaRPr lang="en-US"/>
        </a:p>
      </dgm:t>
    </dgm:pt>
    <dgm:pt modelId="{1B230742-30D7-4842-B9E3-88DB8DDF4B04}">
      <dgm:prSet phldrT="[Text]"/>
      <dgm:spPr>
        <a:solidFill>
          <a:schemeClr val="accent2"/>
        </a:solidFill>
      </dgm:spPr>
      <dgm:t>
        <a:bodyPr/>
        <a:lstStyle/>
        <a:p>
          <a:r>
            <a:rPr lang="en-US" dirty="0" smtClean="0"/>
            <a:t>30%</a:t>
          </a:r>
          <a:endParaRPr lang="en-US" dirty="0"/>
        </a:p>
      </dgm:t>
    </dgm:pt>
    <dgm:pt modelId="{02D2E027-1979-41B2-8D08-3DA09CFE92A4}" type="parTrans" cxnId="{893D32CC-10A1-4A9A-9612-8179852BA0F1}">
      <dgm:prSet/>
      <dgm:spPr/>
      <dgm:t>
        <a:bodyPr/>
        <a:lstStyle/>
        <a:p>
          <a:endParaRPr lang="en-US"/>
        </a:p>
      </dgm:t>
    </dgm:pt>
    <dgm:pt modelId="{B1DFDE54-1634-4D1D-B2F8-698B36107AEB}" type="sibTrans" cxnId="{893D32CC-10A1-4A9A-9612-8179852BA0F1}">
      <dgm:prSet/>
      <dgm:spPr/>
      <dgm:t>
        <a:bodyPr/>
        <a:lstStyle/>
        <a:p>
          <a:endParaRPr lang="en-US"/>
        </a:p>
      </dgm:t>
    </dgm:pt>
    <dgm:pt modelId="{09239953-1549-4D60-B945-CE3DE1E3EBBC}" type="pres">
      <dgm:prSet presAssocID="{0E382F26-4DCA-4E7A-A42A-78CFE1BF0D52}" presName="Name0" presStyleCnt="0">
        <dgm:presLayoutVars>
          <dgm:resizeHandles/>
        </dgm:presLayoutVars>
      </dgm:prSet>
      <dgm:spPr/>
    </dgm:pt>
    <dgm:pt modelId="{8A5E0440-77EF-4308-8A57-F64CBCFE4D08}" type="pres">
      <dgm:prSet presAssocID="{34E24051-955B-4D02-8304-39326992E87E}" presName="text" presStyleLbl="node1" presStyleIdx="0" presStyleCnt="3" custScaleY="41740">
        <dgm:presLayoutVars>
          <dgm:bulletEnabled val="1"/>
        </dgm:presLayoutVars>
      </dgm:prSet>
      <dgm:spPr/>
      <dgm:t>
        <a:bodyPr/>
        <a:lstStyle/>
        <a:p>
          <a:endParaRPr lang="en-US"/>
        </a:p>
      </dgm:t>
    </dgm:pt>
    <dgm:pt modelId="{C6F92C7F-47C0-4DE6-A920-EB68010D0103}" type="pres">
      <dgm:prSet presAssocID="{F015D22E-58C1-42E8-887D-B191B1CD7A29}" presName="space" presStyleCnt="0"/>
      <dgm:spPr/>
    </dgm:pt>
    <dgm:pt modelId="{1D0A9258-4CAA-45C6-87EB-07EE069CEAAF}" type="pres">
      <dgm:prSet presAssocID="{BA7A18BC-1154-4648-BB2C-D02631A47CC2}" presName="text" presStyleLbl="node1" presStyleIdx="1" presStyleCnt="3" custScaleY="34689">
        <dgm:presLayoutVars>
          <dgm:bulletEnabled val="1"/>
        </dgm:presLayoutVars>
      </dgm:prSet>
      <dgm:spPr/>
      <dgm:t>
        <a:bodyPr/>
        <a:lstStyle/>
        <a:p>
          <a:endParaRPr lang="en-US"/>
        </a:p>
      </dgm:t>
    </dgm:pt>
    <dgm:pt modelId="{504055C0-DE94-4B34-BC28-5B3CF536F6C0}" type="pres">
      <dgm:prSet presAssocID="{7AB8DDE0-56D9-43EF-AB4E-66E26372A764}" presName="space" presStyleCnt="0"/>
      <dgm:spPr/>
    </dgm:pt>
    <dgm:pt modelId="{C83456C5-A0A2-423E-91E9-2F7AC7389E62}" type="pres">
      <dgm:prSet presAssocID="{1B230742-30D7-4842-B9E3-88DB8DDF4B04}" presName="text" presStyleLbl="node1" presStyleIdx="2" presStyleCnt="3" custScaleY="39813">
        <dgm:presLayoutVars>
          <dgm:bulletEnabled val="1"/>
        </dgm:presLayoutVars>
      </dgm:prSet>
      <dgm:spPr/>
      <dgm:t>
        <a:bodyPr/>
        <a:lstStyle/>
        <a:p>
          <a:endParaRPr lang="en-US"/>
        </a:p>
      </dgm:t>
    </dgm:pt>
  </dgm:ptLst>
  <dgm:cxnLst>
    <dgm:cxn modelId="{B2AE5210-C730-4B58-98C5-D8B7849B7CF8}" type="presOf" srcId="{BA7A18BC-1154-4648-BB2C-D02631A47CC2}" destId="{1D0A9258-4CAA-45C6-87EB-07EE069CEAAF}" srcOrd="0" destOrd="0" presId="urn:diagrams.loki3.com/VaryingWidthList"/>
    <dgm:cxn modelId="{312F6873-C438-45B4-807A-F06F0907017A}" type="presOf" srcId="{34E24051-955B-4D02-8304-39326992E87E}" destId="{8A5E0440-77EF-4308-8A57-F64CBCFE4D08}" srcOrd="0" destOrd="0" presId="urn:diagrams.loki3.com/VaryingWidthList"/>
    <dgm:cxn modelId="{2CE04EF5-D7A3-45A7-972C-6D5312859571}" type="presOf" srcId="{0E382F26-4DCA-4E7A-A42A-78CFE1BF0D52}" destId="{09239953-1549-4D60-B945-CE3DE1E3EBBC}" srcOrd="0" destOrd="0" presId="urn:diagrams.loki3.com/VaryingWidthList"/>
    <dgm:cxn modelId="{893D32CC-10A1-4A9A-9612-8179852BA0F1}" srcId="{0E382F26-4DCA-4E7A-A42A-78CFE1BF0D52}" destId="{1B230742-30D7-4842-B9E3-88DB8DDF4B04}" srcOrd="2" destOrd="0" parTransId="{02D2E027-1979-41B2-8D08-3DA09CFE92A4}" sibTransId="{B1DFDE54-1634-4D1D-B2F8-698B36107AEB}"/>
    <dgm:cxn modelId="{BCBC5A09-04EB-4FF7-B497-DA2986E868FA}" srcId="{0E382F26-4DCA-4E7A-A42A-78CFE1BF0D52}" destId="{34E24051-955B-4D02-8304-39326992E87E}" srcOrd="0" destOrd="0" parTransId="{6A7C4454-8DD1-48F9-8326-4243A023D847}" sibTransId="{F015D22E-58C1-42E8-887D-B191B1CD7A29}"/>
    <dgm:cxn modelId="{3B42A5A6-E1F3-46AB-BB17-7D3C400715CE}" type="presOf" srcId="{1B230742-30D7-4842-B9E3-88DB8DDF4B04}" destId="{C83456C5-A0A2-423E-91E9-2F7AC7389E62}" srcOrd="0" destOrd="0" presId="urn:diagrams.loki3.com/VaryingWidthList"/>
    <dgm:cxn modelId="{E5E3E08D-03F3-4114-A692-3D23AE4A86C6}" srcId="{0E382F26-4DCA-4E7A-A42A-78CFE1BF0D52}" destId="{BA7A18BC-1154-4648-BB2C-D02631A47CC2}" srcOrd="1" destOrd="0" parTransId="{8E192C95-F0DD-437A-B944-BCB2B21EBF6E}" sibTransId="{7AB8DDE0-56D9-43EF-AB4E-66E26372A764}"/>
    <dgm:cxn modelId="{B0CC561C-0F0D-40DB-940C-B40C756C8D84}" type="presParOf" srcId="{09239953-1549-4D60-B945-CE3DE1E3EBBC}" destId="{8A5E0440-77EF-4308-8A57-F64CBCFE4D08}" srcOrd="0" destOrd="0" presId="urn:diagrams.loki3.com/VaryingWidthList"/>
    <dgm:cxn modelId="{29CAB4E7-68FB-48A5-B428-48788F610214}" type="presParOf" srcId="{09239953-1549-4D60-B945-CE3DE1E3EBBC}" destId="{C6F92C7F-47C0-4DE6-A920-EB68010D0103}" srcOrd="1" destOrd="0" presId="urn:diagrams.loki3.com/VaryingWidthList"/>
    <dgm:cxn modelId="{E5026779-3046-45FB-A6E7-326C39141BCD}" type="presParOf" srcId="{09239953-1549-4D60-B945-CE3DE1E3EBBC}" destId="{1D0A9258-4CAA-45C6-87EB-07EE069CEAAF}" srcOrd="2" destOrd="0" presId="urn:diagrams.loki3.com/VaryingWidthList"/>
    <dgm:cxn modelId="{6B79915B-D923-454D-B593-B7B257141D7B}" type="presParOf" srcId="{09239953-1549-4D60-B945-CE3DE1E3EBBC}" destId="{504055C0-DE94-4B34-BC28-5B3CF536F6C0}" srcOrd="3" destOrd="0" presId="urn:diagrams.loki3.com/VaryingWidthList"/>
    <dgm:cxn modelId="{AB7B53E6-DA79-45A7-824E-C22E2385C146}" type="presParOf" srcId="{09239953-1549-4D60-B945-CE3DE1E3EBBC}" destId="{C83456C5-A0A2-423E-91E9-2F7AC7389E62}"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F94E68-D53C-4B6B-84D4-E817057E7217}" type="doc">
      <dgm:prSet loTypeId="urn:microsoft.com/office/officeart/2005/8/layout/equation1" loCatId="process" qsTypeId="urn:microsoft.com/office/officeart/2005/8/quickstyle/simple1" qsCatId="simple" csTypeId="urn:microsoft.com/office/officeart/2005/8/colors/accent2_5" csCatId="accent2" phldr="1"/>
      <dgm:spPr/>
    </dgm:pt>
    <dgm:pt modelId="{A44C98F7-A940-4835-8C28-4586B194027C}">
      <dgm:prSet phldrT="[Text]" custT="1"/>
      <dgm:spPr/>
      <dgm:t>
        <a:bodyPr/>
        <a:lstStyle/>
        <a:p>
          <a:r>
            <a:rPr lang="en-US" sz="3200" dirty="0" smtClean="0"/>
            <a:t>7.5% Penalty</a:t>
          </a:r>
          <a:endParaRPr lang="en-US" sz="3200" dirty="0"/>
        </a:p>
      </dgm:t>
    </dgm:pt>
    <dgm:pt modelId="{0AA6355D-FD95-4F37-86C7-6C481BD758C5}" type="parTrans" cxnId="{4834906C-ADE3-4A38-9748-DBC4B0B6C0AC}">
      <dgm:prSet/>
      <dgm:spPr/>
      <dgm:t>
        <a:bodyPr/>
        <a:lstStyle/>
        <a:p>
          <a:endParaRPr lang="en-US"/>
        </a:p>
      </dgm:t>
    </dgm:pt>
    <dgm:pt modelId="{4E25C793-F743-4057-93C1-D3EA5EA80AF2}" type="sibTrans" cxnId="{4834906C-ADE3-4A38-9748-DBC4B0B6C0AC}">
      <dgm:prSet/>
      <dgm:spPr/>
      <dgm:t>
        <a:bodyPr/>
        <a:lstStyle/>
        <a:p>
          <a:endParaRPr lang="en-US"/>
        </a:p>
      </dgm:t>
    </dgm:pt>
    <dgm:pt modelId="{DEA999C4-163D-490C-878D-7EED8157F0EB}">
      <dgm:prSet phldrT="[Text]" custT="1"/>
      <dgm:spPr/>
      <dgm:t>
        <a:bodyPr/>
        <a:lstStyle/>
        <a:p>
          <a:r>
            <a:rPr lang="en-US" sz="3200" dirty="0" smtClean="0"/>
            <a:t>7.5% Surcharge</a:t>
          </a:r>
          <a:endParaRPr lang="en-US" sz="3200" dirty="0"/>
        </a:p>
      </dgm:t>
    </dgm:pt>
    <dgm:pt modelId="{D235725D-4D9E-428E-B115-259ADA7BA2F3}" type="parTrans" cxnId="{363AF5E5-C5D3-4071-A6C5-CCAE6856D345}">
      <dgm:prSet/>
      <dgm:spPr/>
      <dgm:t>
        <a:bodyPr/>
        <a:lstStyle/>
        <a:p>
          <a:endParaRPr lang="en-US"/>
        </a:p>
      </dgm:t>
    </dgm:pt>
    <dgm:pt modelId="{0C37DED0-6A43-4BBB-941F-372D2F24140A}" type="sibTrans" cxnId="{363AF5E5-C5D3-4071-A6C5-CCAE6856D345}">
      <dgm:prSet/>
      <dgm:spPr/>
      <dgm:t>
        <a:bodyPr/>
        <a:lstStyle/>
        <a:p>
          <a:endParaRPr lang="en-US"/>
        </a:p>
      </dgm:t>
    </dgm:pt>
    <dgm:pt modelId="{077F2711-2B6C-4958-BFE2-B0910B0E4385}">
      <dgm:prSet phldrT="[Text]" custT="1"/>
      <dgm:spPr/>
      <dgm:t>
        <a:bodyPr/>
        <a:lstStyle/>
        <a:p>
          <a:r>
            <a:rPr lang="en-US" sz="3200" dirty="0" smtClean="0"/>
            <a:t>45% TAX</a:t>
          </a:r>
          <a:endParaRPr lang="en-US" sz="3200" dirty="0"/>
        </a:p>
      </dgm:t>
    </dgm:pt>
    <dgm:pt modelId="{D92503ED-F5A3-4789-83E0-2175A4204587}" type="parTrans" cxnId="{D4B63FC4-2EBF-4A69-B712-EE4F9F4D3D54}">
      <dgm:prSet/>
      <dgm:spPr/>
      <dgm:t>
        <a:bodyPr/>
        <a:lstStyle/>
        <a:p>
          <a:endParaRPr lang="en-US"/>
        </a:p>
      </dgm:t>
    </dgm:pt>
    <dgm:pt modelId="{7E9DF483-B623-4CB5-8249-4202B75DDBD7}" type="sibTrans" cxnId="{D4B63FC4-2EBF-4A69-B712-EE4F9F4D3D54}">
      <dgm:prSet/>
      <dgm:spPr/>
      <dgm:t>
        <a:bodyPr/>
        <a:lstStyle/>
        <a:p>
          <a:endParaRPr lang="en-US"/>
        </a:p>
      </dgm:t>
    </dgm:pt>
    <dgm:pt modelId="{C164829F-587F-4D1E-AB52-58E285FF0D8F}" type="pres">
      <dgm:prSet presAssocID="{A6F94E68-D53C-4B6B-84D4-E817057E7217}" presName="linearFlow" presStyleCnt="0">
        <dgm:presLayoutVars>
          <dgm:dir/>
          <dgm:resizeHandles val="exact"/>
        </dgm:presLayoutVars>
      </dgm:prSet>
      <dgm:spPr/>
    </dgm:pt>
    <dgm:pt modelId="{C3986493-E1E5-4267-B106-CEFD983288D6}" type="pres">
      <dgm:prSet presAssocID="{DEA999C4-163D-490C-878D-7EED8157F0EB}" presName="node" presStyleLbl="node1" presStyleIdx="0" presStyleCnt="3" custScaleX="135734" custScaleY="68283">
        <dgm:presLayoutVars>
          <dgm:bulletEnabled val="1"/>
        </dgm:presLayoutVars>
      </dgm:prSet>
      <dgm:spPr>
        <a:prstGeom prst="rect">
          <a:avLst/>
        </a:prstGeom>
      </dgm:spPr>
      <dgm:t>
        <a:bodyPr/>
        <a:lstStyle/>
        <a:p>
          <a:endParaRPr lang="en-US"/>
        </a:p>
      </dgm:t>
    </dgm:pt>
    <dgm:pt modelId="{3FFFBD52-D0E9-4078-97E6-0599316578F0}" type="pres">
      <dgm:prSet presAssocID="{0C37DED0-6A43-4BBB-941F-372D2F24140A}" presName="spacerL" presStyleCnt="0"/>
      <dgm:spPr/>
    </dgm:pt>
    <dgm:pt modelId="{CDAA97ED-A79C-4A3C-8844-9AA859FC4A07}" type="pres">
      <dgm:prSet presAssocID="{0C37DED0-6A43-4BBB-941F-372D2F24140A}" presName="sibTrans" presStyleLbl="sibTrans2D1" presStyleIdx="0" presStyleCnt="2"/>
      <dgm:spPr/>
      <dgm:t>
        <a:bodyPr/>
        <a:lstStyle/>
        <a:p>
          <a:endParaRPr lang="en-US"/>
        </a:p>
      </dgm:t>
    </dgm:pt>
    <dgm:pt modelId="{7552AEB9-0889-459E-B73F-8381C6BA3046}" type="pres">
      <dgm:prSet presAssocID="{0C37DED0-6A43-4BBB-941F-372D2F24140A}" presName="spacerR" presStyleCnt="0"/>
      <dgm:spPr/>
    </dgm:pt>
    <dgm:pt modelId="{EB551EDB-62FC-4C4B-9684-C0E066479F5F}" type="pres">
      <dgm:prSet presAssocID="{A44C98F7-A940-4835-8C28-4586B194027C}" presName="node" presStyleLbl="node1" presStyleIdx="1" presStyleCnt="3" custScaleX="135734" custScaleY="68283">
        <dgm:presLayoutVars>
          <dgm:bulletEnabled val="1"/>
        </dgm:presLayoutVars>
      </dgm:prSet>
      <dgm:spPr>
        <a:prstGeom prst="rect">
          <a:avLst/>
        </a:prstGeom>
      </dgm:spPr>
      <dgm:t>
        <a:bodyPr/>
        <a:lstStyle/>
        <a:p>
          <a:endParaRPr lang="en-US"/>
        </a:p>
      </dgm:t>
    </dgm:pt>
    <dgm:pt modelId="{DF04E01B-33C1-4D75-B486-0592EA2AA254}" type="pres">
      <dgm:prSet presAssocID="{4E25C793-F743-4057-93C1-D3EA5EA80AF2}" presName="spacerL" presStyleCnt="0"/>
      <dgm:spPr/>
    </dgm:pt>
    <dgm:pt modelId="{03422062-8CC1-4A65-88CA-4127F2C68445}" type="pres">
      <dgm:prSet presAssocID="{4E25C793-F743-4057-93C1-D3EA5EA80AF2}" presName="sibTrans" presStyleLbl="sibTrans2D1" presStyleIdx="1" presStyleCnt="2"/>
      <dgm:spPr/>
      <dgm:t>
        <a:bodyPr/>
        <a:lstStyle/>
        <a:p>
          <a:endParaRPr lang="en-US"/>
        </a:p>
      </dgm:t>
    </dgm:pt>
    <dgm:pt modelId="{C15DD20E-04FD-49F0-8307-33A188CB6D9F}" type="pres">
      <dgm:prSet presAssocID="{4E25C793-F743-4057-93C1-D3EA5EA80AF2}" presName="spacerR" presStyleCnt="0"/>
      <dgm:spPr/>
    </dgm:pt>
    <dgm:pt modelId="{093FC0F7-D694-4F94-AED4-6B41C1C6816E}" type="pres">
      <dgm:prSet presAssocID="{077F2711-2B6C-4958-BFE2-B0910B0E4385}" presName="node" presStyleLbl="node1" presStyleIdx="2" presStyleCnt="3" custScaleX="135734" custScaleY="68283">
        <dgm:presLayoutVars>
          <dgm:bulletEnabled val="1"/>
        </dgm:presLayoutVars>
      </dgm:prSet>
      <dgm:spPr>
        <a:prstGeom prst="rect">
          <a:avLst/>
        </a:prstGeom>
      </dgm:spPr>
      <dgm:t>
        <a:bodyPr/>
        <a:lstStyle/>
        <a:p>
          <a:endParaRPr lang="en-US"/>
        </a:p>
      </dgm:t>
    </dgm:pt>
  </dgm:ptLst>
  <dgm:cxnLst>
    <dgm:cxn modelId="{D4B63FC4-2EBF-4A69-B712-EE4F9F4D3D54}" srcId="{A6F94E68-D53C-4B6B-84D4-E817057E7217}" destId="{077F2711-2B6C-4958-BFE2-B0910B0E4385}" srcOrd="2" destOrd="0" parTransId="{D92503ED-F5A3-4789-83E0-2175A4204587}" sibTransId="{7E9DF483-B623-4CB5-8249-4202B75DDBD7}"/>
    <dgm:cxn modelId="{95CC4EC7-C535-473B-BEB3-05068B68F2AA}" type="presOf" srcId="{A6F94E68-D53C-4B6B-84D4-E817057E7217}" destId="{C164829F-587F-4D1E-AB52-58E285FF0D8F}" srcOrd="0" destOrd="0" presId="urn:microsoft.com/office/officeart/2005/8/layout/equation1"/>
    <dgm:cxn modelId="{2BE71742-9F3E-47D6-A42D-67B966011CA9}" type="presOf" srcId="{0C37DED0-6A43-4BBB-941F-372D2F24140A}" destId="{CDAA97ED-A79C-4A3C-8844-9AA859FC4A07}" srcOrd="0" destOrd="0" presId="urn:microsoft.com/office/officeart/2005/8/layout/equation1"/>
    <dgm:cxn modelId="{189AEC31-EF1D-409D-852D-74C3D6160F81}" type="presOf" srcId="{4E25C793-F743-4057-93C1-D3EA5EA80AF2}" destId="{03422062-8CC1-4A65-88CA-4127F2C68445}" srcOrd="0" destOrd="0" presId="urn:microsoft.com/office/officeart/2005/8/layout/equation1"/>
    <dgm:cxn modelId="{4834906C-ADE3-4A38-9748-DBC4B0B6C0AC}" srcId="{A6F94E68-D53C-4B6B-84D4-E817057E7217}" destId="{A44C98F7-A940-4835-8C28-4586B194027C}" srcOrd="1" destOrd="0" parTransId="{0AA6355D-FD95-4F37-86C7-6C481BD758C5}" sibTransId="{4E25C793-F743-4057-93C1-D3EA5EA80AF2}"/>
    <dgm:cxn modelId="{7AC02B97-E1CF-4B1A-B244-69B62B7EA893}" type="presOf" srcId="{077F2711-2B6C-4958-BFE2-B0910B0E4385}" destId="{093FC0F7-D694-4F94-AED4-6B41C1C6816E}" srcOrd="0" destOrd="0" presId="urn:microsoft.com/office/officeart/2005/8/layout/equation1"/>
    <dgm:cxn modelId="{A0F00FCE-33E9-428A-98B7-87F8B3AC5EF5}" type="presOf" srcId="{DEA999C4-163D-490C-878D-7EED8157F0EB}" destId="{C3986493-E1E5-4267-B106-CEFD983288D6}" srcOrd="0" destOrd="0" presId="urn:microsoft.com/office/officeart/2005/8/layout/equation1"/>
    <dgm:cxn modelId="{EECD3455-060F-4E9C-9407-861013027123}" type="presOf" srcId="{A44C98F7-A940-4835-8C28-4586B194027C}" destId="{EB551EDB-62FC-4C4B-9684-C0E066479F5F}" srcOrd="0" destOrd="0" presId="urn:microsoft.com/office/officeart/2005/8/layout/equation1"/>
    <dgm:cxn modelId="{363AF5E5-C5D3-4071-A6C5-CCAE6856D345}" srcId="{A6F94E68-D53C-4B6B-84D4-E817057E7217}" destId="{DEA999C4-163D-490C-878D-7EED8157F0EB}" srcOrd="0" destOrd="0" parTransId="{D235725D-4D9E-428E-B115-259ADA7BA2F3}" sibTransId="{0C37DED0-6A43-4BBB-941F-372D2F24140A}"/>
    <dgm:cxn modelId="{4CA24F0C-7B94-42BE-A243-146DB0BFB6D8}" type="presParOf" srcId="{C164829F-587F-4D1E-AB52-58E285FF0D8F}" destId="{C3986493-E1E5-4267-B106-CEFD983288D6}" srcOrd="0" destOrd="0" presId="urn:microsoft.com/office/officeart/2005/8/layout/equation1"/>
    <dgm:cxn modelId="{5B341234-1E76-4999-803D-7DFCE78CCC04}" type="presParOf" srcId="{C164829F-587F-4D1E-AB52-58E285FF0D8F}" destId="{3FFFBD52-D0E9-4078-97E6-0599316578F0}" srcOrd="1" destOrd="0" presId="urn:microsoft.com/office/officeart/2005/8/layout/equation1"/>
    <dgm:cxn modelId="{A5FFAD72-AAFE-4599-9235-755AD197B6D8}" type="presParOf" srcId="{C164829F-587F-4D1E-AB52-58E285FF0D8F}" destId="{CDAA97ED-A79C-4A3C-8844-9AA859FC4A07}" srcOrd="2" destOrd="0" presId="urn:microsoft.com/office/officeart/2005/8/layout/equation1"/>
    <dgm:cxn modelId="{13F9AFB2-2323-4C94-87B3-5DDC3F4FF9D6}" type="presParOf" srcId="{C164829F-587F-4D1E-AB52-58E285FF0D8F}" destId="{7552AEB9-0889-459E-B73F-8381C6BA3046}" srcOrd="3" destOrd="0" presId="urn:microsoft.com/office/officeart/2005/8/layout/equation1"/>
    <dgm:cxn modelId="{C370F400-2188-4ABC-B1B0-6C296EAD713D}" type="presParOf" srcId="{C164829F-587F-4D1E-AB52-58E285FF0D8F}" destId="{EB551EDB-62FC-4C4B-9684-C0E066479F5F}" srcOrd="4" destOrd="0" presId="urn:microsoft.com/office/officeart/2005/8/layout/equation1"/>
    <dgm:cxn modelId="{F365617B-E8A9-4F32-A985-78368D0EEA1D}" type="presParOf" srcId="{C164829F-587F-4D1E-AB52-58E285FF0D8F}" destId="{DF04E01B-33C1-4D75-B486-0592EA2AA254}" srcOrd="5" destOrd="0" presId="urn:microsoft.com/office/officeart/2005/8/layout/equation1"/>
    <dgm:cxn modelId="{CD331DDB-6B2A-478E-B6EE-8C35B289AD49}" type="presParOf" srcId="{C164829F-587F-4D1E-AB52-58E285FF0D8F}" destId="{03422062-8CC1-4A65-88CA-4127F2C68445}" srcOrd="6" destOrd="0" presId="urn:microsoft.com/office/officeart/2005/8/layout/equation1"/>
    <dgm:cxn modelId="{32F3476E-24A4-46C6-B648-05D4432A9B5E}" type="presParOf" srcId="{C164829F-587F-4D1E-AB52-58E285FF0D8F}" destId="{C15DD20E-04FD-49F0-8307-33A188CB6D9F}" srcOrd="7" destOrd="0" presId="urn:microsoft.com/office/officeart/2005/8/layout/equation1"/>
    <dgm:cxn modelId="{C550129F-514B-44A9-B434-DE9190422F25}" type="presParOf" srcId="{C164829F-587F-4D1E-AB52-58E285FF0D8F}" destId="{093FC0F7-D694-4F94-AED4-6B41C1C6816E}" srcOrd="8" destOrd="0" presId="urn:microsoft.com/office/officeart/2005/8/layout/equati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F94E68-D53C-4B6B-84D4-E817057E7217}" type="doc">
      <dgm:prSet loTypeId="urn:microsoft.com/office/officeart/2005/8/layout/equation1" loCatId="process" qsTypeId="urn:microsoft.com/office/officeart/2005/8/quickstyle/simple1" qsCatId="simple" csTypeId="urn:microsoft.com/office/officeart/2005/8/colors/accent2_5" csCatId="accent2" phldr="1"/>
      <dgm:spPr/>
    </dgm:pt>
    <dgm:pt modelId="{A44C98F7-A940-4835-8C28-4586B194027C}">
      <dgm:prSet phldrT="[Text]" custT="1"/>
      <dgm:spPr>
        <a:solidFill>
          <a:srgbClr val="FFC000"/>
        </a:solidFill>
      </dgm:spPr>
      <dgm:t>
        <a:bodyPr/>
        <a:lstStyle/>
        <a:p>
          <a:r>
            <a:rPr lang="en-US" sz="3200" dirty="0" smtClean="0">
              <a:solidFill>
                <a:schemeClr val="bg1">
                  <a:lumMod val="85000"/>
                  <a:lumOff val="15000"/>
                </a:schemeClr>
              </a:solidFill>
            </a:rPr>
            <a:t>10% Penalty</a:t>
          </a:r>
          <a:endParaRPr lang="en-US" sz="3200" dirty="0">
            <a:solidFill>
              <a:schemeClr val="bg1">
                <a:lumMod val="85000"/>
                <a:lumOff val="15000"/>
              </a:schemeClr>
            </a:solidFill>
          </a:endParaRPr>
        </a:p>
      </dgm:t>
    </dgm:pt>
    <dgm:pt modelId="{0AA6355D-FD95-4F37-86C7-6C481BD758C5}" type="parTrans" cxnId="{4834906C-ADE3-4A38-9748-DBC4B0B6C0AC}">
      <dgm:prSet/>
      <dgm:spPr/>
      <dgm:t>
        <a:bodyPr/>
        <a:lstStyle/>
        <a:p>
          <a:endParaRPr lang="en-US"/>
        </a:p>
      </dgm:t>
    </dgm:pt>
    <dgm:pt modelId="{4E25C793-F743-4057-93C1-D3EA5EA80AF2}" type="sibTrans" cxnId="{4834906C-ADE3-4A38-9748-DBC4B0B6C0AC}">
      <dgm:prSet/>
      <dgm:spPr/>
      <dgm:t>
        <a:bodyPr/>
        <a:lstStyle/>
        <a:p>
          <a:endParaRPr lang="en-US"/>
        </a:p>
      </dgm:t>
    </dgm:pt>
    <dgm:pt modelId="{DEA999C4-163D-490C-878D-7EED8157F0EB}">
      <dgm:prSet phldrT="[Text]" custT="1"/>
      <dgm:spPr>
        <a:solidFill>
          <a:srgbClr val="FFC000"/>
        </a:solidFill>
      </dgm:spPr>
      <dgm:t>
        <a:bodyPr/>
        <a:lstStyle/>
        <a:p>
          <a:r>
            <a:rPr lang="en-US" sz="3200" dirty="0" smtClean="0">
              <a:solidFill>
                <a:schemeClr val="bg1">
                  <a:lumMod val="85000"/>
                  <a:lumOff val="15000"/>
                </a:schemeClr>
              </a:solidFill>
            </a:rPr>
            <a:t>33% Surcharge</a:t>
          </a:r>
          <a:endParaRPr lang="en-US" sz="3200" dirty="0">
            <a:solidFill>
              <a:schemeClr val="bg1">
                <a:lumMod val="85000"/>
                <a:lumOff val="15000"/>
              </a:schemeClr>
            </a:solidFill>
          </a:endParaRPr>
        </a:p>
      </dgm:t>
    </dgm:pt>
    <dgm:pt modelId="{D235725D-4D9E-428E-B115-259ADA7BA2F3}" type="parTrans" cxnId="{363AF5E5-C5D3-4071-A6C5-CCAE6856D345}">
      <dgm:prSet/>
      <dgm:spPr/>
      <dgm:t>
        <a:bodyPr/>
        <a:lstStyle/>
        <a:p>
          <a:endParaRPr lang="en-US"/>
        </a:p>
      </dgm:t>
    </dgm:pt>
    <dgm:pt modelId="{0C37DED0-6A43-4BBB-941F-372D2F24140A}" type="sibTrans" cxnId="{363AF5E5-C5D3-4071-A6C5-CCAE6856D345}">
      <dgm:prSet/>
      <dgm:spPr/>
      <dgm:t>
        <a:bodyPr/>
        <a:lstStyle/>
        <a:p>
          <a:endParaRPr lang="en-US"/>
        </a:p>
      </dgm:t>
    </dgm:pt>
    <dgm:pt modelId="{077F2711-2B6C-4958-BFE2-B0910B0E4385}">
      <dgm:prSet phldrT="[Text]" custT="1"/>
      <dgm:spPr>
        <a:solidFill>
          <a:srgbClr val="FFC000"/>
        </a:solidFill>
      </dgm:spPr>
      <dgm:t>
        <a:bodyPr/>
        <a:lstStyle/>
        <a:p>
          <a:r>
            <a:rPr lang="en-US" sz="3200" dirty="0" smtClean="0">
              <a:solidFill>
                <a:schemeClr val="bg1">
                  <a:lumMod val="85000"/>
                  <a:lumOff val="15000"/>
                </a:schemeClr>
              </a:solidFill>
            </a:rPr>
            <a:t>50% TAX</a:t>
          </a:r>
          <a:endParaRPr lang="en-US" sz="3200" dirty="0">
            <a:solidFill>
              <a:schemeClr val="bg1">
                <a:lumMod val="85000"/>
                <a:lumOff val="15000"/>
              </a:schemeClr>
            </a:solidFill>
          </a:endParaRPr>
        </a:p>
      </dgm:t>
    </dgm:pt>
    <dgm:pt modelId="{D92503ED-F5A3-4789-83E0-2175A4204587}" type="parTrans" cxnId="{D4B63FC4-2EBF-4A69-B712-EE4F9F4D3D54}">
      <dgm:prSet/>
      <dgm:spPr/>
      <dgm:t>
        <a:bodyPr/>
        <a:lstStyle/>
        <a:p>
          <a:endParaRPr lang="en-US"/>
        </a:p>
      </dgm:t>
    </dgm:pt>
    <dgm:pt modelId="{7E9DF483-B623-4CB5-8249-4202B75DDBD7}" type="sibTrans" cxnId="{D4B63FC4-2EBF-4A69-B712-EE4F9F4D3D54}">
      <dgm:prSet/>
      <dgm:spPr/>
      <dgm:t>
        <a:bodyPr/>
        <a:lstStyle/>
        <a:p>
          <a:endParaRPr lang="en-US"/>
        </a:p>
      </dgm:t>
    </dgm:pt>
    <dgm:pt modelId="{C164829F-587F-4D1E-AB52-58E285FF0D8F}" type="pres">
      <dgm:prSet presAssocID="{A6F94E68-D53C-4B6B-84D4-E817057E7217}" presName="linearFlow" presStyleCnt="0">
        <dgm:presLayoutVars>
          <dgm:dir/>
          <dgm:resizeHandles val="exact"/>
        </dgm:presLayoutVars>
      </dgm:prSet>
      <dgm:spPr/>
    </dgm:pt>
    <dgm:pt modelId="{C3986493-E1E5-4267-B106-CEFD983288D6}" type="pres">
      <dgm:prSet presAssocID="{DEA999C4-163D-490C-878D-7EED8157F0EB}" presName="node" presStyleLbl="node1" presStyleIdx="0" presStyleCnt="3" custScaleX="135734" custScaleY="68283">
        <dgm:presLayoutVars>
          <dgm:bulletEnabled val="1"/>
        </dgm:presLayoutVars>
      </dgm:prSet>
      <dgm:spPr>
        <a:prstGeom prst="rect">
          <a:avLst/>
        </a:prstGeom>
      </dgm:spPr>
      <dgm:t>
        <a:bodyPr/>
        <a:lstStyle/>
        <a:p>
          <a:endParaRPr lang="en-US"/>
        </a:p>
      </dgm:t>
    </dgm:pt>
    <dgm:pt modelId="{3FFFBD52-D0E9-4078-97E6-0599316578F0}" type="pres">
      <dgm:prSet presAssocID="{0C37DED0-6A43-4BBB-941F-372D2F24140A}" presName="spacerL" presStyleCnt="0"/>
      <dgm:spPr/>
    </dgm:pt>
    <dgm:pt modelId="{CDAA97ED-A79C-4A3C-8844-9AA859FC4A07}" type="pres">
      <dgm:prSet presAssocID="{0C37DED0-6A43-4BBB-941F-372D2F24140A}" presName="sibTrans" presStyleLbl="sibTrans2D1" presStyleIdx="0" presStyleCnt="2"/>
      <dgm:spPr/>
      <dgm:t>
        <a:bodyPr/>
        <a:lstStyle/>
        <a:p>
          <a:endParaRPr lang="en-US"/>
        </a:p>
      </dgm:t>
    </dgm:pt>
    <dgm:pt modelId="{7552AEB9-0889-459E-B73F-8381C6BA3046}" type="pres">
      <dgm:prSet presAssocID="{0C37DED0-6A43-4BBB-941F-372D2F24140A}" presName="spacerR" presStyleCnt="0"/>
      <dgm:spPr/>
    </dgm:pt>
    <dgm:pt modelId="{EB551EDB-62FC-4C4B-9684-C0E066479F5F}" type="pres">
      <dgm:prSet presAssocID="{A44C98F7-A940-4835-8C28-4586B194027C}" presName="node" presStyleLbl="node1" presStyleIdx="1" presStyleCnt="3" custScaleX="135734" custScaleY="68283">
        <dgm:presLayoutVars>
          <dgm:bulletEnabled val="1"/>
        </dgm:presLayoutVars>
      </dgm:prSet>
      <dgm:spPr>
        <a:prstGeom prst="rect">
          <a:avLst/>
        </a:prstGeom>
      </dgm:spPr>
      <dgm:t>
        <a:bodyPr/>
        <a:lstStyle/>
        <a:p>
          <a:endParaRPr lang="en-US"/>
        </a:p>
      </dgm:t>
    </dgm:pt>
    <dgm:pt modelId="{DF04E01B-33C1-4D75-B486-0592EA2AA254}" type="pres">
      <dgm:prSet presAssocID="{4E25C793-F743-4057-93C1-D3EA5EA80AF2}" presName="spacerL" presStyleCnt="0"/>
      <dgm:spPr/>
    </dgm:pt>
    <dgm:pt modelId="{03422062-8CC1-4A65-88CA-4127F2C68445}" type="pres">
      <dgm:prSet presAssocID="{4E25C793-F743-4057-93C1-D3EA5EA80AF2}" presName="sibTrans" presStyleLbl="sibTrans2D1" presStyleIdx="1" presStyleCnt="2"/>
      <dgm:spPr/>
      <dgm:t>
        <a:bodyPr/>
        <a:lstStyle/>
        <a:p>
          <a:endParaRPr lang="en-US"/>
        </a:p>
      </dgm:t>
    </dgm:pt>
    <dgm:pt modelId="{C15DD20E-04FD-49F0-8307-33A188CB6D9F}" type="pres">
      <dgm:prSet presAssocID="{4E25C793-F743-4057-93C1-D3EA5EA80AF2}" presName="spacerR" presStyleCnt="0"/>
      <dgm:spPr/>
    </dgm:pt>
    <dgm:pt modelId="{093FC0F7-D694-4F94-AED4-6B41C1C6816E}" type="pres">
      <dgm:prSet presAssocID="{077F2711-2B6C-4958-BFE2-B0910B0E4385}" presName="node" presStyleLbl="node1" presStyleIdx="2" presStyleCnt="3" custScaleX="135734" custScaleY="68283">
        <dgm:presLayoutVars>
          <dgm:bulletEnabled val="1"/>
        </dgm:presLayoutVars>
      </dgm:prSet>
      <dgm:spPr>
        <a:prstGeom prst="rect">
          <a:avLst/>
        </a:prstGeom>
      </dgm:spPr>
      <dgm:t>
        <a:bodyPr/>
        <a:lstStyle/>
        <a:p>
          <a:endParaRPr lang="en-US"/>
        </a:p>
      </dgm:t>
    </dgm:pt>
  </dgm:ptLst>
  <dgm:cxnLst>
    <dgm:cxn modelId="{D4B63FC4-2EBF-4A69-B712-EE4F9F4D3D54}" srcId="{A6F94E68-D53C-4B6B-84D4-E817057E7217}" destId="{077F2711-2B6C-4958-BFE2-B0910B0E4385}" srcOrd="2" destOrd="0" parTransId="{D92503ED-F5A3-4789-83E0-2175A4204587}" sibTransId="{7E9DF483-B623-4CB5-8249-4202B75DDBD7}"/>
    <dgm:cxn modelId="{95CC4EC7-C535-473B-BEB3-05068B68F2AA}" type="presOf" srcId="{A6F94E68-D53C-4B6B-84D4-E817057E7217}" destId="{C164829F-587F-4D1E-AB52-58E285FF0D8F}" srcOrd="0" destOrd="0" presId="urn:microsoft.com/office/officeart/2005/8/layout/equation1"/>
    <dgm:cxn modelId="{2BE71742-9F3E-47D6-A42D-67B966011CA9}" type="presOf" srcId="{0C37DED0-6A43-4BBB-941F-372D2F24140A}" destId="{CDAA97ED-A79C-4A3C-8844-9AA859FC4A07}" srcOrd="0" destOrd="0" presId="urn:microsoft.com/office/officeart/2005/8/layout/equation1"/>
    <dgm:cxn modelId="{189AEC31-EF1D-409D-852D-74C3D6160F81}" type="presOf" srcId="{4E25C793-F743-4057-93C1-D3EA5EA80AF2}" destId="{03422062-8CC1-4A65-88CA-4127F2C68445}" srcOrd="0" destOrd="0" presId="urn:microsoft.com/office/officeart/2005/8/layout/equation1"/>
    <dgm:cxn modelId="{4834906C-ADE3-4A38-9748-DBC4B0B6C0AC}" srcId="{A6F94E68-D53C-4B6B-84D4-E817057E7217}" destId="{A44C98F7-A940-4835-8C28-4586B194027C}" srcOrd="1" destOrd="0" parTransId="{0AA6355D-FD95-4F37-86C7-6C481BD758C5}" sibTransId="{4E25C793-F743-4057-93C1-D3EA5EA80AF2}"/>
    <dgm:cxn modelId="{7AC02B97-E1CF-4B1A-B244-69B62B7EA893}" type="presOf" srcId="{077F2711-2B6C-4958-BFE2-B0910B0E4385}" destId="{093FC0F7-D694-4F94-AED4-6B41C1C6816E}" srcOrd="0" destOrd="0" presId="urn:microsoft.com/office/officeart/2005/8/layout/equation1"/>
    <dgm:cxn modelId="{A0F00FCE-33E9-428A-98B7-87F8B3AC5EF5}" type="presOf" srcId="{DEA999C4-163D-490C-878D-7EED8157F0EB}" destId="{C3986493-E1E5-4267-B106-CEFD983288D6}" srcOrd="0" destOrd="0" presId="urn:microsoft.com/office/officeart/2005/8/layout/equation1"/>
    <dgm:cxn modelId="{EECD3455-060F-4E9C-9407-861013027123}" type="presOf" srcId="{A44C98F7-A940-4835-8C28-4586B194027C}" destId="{EB551EDB-62FC-4C4B-9684-C0E066479F5F}" srcOrd="0" destOrd="0" presId="urn:microsoft.com/office/officeart/2005/8/layout/equation1"/>
    <dgm:cxn modelId="{363AF5E5-C5D3-4071-A6C5-CCAE6856D345}" srcId="{A6F94E68-D53C-4B6B-84D4-E817057E7217}" destId="{DEA999C4-163D-490C-878D-7EED8157F0EB}" srcOrd="0" destOrd="0" parTransId="{D235725D-4D9E-428E-B115-259ADA7BA2F3}" sibTransId="{0C37DED0-6A43-4BBB-941F-372D2F24140A}"/>
    <dgm:cxn modelId="{4CA24F0C-7B94-42BE-A243-146DB0BFB6D8}" type="presParOf" srcId="{C164829F-587F-4D1E-AB52-58E285FF0D8F}" destId="{C3986493-E1E5-4267-B106-CEFD983288D6}" srcOrd="0" destOrd="0" presId="urn:microsoft.com/office/officeart/2005/8/layout/equation1"/>
    <dgm:cxn modelId="{5B341234-1E76-4999-803D-7DFCE78CCC04}" type="presParOf" srcId="{C164829F-587F-4D1E-AB52-58E285FF0D8F}" destId="{3FFFBD52-D0E9-4078-97E6-0599316578F0}" srcOrd="1" destOrd="0" presId="urn:microsoft.com/office/officeart/2005/8/layout/equation1"/>
    <dgm:cxn modelId="{A5FFAD72-AAFE-4599-9235-755AD197B6D8}" type="presParOf" srcId="{C164829F-587F-4D1E-AB52-58E285FF0D8F}" destId="{CDAA97ED-A79C-4A3C-8844-9AA859FC4A07}" srcOrd="2" destOrd="0" presId="urn:microsoft.com/office/officeart/2005/8/layout/equation1"/>
    <dgm:cxn modelId="{13F9AFB2-2323-4C94-87B3-5DDC3F4FF9D6}" type="presParOf" srcId="{C164829F-587F-4D1E-AB52-58E285FF0D8F}" destId="{7552AEB9-0889-459E-B73F-8381C6BA3046}" srcOrd="3" destOrd="0" presId="urn:microsoft.com/office/officeart/2005/8/layout/equation1"/>
    <dgm:cxn modelId="{C370F400-2188-4ABC-B1B0-6C296EAD713D}" type="presParOf" srcId="{C164829F-587F-4D1E-AB52-58E285FF0D8F}" destId="{EB551EDB-62FC-4C4B-9684-C0E066479F5F}" srcOrd="4" destOrd="0" presId="urn:microsoft.com/office/officeart/2005/8/layout/equation1"/>
    <dgm:cxn modelId="{F365617B-E8A9-4F32-A985-78368D0EEA1D}" type="presParOf" srcId="{C164829F-587F-4D1E-AB52-58E285FF0D8F}" destId="{DF04E01B-33C1-4D75-B486-0592EA2AA254}" srcOrd="5" destOrd="0" presId="urn:microsoft.com/office/officeart/2005/8/layout/equation1"/>
    <dgm:cxn modelId="{CD331DDB-6B2A-478E-B6EE-8C35B289AD49}" type="presParOf" srcId="{C164829F-587F-4D1E-AB52-58E285FF0D8F}" destId="{03422062-8CC1-4A65-88CA-4127F2C68445}" srcOrd="6" destOrd="0" presId="urn:microsoft.com/office/officeart/2005/8/layout/equation1"/>
    <dgm:cxn modelId="{32F3476E-24A4-46C6-B648-05D4432A9B5E}" type="presParOf" srcId="{C164829F-587F-4D1E-AB52-58E285FF0D8F}" destId="{C15DD20E-04FD-49F0-8307-33A188CB6D9F}" srcOrd="7" destOrd="0" presId="urn:microsoft.com/office/officeart/2005/8/layout/equation1"/>
    <dgm:cxn modelId="{C550129F-514B-44A9-B434-DE9190422F25}" type="presParOf" srcId="{C164829F-587F-4D1E-AB52-58E285FF0D8F}" destId="{093FC0F7-D694-4F94-AED4-6B41C1C6816E}" srcOrd="8" destOrd="0" presId="urn:microsoft.com/office/officeart/2005/8/layout/equati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6465F-AA02-4C81-9AC7-0B2FD59E1D10}">
      <dsp:nvSpPr>
        <dsp:cNvPr id="0" name=""/>
        <dsp:cNvSpPr/>
      </dsp:nvSpPr>
      <dsp:spPr>
        <a:xfrm>
          <a:off x="0" y="0"/>
          <a:ext cx="8797925" cy="738553"/>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Black Money 100 Cr.</a:t>
          </a:r>
          <a:endParaRPr lang="en-US" sz="3500" kern="1200" dirty="0"/>
        </a:p>
      </dsp:txBody>
      <dsp:txXfrm>
        <a:off x="0" y="0"/>
        <a:ext cx="8797925" cy="738553"/>
      </dsp:txXfrm>
    </dsp:sp>
    <dsp:sp modelId="{3EE940D9-1223-4127-8B60-16DCFEF99256}">
      <dsp:nvSpPr>
        <dsp:cNvPr id="0" name=""/>
        <dsp:cNvSpPr/>
      </dsp:nvSpPr>
      <dsp:spPr>
        <a:xfrm>
          <a:off x="4295" y="738553"/>
          <a:ext cx="2929777" cy="155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t>50 cr. </a:t>
          </a:r>
          <a:endParaRPr lang="en-US" sz="6500" kern="1200" dirty="0"/>
        </a:p>
      </dsp:txBody>
      <dsp:txXfrm>
        <a:off x="4295" y="738553"/>
        <a:ext cx="2929777" cy="1550962"/>
      </dsp:txXfrm>
    </dsp:sp>
    <dsp:sp modelId="{D493AB57-3056-46F4-892D-2A19AEF2B1DB}">
      <dsp:nvSpPr>
        <dsp:cNvPr id="0" name=""/>
        <dsp:cNvSpPr/>
      </dsp:nvSpPr>
      <dsp:spPr>
        <a:xfrm>
          <a:off x="2934073" y="738553"/>
          <a:ext cx="2929777" cy="15509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smtClean="0"/>
            <a:t>25 cr.</a:t>
          </a:r>
          <a:endParaRPr lang="en-US" sz="6500" kern="1200" dirty="0"/>
        </a:p>
      </dsp:txBody>
      <dsp:txXfrm>
        <a:off x="2934073" y="738553"/>
        <a:ext cx="2929777" cy="1550962"/>
      </dsp:txXfrm>
    </dsp:sp>
    <dsp:sp modelId="{E4C6703A-831B-4436-B4A7-745AE088B07B}">
      <dsp:nvSpPr>
        <dsp:cNvPr id="0" name=""/>
        <dsp:cNvSpPr/>
      </dsp:nvSpPr>
      <dsp:spPr>
        <a:xfrm>
          <a:off x="5863851" y="738553"/>
          <a:ext cx="2929777" cy="1550962"/>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t>25 cr.</a:t>
          </a:r>
          <a:endParaRPr lang="en-US" sz="6500" kern="1200" dirty="0"/>
        </a:p>
      </dsp:txBody>
      <dsp:txXfrm>
        <a:off x="5863851" y="738553"/>
        <a:ext cx="2929777" cy="1550962"/>
      </dsp:txXfrm>
    </dsp:sp>
    <dsp:sp modelId="{48C17477-4827-43F6-BABE-B051D72C8427}">
      <dsp:nvSpPr>
        <dsp:cNvPr id="0" name=""/>
        <dsp:cNvSpPr/>
      </dsp:nvSpPr>
      <dsp:spPr>
        <a:xfrm>
          <a:off x="0" y="2289516"/>
          <a:ext cx="8797925" cy="172329"/>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9A304-717D-4C47-BA15-AD6B5AB739CD}">
      <dsp:nvSpPr>
        <dsp:cNvPr id="0" name=""/>
        <dsp:cNvSpPr/>
      </dsp:nvSpPr>
      <dsp:spPr>
        <a:xfrm>
          <a:off x="0" y="708254"/>
          <a:ext cx="2183990" cy="131039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Recent Acts &amp; Schemes</a:t>
          </a:r>
          <a:endParaRPr lang="en-US" sz="2600" kern="1200" dirty="0">
            <a:effectLst/>
          </a:endParaRPr>
        </a:p>
      </dsp:txBody>
      <dsp:txXfrm>
        <a:off x="0" y="708254"/>
        <a:ext cx="2183990" cy="1310394"/>
      </dsp:txXfrm>
    </dsp:sp>
    <dsp:sp modelId="{2857E4AD-A78E-4E06-90B5-99E4DB7B73C3}">
      <dsp:nvSpPr>
        <dsp:cNvPr id="0" name=""/>
        <dsp:cNvSpPr/>
      </dsp:nvSpPr>
      <dsp:spPr>
        <a:xfrm>
          <a:off x="2402389" y="708254"/>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CGT: root of many problems</a:t>
          </a:r>
          <a:endParaRPr lang="en-US" sz="2600" kern="1200" dirty="0">
            <a:effectLst/>
          </a:endParaRPr>
        </a:p>
      </dsp:txBody>
      <dsp:txXfrm>
        <a:off x="2402389" y="708254"/>
        <a:ext cx="2183990" cy="1310394"/>
      </dsp:txXfrm>
    </dsp:sp>
    <dsp:sp modelId="{777A0044-86D9-4B05-878B-01B114515A6B}">
      <dsp:nvSpPr>
        <dsp:cNvPr id="0" name=""/>
        <dsp:cNvSpPr/>
      </dsp:nvSpPr>
      <dsp:spPr>
        <a:xfrm>
          <a:off x="4804779" y="708254"/>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effectLst/>
            </a:rPr>
            <a:t>PoEM</a:t>
          </a:r>
          <a:r>
            <a:rPr lang="en-US" sz="2600" kern="1200" dirty="0" smtClean="0">
              <a:effectLst/>
            </a:rPr>
            <a:t>, GAAR [WEF1/4/17], AAR</a:t>
          </a:r>
          <a:endParaRPr lang="en-US" sz="2600" kern="1200" dirty="0">
            <a:effectLst/>
          </a:endParaRPr>
        </a:p>
      </dsp:txBody>
      <dsp:txXfrm>
        <a:off x="4804779" y="708254"/>
        <a:ext cx="2183990" cy="1310394"/>
      </dsp:txXfrm>
    </dsp:sp>
    <dsp:sp modelId="{4A3F407B-3A1B-4BB1-B92B-7040C60AC27D}">
      <dsp:nvSpPr>
        <dsp:cNvPr id="0" name=""/>
        <dsp:cNvSpPr/>
      </dsp:nvSpPr>
      <dsp:spPr>
        <a:xfrm>
          <a:off x="0"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BEPS, </a:t>
          </a:r>
          <a:r>
            <a:rPr lang="en-US" sz="2600" kern="1200" dirty="0" err="1" smtClean="0">
              <a:effectLst/>
            </a:rPr>
            <a:t>AEoI</a:t>
          </a:r>
          <a:endParaRPr lang="en-US" sz="2600" kern="1200" dirty="0">
            <a:effectLst/>
          </a:endParaRPr>
        </a:p>
      </dsp:txBody>
      <dsp:txXfrm>
        <a:off x="0" y="2237048"/>
        <a:ext cx="2183990" cy="1310394"/>
      </dsp:txXfrm>
    </dsp:sp>
    <dsp:sp modelId="{75147125-490F-44F7-8BA2-C4E265F77464}">
      <dsp:nvSpPr>
        <dsp:cNvPr id="0" name=""/>
        <dsp:cNvSpPr/>
      </dsp:nvSpPr>
      <dsp:spPr>
        <a:xfrm>
          <a:off x="240238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Tax Admin: TDS, TCS, </a:t>
          </a:r>
          <a:endParaRPr lang="en-US" sz="2600" kern="1200" dirty="0">
            <a:effectLst/>
          </a:endParaRPr>
        </a:p>
      </dsp:txBody>
      <dsp:txXfrm>
        <a:off x="2402389" y="2237048"/>
        <a:ext cx="2183990" cy="1310394"/>
      </dsp:txXfrm>
    </dsp:sp>
    <dsp:sp modelId="{E46223D0-A0D3-4010-960F-899C06ACB4B6}">
      <dsp:nvSpPr>
        <dsp:cNvPr id="0" name=""/>
        <dsp:cNvSpPr/>
      </dsp:nvSpPr>
      <dsp:spPr>
        <a:xfrm>
          <a:off x="480477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Electoral-Bonds</a:t>
          </a:r>
          <a:endParaRPr lang="en-US" sz="2600" kern="1200" dirty="0">
            <a:effectLst/>
          </a:endParaRPr>
        </a:p>
      </dsp:txBody>
      <dsp:txXfrm>
        <a:off x="4804779" y="2237048"/>
        <a:ext cx="2183990" cy="1310394"/>
      </dsp:txXfrm>
    </dsp:sp>
    <dsp:sp modelId="{CF6951A0-03D7-4C04-BD2F-D29831904BB8}">
      <dsp:nvSpPr>
        <dsp:cNvPr id="0" name=""/>
        <dsp:cNvSpPr/>
      </dsp:nvSpPr>
      <dsp:spPr>
        <a:xfrm>
          <a:off x="2402389" y="3765841"/>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Demonetization helped or not?</a:t>
          </a:r>
          <a:endParaRPr lang="en-US" sz="2600" kern="1200" dirty="0">
            <a:effectLst/>
          </a:endParaRPr>
        </a:p>
      </dsp:txBody>
      <dsp:txXfrm>
        <a:off x="2402389" y="3765841"/>
        <a:ext cx="2183990" cy="13103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FB4B8-878D-42CB-A79A-94A844A22ACF}">
      <dsp:nvSpPr>
        <dsp:cNvPr id="0" name=""/>
        <dsp:cNvSpPr/>
      </dsp:nvSpPr>
      <dsp:spPr>
        <a:xfrm>
          <a:off x="0" y="812799"/>
          <a:ext cx="6096000" cy="2438400"/>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934D0-E55A-4977-B452-66EA1C9E96B9}">
      <dsp:nvSpPr>
        <dsp:cNvPr id="0" name=""/>
        <dsp:cNvSpPr/>
      </dsp:nvSpPr>
      <dsp:spPr>
        <a:xfrm>
          <a:off x="731520" y="1239519"/>
          <a:ext cx="2011680" cy="119481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4460" rIns="0" bIns="133350" numCol="1" spcCol="1270" anchor="ctr" anchorCtr="0">
          <a:noAutofit/>
        </a:bodyPr>
        <a:lstStyle/>
        <a:p>
          <a:pPr lvl="0" algn="ctr" defTabSz="1555750">
            <a:lnSpc>
              <a:spcPct val="90000"/>
            </a:lnSpc>
            <a:spcBef>
              <a:spcPct val="0"/>
            </a:spcBef>
            <a:spcAft>
              <a:spcPct val="35000"/>
            </a:spcAft>
          </a:pPr>
          <a:r>
            <a:rPr lang="en-US" sz="3500" kern="1200" dirty="0" smtClean="0"/>
            <a:t>Short term 15%</a:t>
          </a:r>
          <a:endParaRPr lang="en-US" sz="3500" kern="1200" dirty="0"/>
        </a:p>
      </dsp:txBody>
      <dsp:txXfrm>
        <a:off x="731520" y="1239519"/>
        <a:ext cx="2011680" cy="1194816"/>
      </dsp:txXfrm>
    </dsp:sp>
    <dsp:sp modelId="{C48F7B9A-A24D-4428-A068-D0B6A3E79AA0}">
      <dsp:nvSpPr>
        <dsp:cNvPr id="0" name=""/>
        <dsp:cNvSpPr/>
      </dsp:nvSpPr>
      <dsp:spPr>
        <a:xfrm>
          <a:off x="3048000" y="1629663"/>
          <a:ext cx="2377440" cy="119481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4460" rIns="0" bIns="133350" numCol="1" spcCol="1270" anchor="ctr" anchorCtr="0">
          <a:noAutofit/>
        </a:bodyPr>
        <a:lstStyle/>
        <a:p>
          <a:pPr lvl="0" algn="ctr" defTabSz="1555750">
            <a:lnSpc>
              <a:spcPct val="90000"/>
            </a:lnSpc>
            <a:spcBef>
              <a:spcPct val="0"/>
            </a:spcBef>
            <a:spcAft>
              <a:spcPct val="35000"/>
            </a:spcAft>
          </a:pPr>
          <a:r>
            <a:rPr lang="en-US" sz="3500" kern="1200" dirty="0" smtClean="0"/>
            <a:t>Long term 20%</a:t>
          </a:r>
          <a:endParaRPr lang="en-US" sz="3500" kern="1200" dirty="0"/>
        </a:p>
      </dsp:txBody>
      <dsp:txXfrm>
        <a:off x="3048000" y="1629663"/>
        <a:ext cx="2377440" cy="11948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7E8BF-642B-4E13-8E99-4FB08277D63B}">
      <dsp:nvSpPr>
        <dsp:cNvPr id="0" name=""/>
        <dsp:cNvSpPr/>
      </dsp:nvSpPr>
      <dsp:spPr>
        <a:xfrm>
          <a:off x="3642" y="82681"/>
          <a:ext cx="3127000" cy="112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lvl="0" algn="l" defTabSz="1155700">
            <a:lnSpc>
              <a:spcPct val="90000"/>
            </a:lnSpc>
            <a:spcBef>
              <a:spcPct val="0"/>
            </a:spcBef>
            <a:spcAft>
              <a:spcPct val="35000"/>
            </a:spcAft>
          </a:pPr>
          <a:r>
            <a:rPr lang="en-US" sz="2600" kern="1200" dirty="0" smtClean="0"/>
            <a:t>2015</a:t>
          </a:r>
          <a:endParaRPr lang="en-US" sz="2600" kern="1200" dirty="0"/>
        </a:p>
      </dsp:txBody>
      <dsp:txXfrm>
        <a:off x="3642" y="82681"/>
        <a:ext cx="3127000" cy="748800"/>
      </dsp:txXfrm>
    </dsp:sp>
    <dsp:sp modelId="{02EB9900-0F0E-43A7-A38F-E77E0121E106}">
      <dsp:nvSpPr>
        <dsp:cNvPr id="0" name=""/>
        <dsp:cNvSpPr/>
      </dsp:nvSpPr>
      <dsp:spPr>
        <a:xfrm>
          <a:off x="644112" y="831481"/>
          <a:ext cx="3127000" cy="4399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84912" rIns="184912"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Finance Act: </a:t>
          </a:r>
          <a:r>
            <a:rPr lang="en-US" sz="2600" kern="1200" dirty="0" err="1" smtClean="0"/>
            <a:t>PoEM</a:t>
          </a:r>
          <a:endParaRPr lang="en-US" sz="2600" kern="1200" dirty="0"/>
        </a:p>
        <a:p>
          <a:pPr marL="228600" lvl="1" indent="-228600" algn="l" defTabSz="1155700">
            <a:lnSpc>
              <a:spcPct val="90000"/>
            </a:lnSpc>
            <a:spcBef>
              <a:spcPct val="0"/>
            </a:spcBef>
            <a:spcAft>
              <a:spcPct val="15000"/>
            </a:spcAft>
            <a:buChar char="••"/>
          </a:pPr>
          <a:r>
            <a:rPr lang="en-US" sz="2600" kern="1200" dirty="0" smtClean="0"/>
            <a:t>If place of effective management is India</a:t>
          </a:r>
          <a:endParaRPr lang="en-US" sz="2600" kern="1200" dirty="0"/>
        </a:p>
        <a:p>
          <a:pPr marL="228600" lvl="1" indent="-228600" algn="l" defTabSz="1155700">
            <a:lnSpc>
              <a:spcPct val="90000"/>
            </a:lnSpc>
            <a:spcBef>
              <a:spcPct val="0"/>
            </a:spcBef>
            <a:spcAft>
              <a:spcPct val="15000"/>
            </a:spcAft>
            <a:buChar char="••"/>
          </a:pPr>
          <a:r>
            <a:rPr lang="en-US" sz="2600" kern="1200" dirty="0" smtClean="0"/>
            <a:t>Then India can tax is </a:t>
          </a:r>
          <a:r>
            <a:rPr lang="en-US" sz="2600" kern="1200" dirty="0" smtClean="0">
              <a:solidFill>
                <a:srgbClr val="C00000"/>
              </a:solidFill>
            </a:rPr>
            <a:t>Indian income </a:t>
          </a:r>
          <a:r>
            <a:rPr lang="en-US" sz="2600" kern="1200" dirty="0" smtClean="0"/>
            <a:t>and </a:t>
          </a:r>
          <a:r>
            <a:rPr lang="en-US" sz="2600" kern="1200" dirty="0" smtClean="0">
              <a:solidFill>
                <a:srgbClr val="C00000"/>
              </a:solidFill>
            </a:rPr>
            <a:t>Global income</a:t>
          </a:r>
          <a:r>
            <a:rPr lang="en-US" sz="2600" kern="1200" dirty="0" smtClean="0"/>
            <a:t>. Including global passive income e.g. “royalties”</a:t>
          </a:r>
          <a:endParaRPr lang="en-US" sz="2600" kern="1200" dirty="0"/>
        </a:p>
      </dsp:txBody>
      <dsp:txXfrm>
        <a:off x="735699" y="923068"/>
        <a:ext cx="2943826" cy="4216026"/>
      </dsp:txXfrm>
    </dsp:sp>
    <dsp:sp modelId="{2EB194EE-59CC-4E3E-969B-EE23AB29EF38}">
      <dsp:nvSpPr>
        <dsp:cNvPr id="0" name=""/>
        <dsp:cNvSpPr/>
      </dsp:nvSpPr>
      <dsp:spPr>
        <a:xfrm>
          <a:off x="3604685" y="67815"/>
          <a:ext cx="1004969" cy="7785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3604685" y="223521"/>
        <a:ext cx="771409" cy="467120"/>
      </dsp:txXfrm>
    </dsp:sp>
    <dsp:sp modelId="{5141F260-D96E-4E8F-B181-DD4B261B7C1B}">
      <dsp:nvSpPr>
        <dsp:cNvPr id="0" name=""/>
        <dsp:cNvSpPr/>
      </dsp:nvSpPr>
      <dsp:spPr>
        <a:xfrm>
          <a:off x="5026811" y="82681"/>
          <a:ext cx="3127000" cy="112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lvl="0" algn="l" defTabSz="1155700">
            <a:lnSpc>
              <a:spcPct val="90000"/>
            </a:lnSpc>
            <a:spcBef>
              <a:spcPct val="0"/>
            </a:spcBef>
            <a:spcAft>
              <a:spcPct val="35000"/>
            </a:spcAft>
          </a:pPr>
          <a:r>
            <a:rPr lang="en-US" sz="2600" kern="1200" dirty="0" smtClean="0"/>
            <a:t>2017</a:t>
          </a:r>
          <a:endParaRPr lang="en-US" sz="2600" kern="1200" dirty="0"/>
        </a:p>
      </dsp:txBody>
      <dsp:txXfrm>
        <a:off x="5026811" y="82681"/>
        <a:ext cx="3127000" cy="748800"/>
      </dsp:txXfrm>
    </dsp:sp>
    <dsp:sp modelId="{10BFC482-7100-42C4-9E2E-D35D1B74D43A}">
      <dsp:nvSpPr>
        <dsp:cNvPr id="0" name=""/>
        <dsp:cNvSpPr/>
      </dsp:nvSpPr>
      <dsp:spPr>
        <a:xfrm>
          <a:off x="5667281" y="831481"/>
          <a:ext cx="3127000" cy="4399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84912" rIns="184912"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Jan: CBDT issued Guidelines</a:t>
          </a:r>
          <a:endParaRPr lang="en-US" sz="2600" kern="1200" dirty="0"/>
        </a:p>
        <a:p>
          <a:pPr marL="228600" lvl="1" indent="-228600" algn="l" defTabSz="1155700">
            <a:lnSpc>
              <a:spcPct val="90000"/>
            </a:lnSpc>
            <a:spcBef>
              <a:spcPct val="0"/>
            </a:spcBef>
            <a:spcAft>
              <a:spcPct val="15000"/>
            </a:spcAft>
            <a:buChar char="••"/>
          </a:pPr>
          <a:r>
            <a:rPr lang="en-US" sz="2600" kern="1200" dirty="0" smtClean="0"/>
            <a:t>1</a:t>
          </a:r>
          <a:r>
            <a:rPr lang="en-US" sz="2600" kern="1200" baseline="30000" dirty="0" smtClean="0"/>
            <a:t>st</a:t>
          </a:r>
          <a:r>
            <a:rPr lang="en-US" sz="2600" kern="1200" dirty="0" smtClean="0"/>
            <a:t> </a:t>
          </a:r>
          <a:r>
            <a:rPr lang="en-US" sz="2600" kern="1200" dirty="0" err="1" smtClean="0"/>
            <a:t>april</a:t>
          </a:r>
          <a:r>
            <a:rPr lang="en-US" sz="2600" kern="1200" dirty="0" smtClean="0"/>
            <a:t> se effective</a:t>
          </a:r>
          <a:endParaRPr lang="en-US" sz="2600" kern="1200" dirty="0"/>
        </a:p>
      </dsp:txBody>
      <dsp:txXfrm>
        <a:off x="5758868" y="923068"/>
        <a:ext cx="2943826" cy="42160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9A304-717D-4C47-BA15-AD6B5AB739CD}">
      <dsp:nvSpPr>
        <dsp:cNvPr id="0" name=""/>
        <dsp:cNvSpPr/>
      </dsp:nvSpPr>
      <dsp:spPr>
        <a:xfrm>
          <a:off x="0" y="708254"/>
          <a:ext cx="2183990" cy="131039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Recent Acts &amp; Schemes</a:t>
          </a:r>
          <a:endParaRPr lang="en-US" sz="2600" kern="1200" dirty="0">
            <a:effectLst/>
          </a:endParaRPr>
        </a:p>
      </dsp:txBody>
      <dsp:txXfrm>
        <a:off x="0" y="708254"/>
        <a:ext cx="2183990" cy="1310394"/>
      </dsp:txXfrm>
    </dsp:sp>
    <dsp:sp modelId="{2857E4AD-A78E-4E06-90B5-99E4DB7B73C3}">
      <dsp:nvSpPr>
        <dsp:cNvPr id="0" name=""/>
        <dsp:cNvSpPr/>
      </dsp:nvSpPr>
      <dsp:spPr>
        <a:xfrm>
          <a:off x="2402389" y="708254"/>
          <a:ext cx="2183990" cy="131039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CGT: root of many problems</a:t>
          </a:r>
          <a:endParaRPr lang="en-US" sz="2600" kern="1200" dirty="0">
            <a:effectLst/>
          </a:endParaRPr>
        </a:p>
      </dsp:txBody>
      <dsp:txXfrm>
        <a:off x="2402389" y="708254"/>
        <a:ext cx="2183990" cy="1310394"/>
      </dsp:txXfrm>
    </dsp:sp>
    <dsp:sp modelId="{777A0044-86D9-4B05-878B-01B114515A6B}">
      <dsp:nvSpPr>
        <dsp:cNvPr id="0" name=""/>
        <dsp:cNvSpPr/>
      </dsp:nvSpPr>
      <dsp:spPr>
        <a:xfrm>
          <a:off x="4804779" y="708254"/>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u="sng" kern="1200" dirty="0" err="1" smtClean="0">
              <a:effectLst/>
            </a:rPr>
            <a:t>PoEM</a:t>
          </a:r>
          <a:r>
            <a:rPr lang="en-US" sz="2600" kern="1200" dirty="0" smtClean="0">
              <a:effectLst/>
            </a:rPr>
            <a:t>, GAAR [WEF1/4/17], AAR</a:t>
          </a:r>
          <a:endParaRPr lang="en-US" sz="2600" kern="1200" dirty="0">
            <a:effectLst/>
          </a:endParaRPr>
        </a:p>
      </dsp:txBody>
      <dsp:txXfrm>
        <a:off x="4804779" y="708254"/>
        <a:ext cx="2183990" cy="1310394"/>
      </dsp:txXfrm>
    </dsp:sp>
    <dsp:sp modelId="{4A3F407B-3A1B-4BB1-B92B-7040C60AC27D}">
      <dsp:nvSpPr>
        <dsp:cNvPr id="0" name=""/>
        <dsp:cNvSpPr/>
      </dsp:nvSpPr>
      <dsp:spPr>
        <a:xfrm>
          <a:off x="0"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BEPS, </a:t>
          </a:r>
          <a:r>
            <a:rPr lang="en-US" sz="2600" kern="1200" dirty="0" err="1" smtClean="0">
              <a:effectLst/>
            </a:rPr>
            <a:t>AEoI</a:t>
          </a:r>
          <a:endParaRPr lang="en-US" sz="2600" kern="1200" dirty="0">
            <a:effectLst/>
          </a:endParaRPr>
        </a:p>
      </dsp:txBody>
      <dsp:txXfrm>
        <a:off x="0" y="2237048"/>
        <a:ext cx="2183990" cy="1310394"/>
      </dsp:txXfrm>
    </dsp:sp>
    <dsp:sp modelId="{75147125-490F-44F7-8BA2-C4E265F77464}">
      <dsp:nvSpPr>
        <dsp:cNvPr id="0" name=""/>
        <dsp:cNvSpPr/>
      </dsp:nvSpPr>
      <dsp:spPr>
        <a:xfrm>
          <a:off x="240238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Tax Admin: TDS, TCS, </a:t>
          </a:r>
          <a:endParaRPr lang="en-US" sz="2600" kern="1200" dirty="0">
            <a:effectLst/>
          </a:endParaRPr>
        </a:p>
      </dsp:txBody>
      <dsp:txXfrm>
        <a:off x="2402389" y="2237048"/>
        <a:ext cx="2183990" cy="1310394"/>
      </dsp:txXfrm>
    </dsp:sp>
    <dsp:sp modelId="{E46223D0-A0D3-4010-960F-899C06ACB4B6}">
      <dsp:nvSpPr>
        <dsp:cNvPr id="0" name=""/>
        <dsp:cNvSpPr/>
      </dsp:nvSpPr>
      <dsp:spPr>
        <a:xfrm>
          <a:off x="480477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Electoral-Bonds</a:t>
          </a:r>
          <a:endParaRPr lang="en-US" sz="2600" kern="1200" dirty="0">
            <a:effectLst/>
          </a:endParaRPr>
        </a:p>
      </dsp:txBody>
      <dsp:txXfrm>
        <a:off x="4804779" y="2237048"/>
        <a:ext cx="2183990" cy="1310394"/>
      </dsp:txXfrm>
    </dsp:sp>
    <dsp:sp modelId="{CF6951A0-03D7-4C04-BD2F-D29831904BB8}">
      <dsp:nvSpPr>
        <dsp:cNvPr id="0" name=""/>
        <dsp:cNvSpPr/>
      </dsp:nvSpPr>
      <dsp:spPr>
        <a:xfrm>
          <a:off x="2402389" y="3765841"/>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Demonetization helped or not?</a:t>
          </a:r>
          <a:endParaRPr lang="en-US" sz="2600" kern="1200" dirty="0">
            <a:effectLst/>
          </a:endParaRPr>
        </a:p>
      </dsp:txBody>
      <dsp:txXfrm>
        <a:off x="2402389" y="3765841"/>
        <a:ext cx="2183990" cy="131039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DA074-342C-42D7-98E9-DB85775429CF}">
      <dsp:nvSpPr>
        <dsp:cNvPr id="0" name=""/>
        <dsp:cNvSpPr/>
      </dsp:nvSpPr>
      <dsp:spPr>
        <a:xfrm>
          <a:off x="42" y="35281"/>
          <a:ext cx="4111139" cy="12266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kern="1200" dirty="0" smtClean="0"/>
            <a:t>Tax Evasion </a:t>
          </a:r>
          <a:endParaRPr lang="en-US" sz="3600" kern="1200" dirty="0"/>
        </a:p>
      </dsp:txBody>
      <dsp:txXfrm>
        <a:off x="42" y="35281"/>
        <a:ext cx="4111139" cy="1226692"/>
      </dsp:txXfrm>
    </dsp:sp>
    <dsp:sp modelId="{FDA12FBC-7DBE-41CE-9F35-DF0925B764C7}">
      <dsp:nvSpPr>
        <dsp:cNvPr id="0" name=""/>
        <dsp:cNvSpPr/>
      </dsp:nvSpPr>
      <dsp:spPr>
        <a:xfrm>
          <a:off x="42" y="1261974"/>
          <a:ext cx="4111139" cy="40161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smtClean="0"/>
            <a:t>Income / transaction hidden</a:t>
          </a:r>
          <a:endParaRPr lang="en-US" sz="3600" kern="1200"/>
        </a:p>
        <a:p>
          <a:pPr marL="285750" lvl="1" indent="-285750" algn="l" defTabSz="1600200">
            <a:lnSpc>
              <a:spcPct val="90000"/>
            </a:lnSpc>
            <a:spcBef>
              <a:spcPct val="0"/>
            </a:spcBef>
            <a:spcAft>
              <a:spcPct val="15000"/>
            </a:spcAft>
            <a:buChar char="••"/>
          </a:pPr>
          <a:r>
            <a:rPr lang="en-US" sz="3600" kern="1200" smtClean="0"/>
            <a:t>Black money</a:t>
          </a:r>
          <a:endParaRPr lang="en-US" sz="3600" kern="1200" dirty="0" smtClean="0"/>
        </a:p>
        <a:p>
          <a:pPr marL="285750" lvl="1" indent="-285750" algn="l" defTabSz="1600200">
            <a:lnSpc>
              <a:spcPct val="90000"/>
            </a:lnSpc>
            <a:spcBef>
              <a:spcPct val="0"/>
            </a:spcBef>
            <a:spcAft>
              <a:spcPct val="15000"/>
            </a:spcAft>
            <a:buChar char="••"/>
          </a:pPr>
          <a:r>
            <a:rPr lang="en-US" sz="3600" kern="1200" smtClean="0"/>
            <a:t>Jailtime</a:t>
          </a:r>
          <a:endParaRPr lang="en-US" sz="3600" kern="1200" dirty="0" smtClean="0"/>
        </a:p>
      </dsp:txBody>
      <dsp:txXfrm>
        <a:off x="42" y="1261974"/>
        <a:ext cx="4111139" cy="4016106"/>
      </dsp:txXfrm>
    </dsp:sp>
    <dsp:sp modelId="{F65A8333-6B32-4FCA-A732-52B69060FD39}">
      <dsp:nvSpPr>
        <dsp:cNvPr id="0" name=""/>
        <dsp:cNvSpPr/>
      </dsp:nvSpPr>
      <dsp:spPr>
        <a:xfrm>
          <a:off x="4686742" y="35281"/>
          <a:ext cx="4111139" cy="1226692"/>
        </a:xfrm>
        <a:prstGeom prst="rect">
          <a:avLst/>
        </a:prstGeom>
        <a:solidFill>
          <a:schemeClr val="accent6">
            <a:lumMod val="40000"/>
            <a:lumOff val="6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kern="1200" dirty="0" smtClean="0"/>
            <a:t>Tax Avoidance (Vodafone)</a:t>
          </a:r>
          <a:endParaRPr lang="en-US" sz="3600" kern="1200" dirty="0"/>
        </a:p>
      </dsp:txBody>
      <dsp:txXfrm>
        <a:off x="4686742" y="35281"/>
        <a:ext cx="4111139" cy="1226692"/>
      </dsp:txXfrm>
    </dsp:sp>
    <dsp:sp modelId="{7B4804EE-C8BA-48ED-B658-514A64E51573}">
      <dsp:nvSpPr>
        <dsp:cNvPr id="0" name=""/>
        <dsp:cNvSpPr/>
      </dsp:nvSpPr>
      <dsp:spPr>
        <a:xfrm>
          <a:off x="4686742" y="1261974"/>
          <a:ext cx="4111139" cy="40161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smtClean="0"/>
            <a:t>Reported, everything on file</a:t>
          </a:r>
          <a:endParaRPr lang="en-US" sz="3600" kern="1200" dirty="0"/>
        </a:p>
        <a:p>
          <a:pPr marL="285750" lvl="1" indent="-285750" algn="l" defTabSz="1600200">
            <a:lnSpc>
              <a:spcPct val="90000"/>
            </a:lnSpc>
            <a:spcBef>
              <a:spcPct val="0"/>
            </a:spcBef>
            <a:spcAft>
              <a:spcPct val="15000"/>
            </a:spcAft>
            <a:buChar char="••"/>
          </a:pPr>
          <a:r>
            <a:rPr lang="en-US" sz="3600" kern="1200" smtClean="0"/>
            <a:t>But Legal loopholes used to avoid tax</a:t>
          </a:r>
          <a:endParaRPr lang="en-US" sz="3600" kern="1200" dirty="0" smtClean="0"/>
        </a:p>
        <a:p>
          <a:pPr marL="285750" lvl="1" indent="-285750" algn="l" defTabSz="1600200">
            <a:lnSpc>
              <a:spcPct val="90000"/>
            </a:lnSpc>
            <a:spcBef>
              <a:spcPct val="0"/>
            </a:spcBef>
            <a:spcAft>
              <a:spcPct val="15000"/>
            </a:spcAft>
            <a:buChar char="••"/>
          </a:pPr>
          <a:r>
            <a:rPr lang="en-US" sz="3600" kern="1200" smtClean="0"/>
            <a:t>Black money….?</a:t>
          </a:r>
          <a:endParaRPr lang="en-US" sz="3600" kern="1200" dirty="0" smtClean="0"/>
        </a:p>
        <a:p>
          <a:pPr marL="285750" lvl="1" indent="-285750" algn="l" defTabSz="1600200">
            <a:lnSpc>
              <a:spcPct val="90000"/>
            </a:lnSpc>
            <a:spcBef>
              <a:spcPct val="0"/>
            </a:spcBef>
            <a:spcAft>
              <a:spcPct val="15000"/>
            </a:spcAft>
            <a:buChar char="••"/>
          </a:pPr>
          <a:r>
            <a:rPr lang="en-US" sz="3600" kern="1200" dirty="0" smtClean="0"/>
            <a:t>Vodafone CGT, Nokia- Royalty</a:t>
          </a:r>
          <a:endParaRPr lang="en-US" sz="3600" kern="1200" dirty="0"/>
        </a:p>
      </dsp:txBody>
      <dsp:txXfrm>
        <a:off x="4686742" y="1261974"/>
        <a:ext cx="4111139" cy="40161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BB2CE-14E2-4941-A64F-3BB259018CE9}">
      <dsp:nvSpPr>
        <dsp:cNvPr id="0" name=""/>
        <dsp:cNvSpPr/>
      </dsp:nvSpPr>
      <dsp:spPr>
        <a:xfrm rot="5400000">
          <a:off x="-222646" y="223826"/>
          <a:ext cx="1484312" cy="10390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CAT-1</a:t>
          </a:r>
          <a:endParaRPr lang="en-US" sz="3100" kern="1200" dirty="0"/>
        </a:p>
      </dsp:txBody>
      <dsp:txXfrm rot="-5400000">
        <a:off x="1" y="520688"/>
        <a:ext cx="1039018" cy="445294"/>
      </dsp:txXfrm>
    </dsp:sp>
    <dsp:sp modelId="{1ACE3C51-4DCA-49AB-8BD7-D09107DF72DE}">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smtClean="0"/>
            <a:t>e.g. US Government, </a:t>
          </a:r>
          <a:endParaRPr lang="en-US" sz="2900" kern="1200" dirty="0"/>
        </a:p>
        <a:p>
          <a:pPr marL="285750" lvl="1" indent="-285750" algn="l" defTabSz="1289050">
            <a:lnSpc>
              <a:spcPct val="90000"/>
            </a:lnSpc>
            <a:spcBef>
              <a:spcPct val="0"/>
            </a:spcBef>
            <a:spcAft>
              <a:spcPct val="15000"/>
            </a:spcAft>
            <a:buChar char="••"/>
          </a:pPr>
          <a:r>
            <a:rPr lang="en-US" sz="2900" kern="1200" dirty="0" smtClean="0"/>
            <a:t>US’s LIC, EPFO etc.</a:t>
          </a:r>
          <a:endParaRPr lang="en-US" sz="2900" kern="1200" dirty="0"/>
        </a:p>
      </dsp:txBody>
      <dsp:txXfrm rot="-5400000">
        <a:off x="1039018" y="48278"/>
        <a:ext cx="5009883" cy="870607"/>
      </dsp:txXfrm>
    </dsp:sp>
    <dsp:sp modelId="{5027F2AC-B62D-47E3-A6A7-30C45B19B2E9}">
      <dsp:nvSpPr>
        <dsp:cNvPr id="0" name=""/>
        <dsp:cNvSpPr/>
      </dsp:nvSpPr>
      <dsp:spPr>
        <a:xfrm rot="5400000">
          <a:off x="-222646" y="1512490"/>
          <a:ext cx="1484312" cy="10390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CAT-2</a:t>
          </a:r>
          <a:endParaRPr lang="en-US" sz="3100" kern="1200" dirty="0"/>
        </a:p>
      </dsp:txBody>
      <dsp:txXfrm rot="-5400000">
        <a:off x="1" y="1809352"/>
        <a:ext cx="1039018" cy="445294"/>
      </dsp:txXfrm>
    </dsp:sp>
    <dsp:sp modelId="{50302AF5-D6BB-442D-BAB6-335230B1D9E7}">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smtClean="0"/>
            <a:t>Foreign MF, Pension Fund</a:t>
          </a:r>
          <a:endParaRPr lang="en-US" sz="2900" kern="1200" dirty="0"/>
        </a:p>
      </dsp:txBody>
      <dsp:txXfrm rot="-5400000">
        <a:off x="1039018" y="1336942"/>
        <a:ext cx="5009883" cy="870607"/>
      </dsp:txXfrm>
    </dsp:sp>
    <dsp:sp modelId="{DAA59234-EC5B-4F73-A23E-75B9EA484C5C}">
      <dsp:nvSpPr>
        <dsp:cNvPr id="0" name=""/>
        <dsp:cNvSpPr/>
      </dsp:nvSpPr>
      <dsp:spPr>
        <a:xfrm rot="5400000">
          <a:off x="-222646" y="2801154"/>
          <a:ext cx="1484312" cy="10390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CAT-3</a:t>
          </a:r>
          <a:endParaRPr lang="en-US" sz="3100" kern="1200" dirty="0"/>
        </a:p>
      </dsp:txBody>
      <dsp:txXfrm rot="-5400000">
        <a:off x="1" y="3098016"/>
        <a:ext cx="1039018" cy="445294"/>
      </dsp:txXfrm>
    </dsp:sp>
    <dsp:sp modelId="{B32F0AC9-8BCE-4643-9CBB-DBAC642231C6}">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smtClean="0"/>
            <a:t>Not in 1 or 2</a:t>
          </a:r>
          <a:endParaRPr lang="en-US" sz="2900" kern="1200" dirty="0"/>
        </a:p>
      </dsp:txBody>
      <dsp:txXfrm rot="-5400000">
        <a:off x="1039018" y="2625605"/>
        <a:ext cx="5009883" cy="8706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C7A2A-9C8F-4CBA-AEFE-AF907E32254D}">
      <dsp:nvSpPr>
        <dsp:cNvPr id="0" name=""/>
        <dsp:cNvSpPr/>
      </dsp:nvSpPr>
      <dsp:spPr>
        <a:xfrm>
          <a:off x="26" y="94775"/>
          <a:ext cx="2495136" cy="748800"/>
        </a:xfrm>
        <a:prstGeom prst="rect">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GAAR</a:t>
          </a:r>
          <a:endParaRPr lang="en-US" sz="2600" kern="1200" dirty="0"/>
        </a:p>
      </dsp:txBody>
      <dsp:txXfrm>
        <a:off x="26" y="94775"/>
        <a:ext cx="2495136" cy="748800"/>
      </dsp:txXfrm>
    </dsp:sp>
    <dsp:sp modelId="{3B69763E-58CA-4578-9212-75BC9225472E}">
      <dsp:nvSpPr>
        <dsp:cNvPr id="0" name=""/>
        <dsp:cNvSpPr/>
      </dsp:nvSpPr>
      <dsp:spPr>
        <a:xfrm>
          <a:off x="26" y="843575"/>
          <a:ext cx="2495136" cy="2105414"/>
        </a:xfrm>
        <a:prstGeom prst="rect">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Making deals outside India on Indian assets</a:t>
          </a:r>
          <a:endParaRPr lang="en-US" sz="2600" kern="1200" dirty="0"/>
        </a:p>
        <a:p>
          <a:pPr marL="228600" lvl="1" indent="-228600" algn="l" defTabSz="1155700">
            <a:lnSpc>
              <a:spcPct val="90000"/>
            </a:lnSpc>
            <a:spcBef>
              <a:spcPct val="0"/>
            </a:spcBef>
            <a:spcAft>
              <a:spcPct val="15000"/>
            </a:spcAft>
            <a:buChar char="••"/>
          </a:pPr>
          <a:r>
            <a:rPr lang="en-US" sz="2600" kern="1200" dirty="0" smtClean="0"/>
            <a:t>Notice &amp; 15-30% Tax.</a:t>
          </a:r>
          <a:endParaRPr lang="en-US" sz="2600" kern="1200" dirty="0"/>
        </a:p>
      </dsp:txBody>
      <dsp:txXfrm>
        <a:off x="26" y="843575"/>
        <a:ext cx="2495136" cy="2105414"/>
      </dsp:txXfrm>
    </dsp:sp>
    <dsp:sp modelId="{61E83D17-9EF3-49FA-9C93-6238356B2180}">
      <dsp:nvSpPr>
        <dsp:cNvPr id="0" name=""/>
        <dsp:cNvSpPr/>
      </dsp:nvSpPr>
      <dsp:spPr>
        <a:xfrm>
          <a:off x="2844481" y="94775"/>
          <a:ext cx="2495136" cy="748800"/>
        </a:xfrm>
        <a:prstGeom prst="rect">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P-Notes</a:t>
          </a:r>
          <a:endParaRPr lang="en-US" sz="2600" kern="1200" dirty="0"/>
        </a:p>
      </dsp:txBody>
      <dsp:txXfrm>
        <a:off x="2844481" y="94775"/>
        <a:ext cx="2495136" cy="748800"/>
      </dsp:txXfrm>
    </dsp:sp>
    <dsp:sp modelId="{74ACF213-EBC4-4DD1-8DC6-F753E95B6B82}">
      <dsp:nvSpPr>
        <dsp:cNvPr id="0" name=""/>
        <dsp:cNvSpPr/>
      </dsp:nvSpPr>
      <dsp:spPr>
        <a:xfrm>
          <a:off x="2844481" y="843575"/>
          <a:ext cx="2495136" cy="2105414"/>
        </a:xfrm>
        <a:prstGeom prst="rect">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Technical Escape, even caught less penalties.</a:t>
          </a:r>
          <a:endParaRPr lang="en-US" sz="2600" kern="1200" dirty="0"/>
        </a:p>
      </dsp:txBody>
      <dsp:txXfrm>
        <a:off x="2844481" y="843575"/>
        <a:ext cx="2495136" cy="21054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EC12E-0C05-439A-8DD8-5D383E04A111}">
      <dsp:nvSpPr>
        <dsp:cNvPr id="0" name=""/>
        <dsp:cNvSpPr/>
      </dsp:nvSpPr>
      <dsp:spPr>
        <a:xfrm>
          <a:off x="3214" y="235718"/>
          <a:ext cx="2845593" cy="711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Before the deal</a:t>
          </a:r>
          <a:endParaRPr lang="en-US" sz="3800" kern="1200" dirty="0"/>
        </a:p>
      </dsp:txBody>
      <dsp:txXfrm>
        <a:off x="24050" y="256554"/>
        <a:ext cx="2803921" cy="669726"/>
      </dsp:txXfrm>
    </dsp:sp>
    <dsp:sp modelId="{4E7A0DB5-9613-4429-B0B3-D6E898A34987}">
      <dsp:nvSpPr>
        <dsp:cNvPr id="0" name=""/>
        <dsp:cNvSpPr/>
      </dsp:nvSpPr>
      <dsp:spPr>
        <a:xfrm rot="5400000">
          <a:off x="1363764" y="1009364"/>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EA4F66-4910-4E3E-AF2B-927594424BF2}">
      <dsp:nvSpPr>
        <dsp:cNvPr id="0" name=""/>
        <dsp:cNvSpPr/>
      </dsp:nvSpPr>
      <dsp:spPr>
        <a:xfrm>
          <a:off x="3214" y="1196106"/>
          <a:ext cx="2845593" cy="71139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Authority for Advance Ruling (AAR)</a:t>
          </a:r>
          <a:endParaRPr lang="en-US" sz="2300" kern="1200" dirty="0"/>
        </a:p>
      </dsp:txBody>
      <dsp:txXfrm>
        <a:off x="24050" y="1216942"/>
        <a:ext cx="2803921" cy="669726"/>
      </dsp:txXfrm>
    </dsp:sp>
    <dsp:sp modelId="{A10BC433-E4F0-48EC-8E8C-17EE33E559C3}">
      <dsp:nvSpPr>
        <dsp:cNvPr id="0" name=""/>
        <dsp:cNvSpPr/>
      </dsp:nvSpPr>
      <dsp:spPr>
        <a:xfrm rot="5400000">
          <a:off x="1363764" y="1969752"/>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AC422D-2ADC-4D9E-B4C3-E0704CB2CAA6}">
      <dsp:nvSpPr>
        <dsp:cNvPr id="0" name=""/>
        <dsp:cNvSpPr/>
      </dsp:nvSpPr>
      <dsp:spPr>
        <a:xfrm>
          <a:off x="3214" y="2156494"/>
          <a:ext cx="2845593" cy="71139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IT Act, Statutory body, 93</a:t>
          </a:r>
          <a:endParaRPr lang="en-US" sz="2300" kern="1200" dirty="0"/>
        </a:p>
      </dsp:txBody>
      <dsp:txXfrm>
        <a:off x="24050" y="2177330"/>
        <a:ext cx="2803921" cy="669726"/>
      </dsp:txXfrm>
    </dsp:sp>
    <dsp:sp modelId="{2F2CA8DE-4302-4F28-B94B-AEF34DC5FADD}">
      <dsp:nvSpPr>
        <dsp:cNvPr id="0" name=""/>
        <dsp:cNvSpPr/>
      </dsp:nvSpPr>
      <dsp:spPr>
        <a:xfrm rot="5400000">
          <a:off x="1363764" y="2930140"/>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F1F711-494B-4655-8BC0-CAABC349B29E}">
      <dsp:nvSpPr>
        <dsp:cNvPr id="0" name=""/>
        <dsp:cNvSpPr/>
      </dsp:nvSpPr>
      <dsp:spPr>
        <a:xfrm>
          <a:off x="3214" y="3116882"/>
          <a:ext cx="2845593" cy="71139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err="1" smtClean="0"/>
            <a:t>Retd</a:t>
          </a:r>
          <a:r>
            <a:rPr lang="en-US" sz="2300" kern="1200" dirty="0" smtClean="0"/>
            <a:t>. Judge etc.</a:t>
          </a:r>
          <a:endParaRPr lang="en-US" sz="2300" kern="1200" dirty="0"/>
        </a:p>
      </dsp:txBody>
      <dsp:txXfrm>
        <a:off x="24050" y="3137718"/>
        <a:ext cx="2803921" cy="669726"/>
      </dsp:txXfrm>
    </dsp:sp>
    <dsp:sp modelId="{DA53E500-CF9C-4EA6-9065-9C70FDDC95FF}">
      <dsp:nvSpPr>
        <dsp:cNvPr id="0" name=""/>
        <dsp:cNvSpPr/>
      </dsp:nvSpPr>
      <dsp:spPr>
        <a:xfrm>
          <a:off x="3247191" y="235718"/>
          <a:ext cx="2845593" cy="711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After deal</a:t>
          </a:r>
          <a:endParaRPr lang="en-US" sz="3800" kern="1200" dirty="0"/>
        </a:p>
      </dsp:txBody>
      <dsp:txXfrm>
        <a:off x="3268027" y="256554"/>
        <a:ext cx="2803921" cy="669726"/>
      </dsp:txXfrm>
    </dsp:sp>
    <dsp:sp modelId="{9AED79C3-8120-4AF7-8247-377663884645}">
      <dsp:nvSpPr>
        <dsp:cNvPr id="0" name=""/>
        <dsp:cNvSpPr/>
      </dsp:nvSpPr>
      <dsp:spPr>
        <a:xfrm rot="5400000">
          <a:off x="4607741" y="1009364"/>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16186E-CA47-4CD1-A037-13F6BDC07508}">
      <dsp:nvSpPr>
        <dsp:cNvPr id="0" name=""/>
        <dsp:cNvSpPr/>
      </dsp:nvSpPr>
      <dsp:spPr>
        <a:xfrm>
          <a:off x="3247191" y="1196106"/>
          <a:ext cx="2845593" cy="71139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strike="sngStrike" kern="1200" dirty="0" smtClean="0"/>
            <a:t>Litigation </a:t>
          </a:r>
          <a:endParaRPr lang="en-US" sz="2300" strike="sngStrike" kern="1200" dirty="0"/>
        </a:p>
      </dsp:txBody>
      <dsp:txXfrm>
        <a:off x="3268027" y="1216942"/>
        <a:ext cx="2803921" cy="6697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040FD-0C8E-4D9E-9003-A80C94AF47FF}">
      <dsp:nvSpPr>
        <dsp:cNvPr id="0" name=""/>
        <dsp:cNvSpPr/>
      </dsp:nvSpPr>
      <dsp:spPr>
        <a:xfrm rot="5400000">
          <a:off x="469441" y="1244476"/>
          <a:ext cx="1410877" cy="234766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EB12A4-5329-4808-8475-08240CB10802}">
      <dsp:nvSpPr>
        <dsp:cNvPr id="0" name=""/>
        <dsp:cNvSpPr/>
      </dsp:nvSpPr>
      <dsp:spPr>
        <a:xfrm>
          <a:off x="233930" y="1945923"/>
          <a:ext cx="2119487" cy="185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solidFill>
                <a:schemeClr val="bg1"/>
              </a:solidFill>
            </a:rPr>
            <a:t>Both Indian and foreign companies can approach </a:t>
          </a:r>
          <a:endParaRPr lang="en-US" sz="2900" kern="1200" dirty="0">
            <a:solidFill>
              <a:schemeClr val="bg1"/>
            </a:solidFill>
          </a:endParaRPr>
        </a:p>
      </dsp:txBody>
      <dsp:txXfrm>
        <a:off x="233930" y="1945923"/>
        <a:ext cx="2119487" cy="1857855"/>
      </dsp:txXfrm>
    </dsp:sp>
    <dsp:sp modelId="{55981523-8719-46B0-9EBD-324EB8F6E8C4}">
      <dsp:nvSpPr>
        <dsp:cNvPr id="0" name=""/>
        <dsp:cNvSpPr/>
      </dsp:nvSpPr>
      <dsp:spPr>
        <a:xfrm>
          <a:off x="1953515" y="1071638"/>
          <a:ext cx="399903" cy="39990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9D093-0BA3-4228-A656-47D10AF880AB}">
      <dsp:nvSpPr>
        <dsp:cNvPr id="0" name=""/>
        <dsp:cNvSpPr/>
      </dsp:nvSpPr>
      <dsp:spPr>
        <a:xfrm rot="5400000">
          <a:off x="3064108" y="602423"/>
          <a:ext cx="1410877" cy="234766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7C5669-12F9-4136-A24A-BDCD40658C42}">
      <dsp:nvSpPr>
        <dsp:cNvPr id="0" name=""/>
        <dsp:cNvSpPr/>
      </dsp:nvSpPr>
      <dsp:spPr>
        <a:xfrm>
          <a:off x="2828598" y="1303870"/>
          <a:ext cx="2119487" cy="185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solidFill>
                <a:schemeClr val="bg1"/>
              </a:solidFill>
            </a:rPr>
            <a:t>Time limit , appeal streamline</a:t>
          </a:r>
          <a:endParaRPr lang="en-US" sz="2900" kern="1200" dirty="0">
            <a:solidFill>
              <a:schemeClr val="bg1"/>
            </a:solidFill>
          </a:endParaRPr>
        </a:p>
      </dsp:txBody>
      <dsp:txXfrm>
        <a:off x="2828598" y="1303870"/>
        <a:ext cx="2119487" cy="1857855"/>
      </dsp:txXfrm>
    </dsp:sp>
    <dsp:sp modelId="{456A6D60-6C1F-415C-AE21-C01CA5813687}">
      <dsp:nvSpPr>
        <dsp:cNvPr id="0" name=""/>
        <dsp:cNvSpPr/>
      </dsp:nvSpPr>
      <dsp:spPr>
        <a:xfrm>
          <a:off x="4548182" y="429585"/>
          <a:ext cx="399903" cy="39990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FF366-3BC2-4499-9C24-CA2E2E99A334}">
      <dsp:nvSpPr>
        <dsp:cNvPr id="0" name=""/>
        <dsp:cNvSpPr/>
      </dsp:nvSpPr>
      <dsp:spPr>
        <a:xfrm rot="5400000">
          <a:off x="5658775" y="-39629"/>
          <a:ext cx="1410877" cy="234766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31615-C0C8-4236-9CBF-5F748338962E}">
      <dsp:nvSpPr>
        <dsp:cNvPr id="0" name=""/>
        <dsp:cNvSpPr/>
      </dsp:nvSpPr>
      <dsp:spPr>
        <a:xfrm>
          <a:off x="5423265" y="661817"/>
          <a:ext cx="2119487" cy="1857855"/>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solidFill>
                <a:schemeClr val="tx1">
                  <a:lumMod val="85000"/>
                  <a:lumOff val="15000"/>
                </a:schemeClr>
              </a:solidFill>
            </a:rPr>
            <a:t>Budget 2017: Merge: DT &amp; </a:t>
          </a:r>
          <a:r>
            <a:rPr lang="en-US" sz="2900" kern="1200" dirty="0" err="1" smtClean="0">
              <a:solidFill>
                <a:schemeClr val="tx1">
                  <a:lumMod val="85000"/>
                  <a:lumOff val="15000"/>
                </a:schemeClr>
              </a:solidFill>
            </a:rPr>
            <a:t>iDT’s</a:t>
          </a:r>
          <a:r>
            <a:rPr lang="en-US" sz="2900" kern="1200" dirty="0" smtClean="0">
              <a:solidFill>
                <a:schemeClr val="tx1">
                  <a:lumMod val="85000"/>
                  <a:lumOff val="15000"/>
                </a:schemeClr>
              </a:solidFill>
            </a:rPr>
            <a:t> AARs</a:t>
          </a:r>
          <a:endParaRPr lang="en-US" sz="2900" kern="1200" dirty="0">
            <a:solidFill>
              <a:schemeClr val="tx1">
                <a:lumMod val="85000"/>
                <a:lumOff val="15000"/>
              </a:schemeClr>
            </a:solidFill>
          </a:endParaRPr>
        </a:p>
      </dsp:txBody>
      <dsp:txXfrm>
        <a:off x="5423265" y="661817"/>
        <a:ext cx="2119487" cy="1857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1">
            <a:shade val="80000"/>
            <a:hueOff val="396048"/>
            <a:satOff val="-28108"/>
            <a:lumOff val="18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1">
            <a:shade val="80000"/>
            <a:hueOff val="792097"/>
            <a:satOff val="-56215"/>
            <a:lumOff val="369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4619964" y="0"/>
        <a:ext cx="2139212" cy="3336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9A304-717D-4C47-BA15-AD6B5AB739CD}">
      <dsp:nvSpPr>
        <dsp:cNvPr id="0" name=""/>
        <dsp:cNvSpPr/>
      </dsp:nvSpPr>
      <dsp:spPr>
        <a:xfrm>
          <a:off x="0" y="708254"/>
          <a:ext cx="2183990" cy="131039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Recent Acts &amp; Schemes</a:t>
          </a:r>
          <a:endParaRPr lang="en-US" sz="2600" kern="1200" dirty="0">
            <a:effectLst/>
          </a:endParaRPr>
        </a:p>
      </dsp:txBody>
      <dsp:txXfrm>
        <a:off x="0" y="708254"/>
        <a:ext cx="2183990" cy="1310394"/>
      </dsp:txXfrm>
    </dsp:sp>
    <dsp:sp modelId="{2857E4AD-A78E-4E06-90B5-99E4DB7B73C3}">
      <dsp:nvSpPr>
        <dsp:cNvPr id="0" name=""/>
        <dsp:cNvSpPr/>
      </dsp:nvSpPr>
      <dsp:spPr>
        <a:xfrm>
          <a:off x="2402389" y="708254"/>
          <a:ext cx="2183990" cy="131039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CGT: root of many problems</a:t>
          </a:r>
          <a:endParaRPr lang="en-US" sz="2600" kern="1200" dirty="0">
            <a:effectLst/>
          </a:endParaRPr>
        </a:p>
      </dsp:txBody>
      <dsp:txXfrm>
        <a:off x="2402389" y="708254"/>
        <a:ext cx="2183990" cy="1310394"/>
      </dsp:txXfrm>
    </dsp:sp>
    <dsp:sp modelId="{777A0044-86D9-4B05-878B-01B114515A6B}">
      <dsp:nvSpPr>
        <dsp:cNvPr id="0" name=""/>
        <dsp:cNvSpPr/>
      </dsp:nvSpPr>
      <dsp:spPr>
        <a:xfrm>
          <a:off x="4804779" y="708254"/>
          <a:ext cx="2183990" cy="131039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effectLst/>
            </a:rPr>
            <a:t>PoEM</a:t>
          </a:r>
          <a:r>
            <a:rPr lang="en-US" sz="2600" kern="1200" dirty="0" smtClean="0">
              <a:effectLst/>
            </a:rPr>
            <a:t>, GAAR [WEF1/4/17], AAR</a:t>
          </a:r>
          <a:endParaRPr lang="en-US" sz="2600" kern="1200" dirty="0">
            <a:effectLst/>
          </a:endParaRPr>
        </a:p>
      </dsp:txBody>
      <dsp:txXfrm>
        <a:off x="4804779" y="708254"/>
        <a:ext cx="2183990" cy="1310394"/>
      </dsp:txXfrm>
    </dsp:sp>
    <dsp:sp modelId="{4A3F407B-3A1B-4BB1-B92B-7040C60AC27D}">
      <dsp:nvSpPr>
        <dsp:cNvPr id="0" name=""/>
        <dsp:cNvSpPr/>
      </dsp:nvSpPr>
      <dsp:spPr>
        <a:xfrm>
          <a:off x="0"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BEPS, </a:t>
          </a:r>
          <a:r>
            <a:rPr lang="en-US" sz="2600" kern="1200" dirty="0" err="1" smtClean="0">
              <a:effectLst/>
            </a:rPr>
            <a:t>AEoI</a:t>
          </a:r>
          <a:endParaRPr lang="en-US" sz="2600" kern="1200" dirty="0">
            <a:effectLst/>
          </a:endParaRPr>
        </a:p>
      </dsp:txBody>
      <dsp:txXfrm>
        <a:off x="0" y="2237048"/>
        <a:ext cx="2183990" cy="1310394"/>
      </dsp:txXfrm>
    </dsp:sp>
    <dsp:sp modelId="{75147125-490F-44F7-8BA2-C4E265F77464}">
      <dsp:nvSpPr>
        <dsp:cNvPr id="0" name=""/>
        <dsp:cNvSpPr/>
      </dsp:nvSpPr>
      <dsp:spPr>
        <a:xfrm>
          <a:off x="240238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Tax Admin: TDS, TCS, </a:t>
          </a:r>
          <a:endParaRPr lang="en-US" sz="2600" kern="1200" dirty="0">
            <a:effectLst/>
          </a:endParaRPr>
        </a:p>
      </dsp:txBody>
      <dsp:txXfrm>
        <a:off x="2402389" y="2237048"/>
        <a:ext cx="2183990" cy="1310394"/>
      </dsp:txXfrm>
    </dsp:sp>
    <dsp:sp modelId="{E46223D0-A0D3-4010-960F-899C06ACB4B6}">
      <dsp:nvSpPr>
        <dsp:cNvPr id="0" name=""/>
        <dsp:cNvSpPr/>
      </dsp:nvSpPr>
      <dsp:spPr>
        <a:xfrm>
          <a:off x="480477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Electoral-Bonds</a:t>
          </a:r>
          <a:endParaRPr lang="en-US" sz="2600" kern="1200" dirty="0">
            <a:effectLst/>
          </a:endParaRPr>
        </a:p>
      </dsp:txBody>
      <dsp:txXfrm>
        <a:off x="4804779" y="2237048"/>
        <a:ext cx="2183990" cy="1310394"/>
      </dsp:txXfrm>
    </dsp:sp>
    <dsp:sp modelId="{CF6951A0-03D7-4C04-BD2F-D29831904BB8}">
      <dsp:nvSpPr>
        <dsp:cNvPr id="0" name=""/>
        <dsp:cNvSpPr/>
      </dsp:nvSpPr>
      <dsp:spPr>
        <a:xfrm>
          <a:off x="2402389" y="3765841"/>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Demonetization helped or not?</a:t>
          </a:r>
          <a:endParaRPr lang="en-US" sz="2600" kern="1200" dirty="0">
            <a:effectLst/>
          </a:endParaRPr>
        </a:p>
      </dsp:txBody>
      <dsp:txXfrm>
        <a:off x="2402389" y="3765841"/>
        <a:ext cx="2183990" cy="131039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9A304-717D-4C47-BA15-AD6B5AB739CD}">
      <dsp:nvSpPr>
        <dsp:cNvPr id="0" name=""/>
        <dsp:cNvSpPr/>
      </dsp:nvSpPr>
      <dsp:spPr>
        <a:xfrm>
          <a:off x="0" y="708254"/>
          <a:ext cx="2183990" cy="131039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Recent Acts &amp; Schemes</a:t>
          </a:r>
          <a:endParaRPr lang="en-US" sz="2600" kern="1200" dirty="0">
            <a:effectLst/>
          </a:endParaRPr>
        </a:p>
      </dsp:txBody>
      <dsp:txXfrm>
        <a:off x="0" y="708254"/>
        <a:ext cx="2183990" cy="1310394"/>
      </dsp:txXfrm>
    </dsp:sp>
    <dsp:sp modelId="{2857E4AD-A78E-4E06-90B5-99E4DB7B73C3}">
      <dsp:nvSpPr>
        <dsp:cNvPr id="0" name=""/>
        <dsp:cNvSpPr/>
      </dsp:nvSpPr>
      <dsp:spPr>
        <a:xfrm>
          <a:off x="2402389" y="708254"/>
          <a:ext cx="2183990" cy="131039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CGT: root of many problems</a:t>
          </a:r>
          <a:endParaRPr lang="en-US" sz="2600" kern="1200" dirty="0">
            <a:effectLst/>
          </a:endParaRPr>
        </a:p>
      </dsp:txBody>
      <dsp:txXfrm>
        <a:off x="2402389" y="708254"/>
        <a:ext cx="2183990" cy="1310394"/>
      </dsp:txXfrm>
    </dsp:sp>
    <dsp:sp modelId="{777A0044-86D9-4B05-878B-01B114515A6B}">
      <dsp:nvSpPr>
        <dsp:cNvPr id="0" name=""/>
        <dsp:cNvSpPr/>
      </dsp:nvSpPr>
      <dsp:spPr>
        <a:xfrm>
          <a:off x="4804779" y="708254"/>
          <a:ext cx="2183990" cy="131039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effectLst/>
            </a:rPr>
            <a:t>PoEM</a:t>
          </a:r>
          <a:r>
            <a:rPr lang="en-US" sz="2600" kern="1200" dirty="0" smtClean="0">
              <a:effectLst/>
            </a:rPr>
            <a:t>, GAAR [WEF1/4/17], AAR</a:t>
          </a:r>
          <a:endParaRPr lang="en-US" sz="2600" kern="1200" dirty="0">
            <a:effectLst/>
          </a:endParaRPr>
        </a:p>
      </dsp:txBody>
      <dsp:txXfrm>
        <a:off x="4804779" y="708254"/>
        <a:ext cx="2183990" cy="1310394"/>
      </dsp:txXfrm>
    </dsp:sp>
    <dsp:sp modelId="{4A3F407B-3A1B-4BB1-B92B-7040C60AC27D}">
      <dsp:nvSpPr>
        <dsp:cNvPr id="0" name=""/>
        <dsp:cNvSpPr/>
      </dsp:nvSpPr>
      <dsp:spPr>
        <a:xfrm>
          <a:off x="0" y="2237048"/>
          <a:ext cx="2183990" cy="1310394"/>
        </a:xfrm>
        <a:prstGeom prst="rect">
          <a:avLst/>
        </a:prstGeom>
        <a:solidFill>
          <a:schemeClr val="accent3">
            <a:lumMod val="7500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BEPS, </a:t>
          </a:r>
          <a:r>
            <a:rPr lang="en-US" sz="2600" kern="1200" dirty="0" err="1" smtClean="0">
              <a:effectLst/>
            </a:rPr>
            <a:t>AEoI</a:t>
          </a:r>
          <a:endParaRPr lang="en-US" sz="2600" kern="1200" dirty="0">
            <a:effectLst/>
          </a:endParaRPr>
        </a:p>
      </dsp:txBody>
      <dsp:txXfrm>
        <a:off x="0" y="2237048"/>
        <a:ext cx="2183990" cy="1310394"/>
      </dsp:txXfrm>
    </dsp:sp>
    <dsp:sp modelId="{75147125-490F-44F7-8BA2-C4E265F77464}">
      <dsp:nvSpPr>
        <dsp:cNvPr id="0" name=""/>
        <dsp:cNvSpPr/>
      </dsp:nvSpPr>
      <dsp:spPr>
        <a:xfrm>
          <a:off x="240238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Tax Admin: TDS, TCS….</a:t>
          </a:r>
          <a:endParaRPr lang="en-US" sz="2600" kern="1200" dirty="0">
            <a:effectLst/>
          </a:endParaRPr>
        </a:p>
      </dsp:txBody>
      <dsp:txXfrm>
        <a:off x="2402389" y="2237048"/>
        <a:ext cx="2183990" cy="1310394"/>
      </dsp:txXfrm>
    </dsp:sp>
    <dsp:sp modelId="{E46223D0-A0D3-4010-960F-899C06ACB4B6}">
      <dsp:nvSpPr>
        <dsp:cNvPr id="0" name=""/>
        <dsp:cNvSpPr/>
      </dsp:nvSpPr>
      <dsp:spPr>
        <a:xfrm>
          <a:off x="480477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Electoral-Bonds</a:t>
          </a:r>
          <a:endParaRPr lang="en-US" sz="2600" kern="1200" dirty="0">
            <a:effectLst/>
          </a:endParaRPr>
        </a:p>
      </dsp:txBody>
      <dsp:txXfrm>
        <a:off x="4804779" y="2237048"/>
        <a:ext cx="2183990" cy="1310394"/>
      </dsp:txXfrm>
    </dsp:sp>
    <dsp:sp modelId="{CF6951A0-03D7-4C04-BD2F-D29831904BB8}">
      <dsp:nvSpPr>
        <dsp:cNvPr id="0" name=""/>
        <dsp:cNvSpPr/>
      </dsp:nvSpPr>
      <dsp:spPr>
        <a:xfrm>
          <a:off x="2402389" y="3765841"/>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Demonetization helped or not?</a:t>
          </a:r>
          <a:endParaRPr lang="en-US" sz="2600" kern="1200" dirty="0">
            <a:effectLst/>
          </a:endParaRPr>
        </a:p>
      </dsp:txBody>
      <dsp:txXfrm>
        <a:off x="2402389" y="3765841"/>
        <a:ext cx="2183990" cy="131039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F910E-3634-4B0C-BE24-5E0B79305759}">
      <dsp:nvSpPr>
        <dsp:cNvPr id="0" name=""/>
        <dsp:cNvSpPr/>
      </dsp:nvSpPr>
      <dsp:spPr>
        <a:xfrm>
          <a:off x="329117" y="320355"/>
          <a:ext cx="2954432" cy="1526832"/>
        </a:xfrm>
        <a:prstGeom prst="rect">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BAC3813-0196-45D9-9052-0C17E32840D9}">
      <dsp:nvSpPr>
        <dsp:cNvPr id="0" name=""/>
        <dsp:cNvSpPr/>
      </dsp:nvSpPr>
      <dsp:spPr>
        <a:xfrm>
          <a:off x="417411" y="498920"/>
          <a:ext cx="1371943" cy="130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lvl="0" algn="l" defTabSz="1022350">
            <a:lnSpc>
              <a:spcPct val="90000"/>
            </a:lnSpc>
            <a:spcBef>
              <a:spcPct val="0"/>
            </a:spcBef>
            <a:spcAft>
              <a:spcPct val="35000"/>
            </a:spcAft>
          </a:pPr>
          <a:r>
            <a:rPr lang="en-US" sz="2300" kern="1200" dirty="0" smtClean="0"/>
            <a:t>Tax evasion Difficult.</a:t>
          </a:r>
          <a:endParaRPr lang="en-US" sz="2300" kern="1200" dirty="0"/>
        </a:p>
      </dsp:txBody>
      <dsp:txXfrm>
        <a:off x="417411" y="498920"/>
        <a:ext cx="1371943" cy="1306186"/>
      </dsp:txXfrm>
    </dsp:sp>
    <dsp:sp modelId="{CB51E61F-A9F4-4CEE-A868-92E0BEE40CDA}">
      <dsp:nvSpPr>
        <dsp:cNvPr id="0" name=""/>
        <dsp:cNvSpPr/>
      </dsp:nvSpPr>
      <dsp:spPr>
        <a:xfrm>
          <a:off x="1819917" y="498920"/>
          <a:ext cx="1371943" cy="130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lvl="0" algn="l" defTabSz="1022350">
            <a:lnSpc>
              <a:spcPct val="90000"/>
            </a:lnSpc>
            <a:spcBef>
              <a:spcPct val="0"/>
            </a:spcBef>
            <a:spcAft>
              <a:spcPct val="35000"/>
            </a:spcAft>
          </a:pPr>
          <a:r>
            <a:rPr lang="en-US" sz="2300" kern="1200" dirty="0" smtClean="0"/>
            <a:t>“liquidity” problem to small tax payer.</a:t>
          </a:r>
          <a:endParaRPr lang="en-US" sz="2300" kern="1200" dirty="0"/>
        </a:p>
      </dsp:txBody>
      <dsp:txXfrm>
        <a:off x="1819917" y="498920"/>
        <a:ext cx="1371943" cy="1306186"/>
      </dsp:txXfrm>
    </dsp:sp>
    <dsp:sp modelId="{E324E11B-21B7-4ABE-B63B-156A7A950D7B}">
      <dsp:nvSpPr>
        <dsp:cNvPr id="0" name=""/>
        <dsp:cNvSpPr/>
      </dsp:nvSpPr>
      <dsp:spPr>
        <a:xfrm>
          <a:off x="23486" y="14802"/>
          <a:ext cx="577302" cy="577302"/>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DBC47BB-245A-4A0E-BF35-C1E5AAF68818}">
      <dsp:nvSpPr>
        <dsp:cNvPr id="0" name=""/>
        <dsp:cNvSpPr/>
      </dsp:nvSpPr>
      <dsp:spPr>
        <a:xfrm>
          <a:off x="2876042" y="222414"/>
          <a:ext cx="543343" cy="18619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167458E-5416-4EF6-9AD2-065F4DB11D77}">
      <dsp:nvSpPr>
        <dsp:cNvPr id="0" name=""/>
        <dsp:cNvSpPr/>
      </dsp:nvSpPr>
      <dsp:spPr>
        <a:xfrm>
          <a:off x="1806333" y="501713"/>
          <a:ext cx="339" cy="1247533"/>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AE59B-D15F-4F8A-82B5-41347FBA49A3}">
      <dsp:nvSpPr>
        <dsp:cNvPr id="0" name=""/>
        <dsp:cNvSpPr/>
      </dsp:nvSpPr>
      <dsp:spPr>
        <a:xfrm rot="16200000">
          <a:off x="1322" y="558601"/>
          <a:ext cx="2946796" cy="2946796"/>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ECB, Masala Bond, Long term Infra. Bond</a:t>
          </a:r>
          <a:endParaRPr lang="en-US" sz="2200" kern="1200" dirty="0"/>
        </a:p>
      </dsp:txBody>
      <dsp:txXfrm rot="5400000">
        <a:off x="1323" y="1295299"/>
        <a:ext cx="2431107" cy="1473398"/>
      </dsp:txXfrm>
    </dsp:sp>
    <dsp:sp modelId="{01961BA9-E360-498D-84B5-F99755C19B67}">
      <dsp:nvSpPr>
        <dsp:cNvPr id="0" name=""/>
        <dsp:cNvSpPr/>
      </dsp:nvSpPr>
      <dsp:spPr>
        <a:xfrm rot="5400000">
          <a:off x="3147880" y="558601"/>
          <a:ext cx="2946796" cy="2946796"/>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“Interest”- TDS (Earlier ~20%, but Post-Budget 2017: 5%)</a:t>
          </a:r>
          <a:endParaRPr lang="en-US" sz="2200" kern="1200" dirty="0"/>
        </a:p>
      </dsp:txBody>
      <dsp:txXfrm rot="-5400000">
        <a:off x="3663570" y="1295300"/>
        <a:ext cx="2431107" cy="147339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A4D68-B64E-4BAE-A767-37F739C1D7C9}">
      <dsp:nvSpPr>
        <dsp:cNvPr id="0" name=""/>
        <dsp:cNvSpPr/>
      </dsp:nvSpPr>
      <dsp:spPr>
        <a:xfrm>
          <a:off x="3214" y="715912"/>
          <a:ext cx="2845593" cy="711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smtClean="0"/>
            <a:t>BEFORE</a:t>
          </a:r>
          <a:endParaRPr lang="en-US" sz="4300" kern="1200" dirty="0"/>
        </a:p>
      </dsp:txBody>
      <dsp:txXfrm>
        <a:off x="24050" y="736748"/>
        <a:ext cx="2803921" cy="669726"/>
      </dsp:txXfrm>
    </dsp:sp>
    <dsp:sp modelId="{F7C2ACD7-50E0-4B16-B91B-9F3F43CF5889}">
      <dsp:nvSpPr>
        <dsp:cNvPr id="0" name=""/>
        <dsp:cNvSpPr/>
      </dsp:nvSpPr>
      <dsp:spPr>
        <a:xfrm rot="5400000">
          <a:off x="1363764" y="1489558"/>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CEF1F8-AADB-458D-9765-58558D2917A1}">
      <dsp:nvSpPr>
        <dsp:cNvPr id="0" name=""/>
        <dsp:cNvSpPr/>
      </dsp:nvSpPr>
      <dsp:spPr>
        <a:xfrm>
          <a:off x="3214" y="1676300"/>
          <a:ext cx="2845593" cy="71139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Avg. profit 3 years: Max. 7.5% donate</a:t>
          </a:r>
          <a:endParaRPr lang="en-US" sz="2300" kern="1200" dirty="0"/>
        </a:p>
      </dsp:txBody>
      <dsp:txXfrm>
        <a:off x="24050" y="1697136"/>
        <a:ext cx="2803921" cy="669726"/>
      </dsp:txXfrm>
    </dsp:sp>
    <dsp:sp modelId="{6A9E2557-AF64-4AFB-ADED-A5EBE0388996}">
      <dsp:nvSpPr>
        <dsp:cNvPr id="0" name=""/>
        <dsp:cNvSpPr/>
      </dsp:nvSpPr>
      <dsp:spPr>
        <a:xfrm rot="5400000">
          <a:off x="1363764" y="2449946"/>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0D289D-6AA6-4000-842E-CC0CF21DF04B}">
      <dsp:nvSpPr>
        <dsp:cNvPr id="0" name=""/>
        <dsp:cNvSpPr/>
      </dsp:nvSpPr>
      <dsp:spPr>
        <a:xfrm>
          <a:off x="3214" y="2636688"/>
          <a:ext cx="2845593" cy="71139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Disclose name </a:t>
          </a:r>
          <a:br>
            <a:rPr lang="en-US" sz="2300" kern="1200" dirty="0" smtClean="0"/>
          </a:br>
          <a:r>
            <a:rPr lang="en-US" sz="2300" kern="1200" dirty="0" smtClean="0"/>
            <a:t>in account books</a:t>
          </a:r>
          <a:endParaRPr lang="en-US" sz="2300" kern="1200" dirty="0"/>
        </a:p>
      </dsp:txBody>
      <dsp:txXfrm>
        <a:off x="24050" y="2657524"/>
        <a:ext cx="2803921" cy="669726"/>
      </dsp:txXfrm>
    </dsp:sp>
    <dsp:sp modelId="{C0FF2597-7A52-4381-800B-96104D6128E8}">
      <dsp:nvSpPr>
        <dsp:cNvPr id="0" name=""/>
        <dsp:cNvSpPr/>
      </dsp:nvSpPr>
      <dsp:spPr>
        <a:xfrm>
          <a:off x="3247191" y="715912"/>
          <a:ext cx="2845593" cy="711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smtClean="0"/>
            <a:t>AFTER</a:t>
          </a:r>
          <a:endParaRPr lang="en-US" sz="4300" kern="1200" dirty="0"/>
        </a:p>
      </dsp:txBody>
      <dsp:txXfrm>
        <a:off x="3268027" y="736748"/>
        <a:ext cx="2803921" cy="669726"/>
      </dsp:txXfrm>
    </dsp:sp>
    <dsp:sp modelId="{F6C47DB7-2C8E-4FA8-8C30-11FC40311F62}">
      <dsp:nvSpPr>
        <dsp:cNvPr id="0" name=""/>
        <dsp:cNvSpPr/>
      </dsp:nvSpPr>
      <dsp:spPr>
        <a:xfrm rot="5400000">
          <a:off x="4607741" y="1489558"/>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2DFDFB-B802-43C8-AE98-BE0529359D84}">
      <dsp:nvSpPr>
        <dsp:cNvPr id="0" name=""/>
        <dsp:cNvSpPr/>
      </dsp:nvSpPr>
      <dsp:spPr>
        <a:xfrm>
          <a:off x="3247191" y="1676300"/>
          <a:ext cx="2845593" cy="71139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No need</a:t>
          </a:r>
          <a:endParaRPr lang="en-US" sz="2300" kern="1200" dirty="0"/>
        </a:p>
      </dsp:txBody>
      <dsp:txXfrm>
        <a:off x="3268027" y="1697136"/>
        <a:ext cx="2803921" cy="669726"/>
      </dsp:txXfrm>
    </dsp:sp>
    <dsp:sp modelId="{B15E25D3-878D-4292-86B9-E1056C3FCDCC}">
      <dsp:nvSpPr>
        <dsp:cNvPr id="0" name=""/>
        <dsp:cNvSpPr/>
      </dsp:nvSpPr>
      <dsp:spPr>
        <a:xfrm rot="5400000">
          <a:off x="4607741" y="2449946"/>
          <a:ext cx="124494" cy="124494"/>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53F916-64F8-4876-B758-6B4DD3839290}">
      <dsp:nvSpPr>
        <dsp:cNvPr id="0" name=""/>
        <dsp:cNvSpPr/>
      </dsp:nvSpPr>
      <dsp:spPr>
        <a:xfrm>
          <a:off x="3247191" y="2636688"/>
          <a:ext cx="2845593" cy="71139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No need</a:t>
          </a:r>
          <a:endParaRPr lang="en-US" sz="2300" kern="1200" dirty="0"/>
        </a:p>
      </dsp:txBody>
      <dsp:txXfrm>
        <a:off x="3268027" y="2657524"/>
        <a:ext cx="2803921" cy="66972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FB7FD-31EF-4F4F-B6B6-6BFD6BE531A2}">
      <dsp:nvSpPr>
        <dsp:cNvPr id="0" name=""/>
        <dsp:cNvSpPr/>
      </dsp:nvSpPr>
      <dsp:spPr>
        <a:xfrm>
          <a:off x="849" y="22637"/>
          <a:ext cx="4110385" cy="1027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KADAK (toughen)</a:t>
          </a:r>
          <a:endParaRPr lang="en-US" sz="3600" kern="1200" dirty="0"/>
        </a:p>
      </dsp:txBody>
      <dsp:txXfrm>
        <a:off x="30946" y="52734"/>
        <a:ext cx="4050191" cy="967402"/>
      </dsp:txXfrm>
    </dsp:sp>
    <dsp:sp modelId="{8088955D-8FCD-49CD-9E0F-1DFEFE84348D}">
      <dsp:nvSpPr>
        <dsp:cNvPr id="0" name=""/>
        <dsp:cNvSpPr/>
      </dsp:nvSpPr>
      <dsp:spPr>
        <a:xfrm rot="5400000">
          <a:off x="1966128" y="1140148"/>
          <a:ext cx="179829" cy="17982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B95F91-3DF2-4A52-AE5E-965002C9E545}">
      <dsp:nvSpPr>
        <dsp:cNvPr id="0" name=""/>
        <dsp:cNvSpPr/>
      </dsp:nvSpPr>
      <dsp:spPr>
        <a:xfrm>
          <a:off x="849" y="1409892"/>
          <a:ext cx="4110385" cy="102759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Raid without disclosing “tip-source”</a:t>
          </a:r>
          <a:br>
            <a:rPr lang="en-US" sz="2000" kern="1200" dirty="0" smtClean="0"/>
          </a:br>
          <a:r>
            <a:rPr lang="en-US" sz="2000" kern="1200" dirty="0" smtClean="0"/>
            <a:t>Even charitable inst.</a:t>
          </a:r>
          <a:br>
            <a:rPr lang="en-US" sz="2000" kern="1200" dirty="0" smtClean="0"/>
          </a:br>
          <a:r>
            <a:rPr lang="en-US" sz="2000" kern="1200" dirty="0" smtClean="0"/>
            <a:t>Attach assets for 6 months</a:t>
          </a:r>
          <a:endParaRPr lang="en-US" sz="2000" kern="1200" dirty="0"/>
        </a:p>
      </dsp:txBody>
      <dsp:txXfrm>
        <a:off x="30946" y="1439989"/>
        <a:ext cx="4050191" cy="967402"/>
      </dsp:txXfrm>
    </dsp:sp>
    <dsp:sp modelId="{32863D5B-DEE5-4416-9EB3-DD73ACD81C2E}">
      <dsp:nvSpPr>
        <dsp:cNvPr id="0" name=""/>
        <dsp:cNvSpPr/>
      </dsp:nvSpPr>
      <dsp:spPr>
        <a:xfrm rot="5400000">
          <a:off x="1966128" y="2527403"/>
          <a:ext cx="179829" cy="17982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8D11DF-740A-4555-835E-ED54CBC2A7D0}">
      <dsp:nvSpPr>
        <dsp:cNvPr id="0" name=""/>
        <dsp:cNvSpPr/>
      </dsp:nvSpPr>
      <dsp:spPr>
        <a:xfrm>
          <a:off x="849" y="2797147"/>
          <a:ext cx="4110385" cy="102759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Op-Clean Money: People asked to explain the </a:t>
          </a:r>
          <a:r>
            <a:rPr lang="en-US" sz="2000" kern="1200" dirty="0" err="1" smtClean="0"/>
            <a:t>amt</a:t>
          </a:r>
          <a:r>
            <a:rPr lang="en-US" sz="2000" kern="1200" dirty="0" smtClean="0"/>
            <a:t> of bank deposits, and high value purchases.</a:t>
          </a:r>
          <a:endParaRPr lang="en-US" sz="2000" kern="1200" dirty="0"/>
        </a:p>
      </dsp:txBody>
      <dsp:txXfrm>
        <a:off x="30946" y="2827244"/>
        <a:ext cx="4050191" cy="967402"/>
      </dsp:txXfrm>
    </dsp:sp>
    <dsp:sp modelId="{3DD58296-FD80-4AFA-BD87-980FC90E6983}">
      <dsp:nvSpPr>
        <dsp:cNvPr id="0" name=""/>
        <dsp:cNvSpPr/>
      </dsp:nvSpPr>
      <dsp:spPr>
        <a:xfrm>
          <a:off x="4686689" y="22637"/>
          <a:ext cx="4110385" cy="1027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NARAM (soften)</a:t>
          </a:r>
          <a:endParaRPr lang="en-US" sz="3600" kern="1200" dirty="0"/>
        </a:p>
      </dsp:txBody>
      <dsp:txXfrm>
        <a:off x="4716786" y="52734"/>
        <a:ext cx="4050191" cy="967402"/>
      </dsp:txXfrm>
    </dsp:sp>
    <dsp:sp modelId="{BD4F00E9-EAC7-43CC-921E-9422DD40C46C}">
      <dsp:nvSpPr>
        <dsp:cNvPr id="0" name=""/>
        <dsp:cNvSpPr/>
      </dsp:nvSpPr>
      <dsp:spPr>
        <a:xfrm rot="5397371">
          <a:off x="6721403" y="1002125"/>
          <a:ext cx="41806" cy="17982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06545C-B514-4E45-A155-2B2027A4004E}">
      <dsp:nvSpPr>
        <dsp:cNvPr id="0" name=""/>
        <dsp:cNvSpPr/>
      </dsp:nvSpPr>
      <dsp:spPr>
        <a:xfrm>
          <a:off x="4687539" y="1133847"/>
          <a:ext cx="4110385" cy="102759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l" defTabSz="889000">
            <a:lnSpc>
              <a:spcPct val="90000"/>
            </a:lnSpc>
            <a:spcBef>
              <a:spcPct val="0"/>
            </a:spcBef>
            <a:spcAft>
              <a:spcPct val="35000"/>
            </a:spcAft>
          </a:pPr>
          <a:r>
            <a:rPr lang="en-US" sz="2000" kern="1200" dirty="0" smtClean="0"/>
            <a:t>1 page simple tax form for </a:t>
          </a:r>
          <a:r>
            <a:rPr lang="en-US" sz="2000" kern="1200" dirty="0" err="1" smtClean="0"/>
            <a:t>upto</a:t>
          </a:r>
          <a:r>
            <a:rPr lang="en-US" sz="2000" kern="1200" dirty="0" smtClean="0"/>
            <a:t> 5 lakh income. And </a:t>
          </a:r>
          <a:br>
            <a:rPr lang="en-US" sz="2000" kern="1200" dirty="0" smtClean="0"/>
          </a:br>
          <a:r>
            <a:rPr lang="en-US" sz="2000" kern="1200" dirty="0" smtClean="0"/>
            <a:t>if 1st time filing IT-return, then no scrutiny*</a:t>
          </a:r>
          <a:endParaRPr lang="en-US" sz="2000" kern="1200" dirty="0"/>
        </a:p>
      </dsp:txBody>
      <dsp:txXfrm>
        <a:off x="4717636" y="1163944"/>
        <a:ext cx="4050191" cy="96740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D17DA-9808-4363-82C0-57881376651D}">
      <dsp:nvSpPr>
        <dsp:cNvPr id="0" name=""/>
        <dsp:cNvSpPr/>
      </dsp:nvSpPr>
      <dsp:spPr>
        <a:xfrm>
          <a:off x="0" y="64933"/>
          <a:ext cx="8797925" cy="7985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2015, Pune</a:t>
          </a:r>
          <a:endParaRPr lang="en-US" sz="3500" kern="1200" dirty="0"/>
        </a:p>
      </dsp:txBody>
      <dsp:txXfrm>
        <a:off x="38981" y="103914"/>
        <a:ext cx="8719963" cy="720562"/>
      </dsp:txXfrm>
    </dsp:sp>
    <dsp:sp modelId="{BD53A0BF-B094-401D-AB21-B0FACE37EBFE}">
      <dsp:nvSpPr>
        <dsp:cNvPr id="0" name=""/>
        <dsp:cNvSpPr/>
      </dsp:nvSpPr>
      <dsp:spPr>
        <a:xfrm>
          <a:off x="0" y="863458"/>
          <a:ext cx="8797925"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smtClean="0"/>
            <a:t>1</a:t>
          </a:r>
          <a:r>
            <a:rPr lang="en-US" sz="2700" kern="1200" baseline="30000" dirty="0" smtClean="0"/>
            <a:t>st</a:t>
          </a:r>
          <a:r>
            <a:rPr lang="en-US" sz="2700" kern="1200" dirty="0" smtClean="0"/>
            <a:t> </a:t>
          </a:r>
          <a:r>
            <a:rPr lang="en-US" sz="2700" kern="1200" dirty="0" err="1" smtClean="0"/>
            <a:t>Gyan</a:t>
          </a:r>
          <a:r>
            <a:rPr lang="en-US" sz="2700" kern="1200" dirty="0" smtClean="0"/>
            <a:t> </a:t>
          </a:r>
          <a:r>
            <a:rPr lang="en-US" sz="2700" kern="1200" dirty="0" err="1" smtClean="0"/>
            <a:t>Sangam</a:t>
          </a:r>
          <a:r>
            <a:rPr lang="en-US" sz="2700" kern="1200" dirty="0" smtClean="0"/>
            <a:t> (BBB)</a:t>
          </a:r>
          <a:endParaRPr lang="en-US" sz="2700" kern="1200" dirty="0"/>
        </a:p>
        <a:p>
          <a:pPr marL="228600" lvl="1" indent="-228600" algn="l" defTabSz="1200150">
            <a:lnSpc>
              <a:spcPct val="90000"/>
            </a:lnSpc>
            <a:spcBef>
              <a:spcPct val="0"/>
            </a:spcBef>
            <a:spcAft>
              <a:spcPct val="20000"/>
            </a:spcAft>
            <a:buChar char="••"/>
          </a:pPr>
          <a:r>
            <a:rPr lang="en-US" sz="2700" kern="1200" dirty="0" err="1" smtClean="0"/>
            <a:t>Finmin</a:t>
          </a:r>
          <a:r>
            <a:rPr lang="en-US" sz="2700" kern="1200" dirty="0" smtClean="0"/>
            <a:t>, RBI, Public sector FI</a:t>
          </a:r>
          <a:endParaRPr lang="en-US" sz="2700" kern="1200" dirty="0"/>
        </a:p>
      </dsp:txBody>
      <dsp:txXfrm>
        <a:off x="0" y="863458"/>
        <a:ext cx="8797925" cy="869400"/>
      </dsp:txXfrm>
    </dsp:sp>
    <dsp:sp modelId="{387602F9-FECA-4E6F-91C3-6F007D6BD5EA}">
      <dsp:nvSpPr>
        <dsp:cNvPr id="0" name=""/>
        <dsp:cNvSpPr/>
      </dsp:nvSpPr>
      <dsp:spPr>
        <a:xfrm>
          <a:off x="0" y="1732858"/>
          <a:ext cx="8797925" cy="7985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2016, </a:t>
          </a:r>
          <a:r>
            <a:rPr lang="en-US" sz="3500" kern="1200" dirty="0" err="1" smtClean="0"/>
            <a:t>Gurugram</a:t>
          </a:r>
          <a:endParaRPr lang="en-US" sz="3500" kern="1200" dirty="0"/>
        </a:p>
      </dsp:txBody>
      <dsp:txXfrm>
        <a:off x="38981" y="1771839"/>
        <a:ext cx="8719963" cy="720562"/>
      </dsp:txXfrm>
    </dsp:sp>
    <dsp:sp modelId="{6A8E585F-53EF-4F1A-9CDE-B2E9A0B6C3F1}">
      <dsp:nvSpPr>
        <dsp:cNvPr id="0" name=""/>
        <dsp:cNvSpPr/>
      </dsp:nvSpPr>
      <dsp:spPr>
        <a:xfrm>
          <a:off x="0" y="2531383"/>
          <a:ext cx="8797925"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smtClean="0"/>
            <a:t>2</a:t>
          </a:r>
          <a:r>
            <a:rPr lang="en-US" sz="2700" kern="1200" baseline="30000" dirty="0" smtClean="0"/>
            <a:t>nd</a:t>
          </a:r>
          <a:r>
            <a:rPr lang="en-US" sz="2700" kern="1200" dirty="0" smtClean="0"/>
            <a:t> </a:t>
          </a:r>
          <a:r>
            <a:rPr lang="en-US" sz="2700" kern="1200" dirty="0" err="1" smtClean="0"/>
            <a:t>Gyan</a:t>
          </a:r>
          <a:r>
            <a:rPr lang="en-US" sz="2700" kern="1200" dirty="0" smtClean="0"/>
            <a:t> </a:t>
          </a:r>
          <a:r>
            <a:rPr lang="en-US" sz="2700" kern="1200" dirty="0" err="1" smtClean="0"/>
            <a:t>Sangam</a:t>
          </a:r>
          <a:r>
            <a:rPr lang="en-US" sz="2700" kern="1200" dirty="0" smtClean="0"/>
            <a:t> (Merger of PSBs)</a:t>
          </a:r>
          <a:endParaRPr lang="en-US" sz="2700" kern="1200" dirty="0"/>
        </a:p>
        <a:p>
          <a:pPr marL="228600" lvl="1" indent="-228600" algn="l" defTabSz="1200150">
            <a:lnSpc>
              <a:spcPct val="90000"/>
            </a:lnSpc>
            <a:spcBef>
              <a:spcPct val="0"/>
            </a:spcBef>
            <a:spcAft>
              <a:spcPct val="20000"/>
            </a:spcAft>
            <a:buChar char="••"/>
          </a:pPr>
          <a:r>
            <a:rPr lang="en-US" sz="2700" kern="1200" dirty="0" err="1" smtClean="0"/>
            <a:t>Finmin</a:t>
          </a:r>
          <a:r>
            <a:rPr lang="en-US" sz="2700" kern="1200" dirty="0" smtClean="0"/>
            <a:t>, RBI, Public sector FI</a:t>
          </a:r>
          <a:endParaRPr lang="en-US" sz="2700" kern="1200" dirty="0"/>
        </a:p>
      </dsp:txBody>
      <dsp:txXfrm>
        <a:off x="0" y="2531383"/>
        <a:ext cx="8797925" cy="869400"/>
      </dsp:txXfrm>
    </dsp:sp>
    <dsp:sp modelId="{21A1025B-0E6D-498D-A28C-3313D49A0A7C}">
      <dsp:nvSpPr>
        <dsp:cNvPr id="0" name=""/>
        <dsp:cNvSpPr/>
      </dsp:nvSpPr>
      <dsp:spPr>
        <a:xfrm>
          <a:off x="0" y="3400783"/>
          <a:ext cx="8797925" cy="7985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2016, June, Delhi</a:t>
          </a:r>
          <a:endParaRPr lang="en-US" sz="3500" kern="1200" dirty="0"/>
        </a:p>
      </dsp:txBody>
      <dsp:txXfrm>
        <a:off x="38981" y="3439764"/>
        <a:ext cx="8719963" cy="720562"/>
      </dsp:txXfrm>
    </dsp:sp>
    <dsp:sp modelId="{46D8991B-0946-4508-B80A-A52885802BB4}">
      <dsp:nvSpPr>
        <dsp:cNvPr id="0" name=""/>
        <dsp:cNvSpPr/>
      </dsp:nvSpPr>
      <dsp:spPr>
        <a:xfrm>
          <a:off x="0" y="4199308"/>
          <a:ext cx="8797925" cy="166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u="sng" kern="1200" dirty="0" smtClean="0"/>
            <a:t>1</a:t>
          </a:r>
          <a:r>
            <a:rPr lang="en-US" sz="2700" u="sng" kern="1200" baseline="30000" dirty="0" smtClean="0"/>
            <a:t>st</a:t>
          </a:r>
          <a:r>
            <a:rPr lang="en-US" sz="2700" u="sng" kern="1200" dirty="0" smtClean="0"/>
            <a:t> </a:t>
          </a:r>
          <a:r>
            <a:rPr lang="en-US" sz="2700" u="sng" kern="1200" dirty="0" err="1" smtClean="0"/>
            <a:t>Rajasva</a:t>
          </a:r>
          <a:r>
            <a:rPr lang="en-US" sz="2700" u="sng" kern="1200" dirty="0" smtClean="0"/>
            <a:t> </a:t>
          </a:r>
          <a:r>
            <a:rPr lang="en-US" sz="2700" u="sng" kern="1200" dirty="0" err="1" smtClean="0"/>
            <a:t>Gyan</a:t>
          </a:r>
          <a:r>
            <a:rPr lang="en-US" sz="2700" u="sng" kern="1200" dirty="0" smtClean="0"/>
            <a:t> </a:t>
          </a:r>
          <a:r>
            <a:rPr lang="en-US" sz="2700" u="sng" kern="1200" dirty="0" err="1" smtClean="0"/>
            <a:t>sangam</a:t>
          </a:r>
          <a:endParaRPr lang="en-US" sz="2700" u="sng" kern="1200" dirty="0"/>
        </a:p>
        <a:p>
          <a:pPr marL="228600" lvl="1" indent="-228600" algn="l" defTabSz="1200150">
            <a:lnSpc>
              <a:spcPct val="90000"/>
            </a:lnSpc>
            <a:spcBef>
              <a:spcPct val="0"/>
            </a:spcBef>
            <a:spcAft>
              <a:spcPct val="20000"/>
            </a:spcAft>
            <a:buChar char="••"/>
          </a:pPr>
          <a:r>
            <a:rPr lang="en-US" sz="2700" kern="1200" dirty="0" smtClean="0"/>
            <a:t>CBDT, CBEC top officials.</a:t>
          </a:r>
          <a:endParaRPr lang="en-US" sz="2700" kern="1200" dirty="0"/>
        </a:p>
        <a:p>
          <a:pPr marL="228600" lvl="1" indent="-228600" algn="l" defTabSz="1200150">
            <a:lnSpc>
              <a:spcPct val="90000"/>
            </a:lnSpc>
            <a:spcBef>
              <a:spcPct val="0"/>
            </a:spcBef>
            <a:spcAft>
              <a:spcPct val="20000"/>
            </a:spcAft>
            <a:buChar char="••"/>
          </a:pPr>
          <a:r>
            <a:rPr lang="en-US" sz="2700" kern="1200" dirty="0" smtClean="0"/>
            <a:t>Modi: RAPID approach: Revenue, Accountability, Probity, Information, Digitization</a:t>
          </a:r>
          <a:endParaRPr lang="en-US" sz="2700" kern="1200" dirty="0"/>
        </a:p>
      </dsp:txBody>
      <dsp:txXfrm>
        <a:off x="0" y="4199308"/>
        <a:ext cx="8797925" cy="166635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41C0B-D708-450A-BB9C-57616B4E4B56}">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2222500">
            <a:lnSpc>
              <a:spcPct val="90000"/>
            </a:lnSpc>
            <a:spcBef>
              <a:spcPct val="0"/>
            </a:spcBef>
            <a:spcAft>
              <a:spcPct val="35000"/>
            </a:spcAft>
          </a:pPr>
          <a:r>
            <a:rPr lang="en-US" sz="5000" kern="1200" dirty="0"/>
            <a:t>TPRU</a:t>
          </a:r>
        </a:p>
      </dsp:txBody>
      <dsp:txXfrm>
        <a:off x="-1689312" y="2761689"/>
        <a:ext cx="4144423" cy="656299"/>
      </dsp:txXfrm>
    </dsp:sp>
    <dsp:sp modelId="{7F825E60-05F9-45A4-BF76-3440BFE99187}">
      <dsp:nvSpPr>
        <dsp:cNvPr id="0" name=""/>
        <dsp:cNvSpPr/>
      </dsp:nvSpPr>
      <dsp:spPr>
        <a:xfrm>
          <a:off x="711048" y="1017627"/>
          <a:ext cx="3269067"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578820" rIns="184912" bIns="184912"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Tax policy research unit</a:t>
          </a:r>
        </a:p>
        <a:p>
          <a:pPr marL="228600" lvl="1" indent="-228600" algn="l" defTabSz="889000">
            <a:lnSpc>
              <a:spcPct val="90000"/>
            </a:lnSpc>
            <a:spcBef>
              <a:spcPct val="0"/>
            </a:spcBef>
            <a:spcAft>
              <a:spcPct val="15000"/>
            </a:spcAft>
            <a:buChar char="••"/>
          </a:pPr>
          <a:r>
            <a:rPr lang="en-US" sz="2000" kern="1200" dirty="0"/>
            <a:t>CBDT and  CBEC will give them fiscal/tax topics to do research.</a:t>
          </a:r>
        </a:p>
        <a:p>
          <a:pPr marL="228600" lvl="1" indent="-228600" algn="l" defTabSz="889000">
            <a:lnSpc>
              <a:spcPct val="90000"/>
            </a:lnSpc>
            <a:spcBef>
              <a:spcPct val="0"/>
            </a:spcBef>
            <a:spcAft>
              <a:spcPct val="15000"/>
            </a:spcAft>
            <a:buChar char="••"/>
          </a:pPr>
          <a:r>
            <a:rPr lang="en-US" sz="2000" kern="1200" dirty="0"/>
            <a:t>disseminate policy papers</a:t>
          </a:r>
        </a:p>
        <a:p>
          <a:pPr marL="228600" lvl="1" indent="-228600" algn="l" defTabSz="889000">
            <a:lnSpc>
              <a:spcPct val="90000"/>
            </a:lnSpc>
            <a:spcBef>
              <a:spcPct val="0"/>
            </a:spcBef>
            <a:spcAft>
              <a:spcPct val="15000"/>
            </a:spcAft>
            <a:buChar char="••"/>
          </a:pPr>
          <a:r>
            <a:rPr lang="en-US" sz="2000" kern="1200" dirty="0"/>
            <a:t>Assist Tax Policy Council chaired by FM</a:t>
          </a:r>
        </a:p>
        <a:p>
          <a:pPr marL="228600" lvl="1" indent="-228600" algn="l" defTabSz="889000">
            <a:lnSpc>
              <a:spcPct val="90000"/>
            </a:lnSpc>
            <a:spcBef>
              <a:spcPct val="0"/>
            </a:spcBef>
            <a:spcAft>
              <a:spcPct val="15000"/>
            </a:spcAft>
            <a:buChar char="••"/>
          </a:pPr>
          <a:r>
            <a:rPr lang="en-US" sz="2000" kern="1200" dirty="0"/>
            <a:t>Liaise with State Commercial Tax Departments.</a:t>
          </a:r>
        </a:p>
        <a:p>
          <a:pPr marL="228600" lvl="1" indent="-228600" algn="l" defTabSz="889000">
            <a:lnSpc>
              <a:spcPct val="90000"/>
            </a:lnSpc>
            <a:spcBef>
              <a:spcPct val="0"/>
            </a:spcBef>
            <a:spcAft>
              <a:spcPct val="15000"/>
            </a:spcAft>
            <a:buChar char="••"/>
          </a:pPr>
          <a:r>
            <a:rPr lang="en-US" sz="2000" kern="1200" dirty="0"/>
            <a:t>The Revenue Secretary will supervise</a:t>
          </a:r>
        </a:p>
      </dsp:txBody>
      <dsp:txXfrm>
        <a:off x="711048" y="1017627"/>
        <a:ext cx="3269067" cy="4144423"/>
      </dsp:txXfrm>
    </dsp:sp>
    <dsp:sp modelId="{C8973644-3DC5-4A37-A941-1146B04383B1}">
      <dsp:nvSpPr>
        <dsp:cNvPr id="0" name=""/>
        <dsp:cNvSpPr/>
      </dsp:nvSpPr>
      <dsp:spPr>
        <a:xfrm>
          <a:off x="54749" y="151312"/>
          <a:ext cx="1312598" cy="1312598"/>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0ED12D-10C8-4ACA-8428-C5AC5BCCBE2D}">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2222500">
            <a:lnSpc>
              <a:spcPct val="90000"/>
            </a:lnSpc>
            <a:spcBef>
              <a:spcPct val="0"/>
            </a:spcBef>
            <a:spcAft>
              <a:spcPct val="35000"/>
            </a:spcAft>
          </a:pPr>
          <a:r>
            <a:rPr lang="en-US" sz="5000" kern="1200" dirty="0"/>
            <a:t>TPC</a:t>
          </a:r>
        </a:p>
      </dsp:txBody>
      <dsp:txXfrm>
        <a:off x="3073747" y="2761689"/>
        <a:ext cx="4144423" cy="656299"/>
      </dsp:txXfrm>
    </dsp:sp>
    <dsp:sp modelId="{CCA0A2B3-9290-45DA-BAF5-D127A3B87433}">
      <dsp:nvSpPr>
        <dsp:cNvPr id="0" name=""/>
        <dsp:cNvSpPr/>
      </dsp:nvSpPr>
      <dsp:spPr>
        <a:xfrm>
          <a:off x="5474108" y="1017627"/>
          <a:ext cx="3269067" cy="41444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578820" rIns="184912" bIns="184912"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Tax policy </a:t>
          </a:r>
          <a:r>
            <a:rPr lang="en-US" sz="2000" kern="1200" dirty="0" smtClean="0"/>
            <a:t>council under FM</a:t>
          </a:r>
          <a:endParaRPr lang="en-US" sz="2000" kern="1200" dirty="0"/>
        </a:p>
        <a:p>
          <a:pPr marL="228600" lvl="1" indent="-228600" algn="l" defTabSz="889000">
            <a:lnSpc>
              <a:spcPct val="90000"/>
            </a:lnSpc>
            <a:spcBef>
              <a:spcPct val="0"/>
            </a:spcBef>
            <a:spcAft>
              <a:spcPct val="15000"/>
            </a:spcAft>
            <a:buChar char="••"/>
          </a:pPr>
          <a:r>
            <a:rPr lang="en-US" sz="2000" kern="1200" dirty="0"/>
            <a:t>Follow-up on reports of Tax Policy Research (TPRU) Unit </a:t>
          </a:r>
        </a:p>
        <a:p>
          <a:pPr marL="228600" lvl="1" indent="-228600" algn="l" defTabSz="889000">
            <a:lnSpc>
              <a:spcPct val="90000"/>
            </a:lnSpc>
            <a:spcBef>
              <a:spcPct val="0"/>
            </a:spcBef>
            <a:spcAft>
              <a:spcPct val="15000"/>
            </a:spcAft>
            <a:buChar char="••"/>
          </a:pPr>
          <a:r>
            <a:rPr lang="en-US" sz="2000" kern="1200" dirty="0"/>
            <a:t>suggest broad policy measures for taxation. </a:t>
          </a:r>
        </a:p>
        <a:p>
          <a:pPr marL="228600" lvl="1" indent="-228600" algn="l" defTabSz="889000">
            <a:lnSpc>
              <a:spcPct val="90000"/>
            </a:lnSpc>
            <a:spcBef>
              <a:spcPct val="0"/>
            </a:spcBef>
            <a:spcAft>
              <a:spcPct val="15000"/>
            </a:spcAft>
            <a:buChar char="••"/>
          </a:pPr>
          <a:r>
            <a:rPr lang="en-US" sz="2000" kern="1200" dirty="0"/>
            <a:t>The Council will be advisory in nature.</a:t>
          </a:r>
        </a:p>
        <a:p>
          <a:pPr marL="228600" lvl="1" indent="-228600" algn="l" defTabSz="889000">
            <a:lnSpc>
              <a:spcPct val="90000"/>
            </a:lnSpc>
            <a:spcBef>
              <a:spcPct val="0"/>
            </a:spcBef>
            <a:spcAft>
              <a:spcPct val="15000"/>
            </a:spcAft>
            <a:buChar char="••"/>
          </a:pPr>
          <a:endParaRPr lang="en-US" sz="2000" kern="1200" dirty="0"/>
        </a:p>
      </dsp:txBody>
      <dsp:txXfrm>
        <a:off x="5474108" y="1017627"/>
        <a:ext cx="3269067" cy="4144423"/>
      </dsp:txXfrm>
    </dsp:sp>
    <dsp:sp modelId="{A5C7DD53-28AB-4FCD-973B-29DDD25B4B1E}">
      <dsp:nvSpPr>
        <dsp:cNvPr id="0" name=""/>
        <dsp:cNvSpPr/>
      </dsp:nvSpPr>
      <dsp:spPr>
        <a:xfrm>
          <a:off x="4817809" y="151312"/>
          <a:ext cx="1312598" cy="1312598"/>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9A304-717D-4C47-BA15-AD6B5AB739CD}">
      <dsp:nvSpPr>
        <dsp:cNvPr id="0" name=""/>
        <dsp:cNvSpPr/>
      </dsp:nvSpPr>
      <dsp:spPr>
        <a:xfrm>
          <a:off x="533" y="25792"/>
          <a:ext cx="2079374" cy="124762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rPr>
            <a:t>Recent Acts &amp; Schemes</a:t>
          </a:r>
          <a:endParaRPr lang="en-US" sz="2500" kern="1200" dirty="0">
            <a:effectLst/>
          </a:endParaRPr>
        </a:p>
      </dsp:txBody>
      <dsp:txXfrm>
        <a:off x="533" y="25792"/>
        <a:ext cx="2079374" cy="1247624"/>
      </dsp:txXfrm>
    </dsp:sp>
    <dsp:sp modelId="{2857E4AD-A78E-4E06-90B5-99E4DB7B73C3}">
      <dsp:nvSpPr>
        <dsp:cNvPr id="0" name=""/>
        <dsp:cNvSpPr/>
      </dsp:nvSpPr>
      <dsp:spPr>
        <a:xfrm>
          <a:off x="2287844" y="25792"/>
          <a:ext cx="2079374" cy="124762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rPr>
            <a:t>CGT: root of many problems</a:t>
          </a:r>
          <a:endParaRPr lang="en-US" sz="2500" kern="1200" dirty="0">
            <a:effectLst/>
          </a:endParaRPr>
        </a:p>
      </dsp:txBody>
      <dsp:txXfrm>
        <a:off x="2287844" y="25792"/>
        <a:ext cx="2079374" cy="1247624"/>
      </dsp:txXfrm>
    </dsp:sp>
    <dsp:sp modelId="{777A0044-86D9-4B05-878B-01B114515A6B}">
      <dsp:nvSpPr>
        <dsp:cNvPr id="0" name=""/>
        <dsp:cNvSpPr/>
      </dsp:nvSpPr>
      <dsp:spPr>
        <a:xfrm>
          <a:off x="533" y="1481354"/>
          <a:ext cx="2079374" cy="124762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effectLst/>
            </a:rPr>
            <a:t>PoEM</a:t>
          </a:r>
          <a:r>
            <a:rPr lang="en-US" sz="2500" kern="1200" dirty="0" smtClean="0">
              <a:effectLst/>
            </a:rPr>
            <a:t>, GAAR [WEF1/4/17], AAR</a:t>
          </a:r>
          <a:endParaRPr lang="en-US" sz="2500" kern="1200" dirty="0">
            <a:effectLst/>
          </a:endParaRPr>
        </a:p>
      </dsp:txBody>
      <dsp:txXfrm>
        <a:off x="533" y="1481354"/>
        <a:ext cx="2079374" cy="1247624"/>
      </dsp:txXfrm>
    </dsp:sp>
    <dsp:sp modelId="{4A3F407B-3A1B-4BB1-B92B-7040C60AC27D}">
      <dsp:nvSpPr>
        <dsp:cNvPr id="0" name=""/>
        <dsp:cNvSpPr/>
      </dsp:nvSpPr>
      <dsp:spPr>
        <a:xfrm>
          <a:off x="2287844" y="1481354"/>
          <a:ext cx="2079374" cy="124762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rPr>
            <a:t>BEPS, </a:t>
          </a:r>
          <a:r>
            <a:rPr lang="en-US" sz="2500" kern="1200" dirty="0" err="1" smtClean="0">
              <a:effectLst/>
            </a:rPr>
            <a:t>AEoI</a:t>
          </a:r>
          <a:endParaRPr lang="en-US" sz="2500" kern="1200" dirty="0">
            <a:effectLst/>
          </a:endParaRPr>
        </a:p>
      </dsp:txBody>
      <dsp:txXfrm>
        <a:off x="2287844" y="1481354"/>
        <a:ext cx="2079374" cy="1247624"/>
      </dsp:txXfrm>
    </dsp:sp>
    <dsp:sp modelId="{75147125-490F-44F7-8BA2-C4E265F77464}">
      <dsp:nvSpPr>
        <dsp:cNvPr id="0" name=""/>
        <dsp:cNvSpPr/>
      </dsp:nvSpPr>
      <dsp:spPr>
        <a:xfrm>
          <a:off x="533" y="2936916"/>
          <a:ext cx="2079374" cy="124762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rPr>
            <a:t>Tax Admin: TDS, TCS….</a:t>
          </a:r>
          <a:endParaRPr lang="en-US" sz="2500" kern="1200" dirty="0">
            <a:effectLst/>
          </a:endParaRPr>
        </a:p>
      </dsp:txBody>
      <dsp:txXfrm>
        <a:off x="533" y="2936916"/>
        <a:ext cx="2079374" cy="1247624"/>
      </dsp:txXfrm>
    </dsp:sp>
    <dsp:sp modelId="{E46223D0-A0D3-4010-960F-899C06ACB4B6}">
      <dsp:nvSpPr>
        <dsp:cNvPr id="0" name=""/>
        <dsp:cNvSpPr/>
      </dsp:nvSpPr>
      <dsp:spPr>
        <a:xfrm>
          <a:off x="2287844" y="2936916"/>
          <a:ext cx="2079374" cy="1247624"/>
        </a:xfrm>
        <a:prstGeom prst="rect">
          <a:avLst/>
        </a:prstGeom>
        <a:solidFill>
          <a:srgbClr val="0070C0"/>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rPr>
            <a:t>Electoral-Bonds</a:t>
          </a:r>
          <a:endParaRPr lang="en-US" sz="2500" kern="1200" dirty="0">
            <a:effectLst/>
          </a:endParaRPr>
        </a:p>
      </dsp:txBody>
      <dsp:txXfrm>
        <a:off x="2287844" y="2936916"/>
        <a:ext cx="2079374" cy="1247624"/>
      </dsp:txXfrm>
    </dsp:sp>
    <dsp:sp modelId="{CF6951A0-03D7-4C04-BD2F-D29831904BB8}">
      <dsp:nvSpPr>
        <dsp:cNvPr id="0" name=""/>
        <dsp:cNvSpPr/>
      </dsp:nvSpPr>
      <dsp:spPr>
        <a:xfrm>
          <a:off x="1144188" y="4392478"/>
          <a:ext cx="2079374" cy="124762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effectLst/>
            </a:rPr>
            <a:t>Demonetization helped or not?</a:t>
          </a:r>
          <a:endParaRPr lang="en-US" sz="2500" kern="1200" dirty="0">
            <a:effectLst/>
          </a:endParaRPr>
        </a:p>
      </dsp:txBody>
      <dsp:txXfrm>
        <a:off x="1144188" y="4392478"/>
        <a:ext cx="2079374" cy="124762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6D14D-B51E-4457-B8DC-B7F1649F9674}">
      <dsp:nvSpPr>
        <dsp:cNvPr id="0" name=""/>
        <dsp:cNvSpPr/>
      </dsp:nvSpPr>
      <dsp:spPr>
        <a:xfrm rot="4396374">
          <a:off x="294530" y="1169550"/>
          <a:ext cx="4393549" cy="3063952"/>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F192B6-3F72-4818-8550-EE929D9B8FEF}">
      <dsp:nvSpPr>
        <dsp:cNvPr id="0" name=""/>
        <dsp:cNvSpPr/>
      </dsp:nvSpPr>
      <dsp:spPr>
        <a:xfrm>
          <a:off x="1792009" y="1471906"/>
          <a:ext cx="110950" cy="110950"/>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B41D44-EF48-4D40-B4E4-5D80FACD02DC}">
      <dsp:nvSpPr>
        <dsp:cNvPr id="0" name=""/>
        <dsp:cNvSpPr/>
      </dsp:nvSpPr>
      <dsp:spPr>
        <a:xfrm>
          <a:off x="2418474" y="1952863"/>
          <a:ext cx="110950" cy="110950"/>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B50F72-6FB0-4885-9C0F-431254FD0529}">
      <dsp:nvSpPr>
        <dsp:cNvPr id="0" name=""/>
        <dsp:cNvSpPr/>
      </dsp:nvSpPr>
      <dsp:spPr>
        <a:xfrm>
          <a:off x="2981677" y="2515760"/>
          <a:ext cx="110950" cy="110950"/>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9D4DF7-B06C-44ED-92CF-F7A8B50A8FAD}">
      <dsp:nvSpPr>
        <dsp:cNvPr id="0" name=""/>
        <dsp:cNvSpPr/>
      </dsp:nvSpPr>
      <dsp:spPr>
        <a:xfrm>
          <a:off x="0" y="156782"/>
          <a:ext cx="2071422" cy="814318"/>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b" anchorCtr="0">
          <a:noAutofit/>
        </a:bodyPr>
        <a:lstStyle/>
        <a:p>
          <a:pPr lvl="0" algn="ctr" defTabSz="1111250">
            <a:lnSpc>
              <a:spcPct val="90000"/>
            </a:lnSpc>
            <a:spcBef>
              <a:spcPct val="0"/>
            </a:spcBef>
            <a:spcAft>
              <a:spcPct val="35000"/>
            </a:spcAft>
          </a:pPr>
          <a:r>
            <a:rPr lang="en-US" sz="2500" kern="1200" dirty="0" smtClean="0"/>
            <a:t>Uniqueness</a:t>
          </a:r>
          <a:endParaRPr lang="en-US" sz="2500" kern="1200" dirty="0"/>
        </a:p>
      </dsp:txBody>
      <dsp:txXfrm>
        <a:off x="0" y="156782"/>
        <a:ext cx="2071422" cy="814318"/>
      </dsp:txXfrm>
    </dsp:sp>
    <dsp:sp modelId="{28B65781-54FA-4E89-8114-FF39D9D7D58A}">
      <dsp:nvSpPr>
        <dsp:cNvPr id="0" name=""/>
        <dsp:cNvSpPr/>
      </dsp:nvSpPr>
      <dsp:spPr>
        <a:xfrm>
          <a:off x="2519297" y="1120222"/>
          <a:ext cx="3079141" cy="814318"/>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l" defTabSz="1111250">
            <a:lnSpc>
              <a:spcPct val="90000"/>
            </a:lnSpc>
            <a:spcBef>
              <a:spcPct val="0"/>
            </a:spcBef>
            <a:spcAft>
              <a:spcPct val="35000"/>
            </a:spcAft>
          </a:pPr>
          <a:r>
            <a:rPr lang="en-US" sz="2500" kern="1200" dirty="0" smtClean="0"/>
            <a:t>Soil Rate?</a:t>
          </a:r>
          <a:endParaRPr lang="en-US" sz="2500" kern="1200" dirty="0"/>
        </a:p>
      </dsp:txBody>
      <dsp:txXfrm>
        <a:off x="2519297" y="1120222"/>
        <a:ext cx="3079141" cy="814318"/>
      </dsp:txXfrm>
    </dsp:sp>
    <dsp:sp modelId="{77CFC207-7B6C-4825-9C83-9E5D3BC0A255}">
      <dsp:nvSpPr>
        <dsp:cNvPr id="0" name=""/>
        <dsp:cNvSpPr/>
      </dsp:nvSpPr>
      <dsp:spPr>
        <a:xfrm>
          <a:off x="0" y="1601179"/>
          <a:ext cx="2071422" cy="814318"/>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r" defTabSz="1111250">
            <a:lnSpc>
              <a:spcPct val="90000"/>
            </a:lnSpc>
            <a:spcBef>
              <a:spcPct val="0"/>
            </a:spcBef>
            <a:spcAft>
              <a:spcPct val="35000"/>
            </a:spcAft>
          </a:pPr>
          <a:r>
            <a:rPr lang="en-US" sz="2500" kern="1200" dirty="0" smtClean="0"/>
            <a:t>How did 97% returned?</a:t>
          </a:r>
          <a:endParaRPr lang="en-US" sz="2500" kern="1200" dirty="0"/>
        </a:p>
      </dsp:txBody>
      <dsp:txXfrm>
        <a:off x="0" y="1601179"/>
        <a:ext cx="2071422" cy="814318"/>
      </dsp:txXfrm>
    </dsp:sp>
    <dsp:sp modelId="{C4E83681-472A-4B09-9969-6EE817169AD3}">
      <dsp:nvSpPr>
        <dsp:cNvPr id="0" name=""/>
        <dsp:cNvSpPr/>
      </dsp:nvSpPr>
      <dsp:spPr>
        <a:xfrm>
          <a:off x="3389244" y="3135151"/>
          <a:ext cx="110950" cy="110950"/>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0E4C1C-0D9F-4587-B5B4-212D67EA4BED}">
      <dsp:nvSpPr>
        <dsp:cNvPr id="0" name=""/>
        <dsp:cNvSpPr/>
      </dsp:nvSpPr>
      <dsp:spPr>
        <a:xfrm>
          <a:off x="3527016" y="2164076"/>
          <a:ext cx="2071422" cy="814318"/>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l" defTabSz="1111250">
            <a:lnSpc>
              <a:spcPct val="90000"/>
            </a:lnSpc>
            <a:spcBef>
              <a:spcPct val="0"/>
            </a:spcBef>
            <a:spcAft>
              <a:spcPct val="35000"/>
            </a:spcAft>
          </a:pPr>
          <a:r>
            <a:rPr lang="en-US" sz="2500" kern="1200" dirty="0" smtClean="0"/>
            <a:t>Then  is it a failed experiment?</a:t>
          </a:r>
          <a:endParaRPr lang="en-US" sz="2500" kern="1200" dirty="0"/>
        </a:p>
      </dsp:txBody>
      <dsp:txXfrm>
        <a:off x="3527016" y="2164076"/>
        <a:ext cx="2071422" cy="814318"/>
      </dsp:txXfrm>
    </dsp:sp>
    <dsp:sp modelId="{64C6BEA4-6A09-4B27-9CD3-7D1F3FD81564}">
      <dsp:nvSpPr>
        <dsp:cNvPr id="0" name=""/>
        <dsp:cNvSpPr/>
      </dsp:nvSpPr>
      <dsp:spPr>
        <a:xfrm>
          <a:off x="0" y="2783467"/>
          <a:ext cx="3079141" cy="814318"/>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r" defTabSz="1111250">
            <a:lnSpc>
              <a:spcPct val="90000"/>
            </a:lnSpc>
            <a:spcBef>
              <a:spcPct val="0"/>
            </a:spcBef>
            <a:spcAft>
              <a:spcPct val="35000"/>
            </a:spcAft>
          </a:pPr>
          <a:r>
            <a:rPr lang="en-US" sz="2500" kern="1200" dirty="0" smtClean="0"/>
            <a:t>Short Term challenges</a:t>
          </a:r>
          <a:br>
            <a:rPr lang="en-US" sz="2500" kern="1200" dirty="0" smtClean="0"/>
          </a:br>
          <a:r>
            <a:rPr lang="en-US" sz="2500" kern="1200" dirty="0" smtClean="0"/>
            <a:t>Long term Benefits?</a:t>
          </a:r>
          <a:endParaRPr lang="en-US" sz="2500" kern="1200" dirty="0"/>
        </a:p>
      </dsp:txBody>
      <dsp:txXfrm>
        <a:off x="0" y="2783467"/>
        <a:ext cx="3079141" cy="814318"/>
      </dsp:txXfrm>
    </dsp:sp>
    <dsp:sp modelId="{35FAE309-9893-43C9-BA6B-FC39FF6C9EAA}">
      <dsp:nvSpPr>
        <dsp:cNvPr id="0" name=""/>
        <dsp:cNvSpPr/>
      </dsp:nvSpPr>
      <dsp:spPr>
        <a:xfrm>
          <a:off x="2799219" y="4431953"/>
          <a:ext cx="2799219" cy="814318"/>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t" anchorCtr="0">
          <a:noAutofit/>
        </a:bodyPr>
        <a:lstStyle/>
        <a:p>
          <a:pPr lvl="0" algn="ctr" defTabSz="1111250">
            <a:lnSpc>
              <a:spcPct val="90000"/>
            </a:lnSpc>
            <a:spcBef>
              <a:spcPct val="0"/>
            </a:spcBef>
            <a:spcAft>
              <a:spcPct val="35000"/>
            </a:spcAft>
          </a:pPr>
          <a:r>
            <a:rPr lang="en-US" sz="2500" kern="1200" dirty="0" smtClean="0"/>
            <a:t>Security Features</a:t>
          </a:r>
          <a:endParaRPr lang="en-US" sz="2500" kern="1200" dirty="0"/>
        </a:p>
      </dsp:txBody>
      <dsp:txXfrm>
        <a:off x="2799219" y="4431953"/>
        <a:ext cx="2799219" cy="814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9A304-717D-4C47-BA15-AD6B5AB739CD}">
      <dsp:nvSpPr>
        <dsp:cNvPr id="0" name=""/>
        <dsp:cNvSpPr/>
      </dsp:nvSpPr>
      <dsp:spPr>
        <a:xfrm>
          <a:off x="0" y="708254"/>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Recent Acts &amp; Schemes</a:t>
          </a:r>
          <a:endParaRPr lang="en-US" sz="2600" kern="1200" dirty="0">
            <a:effectLst/>
          </a:endParaRPr>
        </a:p>
      </dsp:txBody>
      <dsp:txXfrm>
        <a:off x="0" y="708254"/>
        <a:ext cx="2183990" cy="1310394"/>
      </dsp:txXfrm>
    </dsp:sp>
    <dsp:sp modelId="{2857E4AD-A78E-4E06-90B5-99E4DB7B73C3}">
      <dsp:nvSpPr>
        <dsp:cNvPr id="0" name=""/>
        <dsp:cNvSpPr/>
      </dsp:nvSpPr>
      <dsp:spPr>
        <a:xfrm>
          <a:off x="2402389" y="708254"/>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CGT: root of many problems</a:t>
          </a:r>
          <a:endParaRPr lang="en-US" sz="2600" kern="1200" dirty="0">
            <a:effectLst/>
          </a:endParaRPr>
        </a:p>
      </dsp:txBody>
      <dsp:txXfrm>
        <a:off x="2402389" y="708254"/>
        <a:ext cx="2183990" cy="1310394"/>
      </dsp:txXfrm>
    </dsp:sp>
    <dsp:sp modelId="{777A0044-86D9-4B05-878B-01B114515A6B}">
      <dsp:nvSpPr>
        <dsp:cNvPr id="0" name=""/>
        <dsp:cNvSpPr/>
      </dsp:nvSpPr>
      <dsp:spPr>
        <a:xfrm>
          <a:off x="4804779" y="708254"/>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effectLst/>
            </a:rPr>
            <a:t>PoEM</a:t>
          </a:r>
          <a:r>
            <a:rPr lang="en-US" sz="2600" kern="1200" dirty="0" smtClean="0">
              <a:effectLst/>
            </a:rPr>
            <a:t>, GAAR [WEF1/4/17], AAR</a:t>
          </a:r>
          <a:endParaRPr lang="en-US" sz="2600" kern="1200" dirty="0">
            <a:effectLst/>
          </a:endParaRPr>
        </a:p>
      </dsp:txBody>
      <dsp:txXfrm>
        <a:off x="4804779" y="708254"/>
        <a:ext cx="2183990" cy="1310394"/>
      </dsp:txXfrm>
    </dsp:sp>
    <dsp:sp modelId="{4A3F407B-3A1B-4BB1-B92B-7040C60AC27D}">
      <dsp:nvSpPr>
        <dsp:cNvPr id="0" name=""/>
        <dsp:cNvSpPr/>
      </dsp:nvSpPr>
      <dsp:spPr>
        <a:xfrm>
          <a:off x="0"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BEPS, </a:t>
          </a:r>
          <a:r>
            <a:rPr lang="en-US" sz="2600" kern="1200" dirty="0" err="1" smtClean="0">
              <a:effectLst/>
            </a:rPr>
            <a:t>AEoI</a:t>
          </a:r>
          <a:endParaRPr lang="en-US" sz="2600" kern="1200" dirty="0">
            <a:effectLst/>
          </a:endParaRPr>
        </a:p>
      </dsp:txBody>
      <dsp:txXfrm>
        <a:off x="0" y="2237048"/>
        <a:ext cx="2183990" cy="1310394"/>
      </dsp:txXfrm>
    </dsp:sp>
    <dsp:sp modelId="{75147125-490F-44F7-8BA2-C4E265F77464}">
      <dsp:nvSpPr>
        <dsp:cNvPr id="0" name=""/>
        <dsp:cNvSpPr/>
      </dsp:nvSpPr>
      <dsp:spPr>
        <a:xfrm>
          <a:off x="240238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Tax Admin: TDS, TCS, </a:t>
          </a:r>
          <a:endParaRPr lang="en-US" sz="2600" kern="1200" dirty="0">
            <a:effectLst/>
          </a:endParaRPr>
        </a:p>
      </dsp:txBody>
      <dsp:txXfrm>
        <a:off x="2402389" y="2237048"/>
        <a:ext cx="2183990" cy="1310394"/>
      </dsp:txXfrm>
    </dsp:sp>
    <dsp:sp modelId="{E46223D0-A0D3-4010-960F-899C06ACB4B6}">
      <dsp:nvSpPr>
        <dsp:cNvPr id="0" name=""/>
        <dsp:cNvSpPr/>
      </dsp:nvSpPr>
      <dsp:spPr>
        <a:xfrm>
          <a:off x="4804779" y="2237048"/>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Electoral-Bonds</a:t>
          </a:r>
          <a:endParaRPr lang="en-US" sz="2600" kern="1200" dirty="0">
            <a:effectLst/>
          </a:endParaRPr>
        </a:p>
      </dsp:txBody>
      <dsp:txXfrm>
        <a:off x="4804779" y="2237048"/>
        <a:ext cx="2183990" cy="1310394"/>
      </dsp:txXfrm>
    </dsp:sp>
    <dsp:sp modelId="{CF6951A0-03D7-4C04-BD2F-D29831904BB8}">
      <dsp:nvSpPr>
        <dsp:cNvPr id="0" name=""/>
        <dsp:cNvSpPr/>
      </dsp:nvSpPr>
      <dsp:spPr>
        <a:xfrm>
          <a:off x="2402389" y="3765841"/>
          <a:ext cx="2183990" cy="1310394"/>
        </a:xfrm>
        <a:prstGeom prst="rect">
          <a:avLst/>
        </a:prstGeom>
        <a:solidFill>
          <a:schemeClr val="dk2">
            <a:hueOff val="0"/>
            <a:satOff val="0"/>
            <a:lumOff val="0"/>
            <a:alphaOff val="0"/>
          </a:schemeClr>
        </a:solidFill>
        <a:ln w="76200">
          <a:solidFill>
            <a:srgbClr val="FFC000"/>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effectLst/>
            </a:rPr>
            <a:t>Demonetization helped or not?</a:t>
          </a:r>
          <a:endParaRPr lang="en-US" sz="2600" kern="1200" dirty="0">
            <a:effectLst/>
          </a:endParaRPr>
        </a:p>
      </dsp:txBody>
      <dsp:txXfrm>
        <a:off x="2402389" y="3765841"/>
        <a:ext cx="2183990" cy="13103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01E00-290F-45DB-86A8-EB4D96B1A8D3}">
      <dsp:nvSpPr>
        <dsp:cNvPr id="0" name=""/>
        <dsp:cNvSpPr/>
      </dsp:nvSpPr>
      <dsp:spPr>
        <a:xfrm rot="16200000">
          <a:off x="6483" y="86"/>
          <a:ext cx="1003166" cy="1003166"/>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Last year</a:t>
          </a:r>
          <a:endParaRPr lang="en-US" sz="1400" kern="1200" dirty="0"/>
        </a:p>
      </dsp:txBody>
      <dsp:txXfrm rot="5400000">
        <a:off x="182038" y="250877"/>
        <a:ext cx="827612" cy="501583"/>
      </dsp:txXfrm>
    </dsp:sp>
    <dsp:sp modelId="{D4C319CE-0603-45B6-BB47-0415A8509C48}">
      <dsp:nvSpPr>
        <dsp:cNvPr id="0" name=""/>
        <dsp:cNvSpPr/>
      </dsp:nvSpPr>
      <dsp:spPr>
        <a:xfrm rot="5400000">
          <a:off x="8060924" y="86"/>
          <a:ext cx="1003166" cy="1003166"/>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This year</a:t>
          </a:r>
          <a:endParaRPr lang="en-US" sz="1400" kern="1200" dirty="0"/>
        </a:p>
      </dsp:txBody>
      <dsp:txXfrm rot="-5400000">
        <a:off x="8060925" y="250878"/>
        <a:ext cx="827612" cy="501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74A5C-83B4-47C8-BE3B-2396B0765AED}">
      <dsp:nvSpPr>
        <dsp:cNvPr id="0" name=""/>
        <dsp:cNvSpPr/>
      </dsp:nvSpPr>
      <dsp:spPr>
        <a:xfrm>
          <a:off x="0" y="0"/>
          <a:ext cx="6172199" cy="1517625"/>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Black Money: Amount of income or transaction not disclosed to the tax authorities. It can be generated from legal activities (e.g. business) or illegal (e.g. bribery, ransom, narcotics, betting, gambling)</a:t>
          </a:r>
          <a:endParaRPr lang="en-US" sz="2500" kern="1200" dirty="0"/>
        </a:p>
      </dsp:txBody>
      <dsp:txXfrm>
        <a:off x="0" y="0"/>
        <a:ext cx="6172199" cy="1517625"/>
      </dsp:txXfrm>
    </dsp:sp>
    <dsp:sp modelId="{5C28D61D-FA1C-4F70-8E60-E223B83E7029}">
      <dsp:nvSpPr>
        <dsp:cNvPr id="0" name=""/>
        <dsp:cNvSpPr/>
      </dsp:nvSpPr>
      <dsp:spPr>
        <a:xfrm>
          <a:off x="0" y="1517625"/>
          <a:ext cx="3086099" cy="3187013"/>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kern="1200" dirty="0" smtClean="0"/>
            <a:t>Direct tax:</a:t>
          </a:r>
          <a:endParaRPr lang="en-US" sz="4100" kern="1200" dirty="0"/>
        </a:p>
        <a:p>
          <a:pPr marL="285750" lvl="1" indent="-285750" algn="l" defTabSz="1422400">
            <a:lnSpc>
              <a:spcPct val="90000"/>
            </a:lnSpc>
            <a:spcBef>
              <a:spcPct val="0"/>
            </a:spcBef>
            <a:spcAft>
              <a:spcPct val="15000"/>
            </a:spcAft>
            <a:buChar char="••"/>
          </a:pPr>
          <a:r>
            <a:rPr lang="en-US" sz="3200" kern="1200" dirty="0" smtClean="0"/>
            <a:t>Income, Expenditure, Capital Assets</a:t>
          </a:r>
          <a:endParaRPr lang="en-US" sz="3200" kern="1200" dirty="0"/>
        </a:p>
      </dsp:txBody>
      <dsp:txXfrm>
        <a:off x="0" y="1517625"/>
        <a:ext cx="3086099" cy="3187013"/>
      </dsp:txXfrm>
    </dsp:sp>
    <dsp:sp modelId="{3CE0D01F-72A0-4B55-A5E8-75BAEEE1F002}">
      <dsp:nvSpPr>
        <dsp:cNvPr id="0" name=""/>
        <dsp:cNvSpPr/>
      </dsp:nvSpPr>
      <dsp:spPr>
        <a:xfrm>
          <a:off x="3086099" y="1517625"/>
          <a:ext cx="3086099" cy="3187013"/>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kern="1200" dirty="0" smtClean="0"/>
            <a:t>Indirect tax</a:t>
          </a:r>
        </a:p>
        <a:p>
          <a:pPr marL="285750" lvl="1" indent="-285750" algn="l" defTabSz="1422400">
            <a:lnSpc>
              <a:spcPct val="90000"/>
            </a:lnSpc>
            <a:spcBef>
              <a:spcPct val="0"/>
            </a:spcBef>
            <a:spcAft>
              <a:spcPct val="15000"/>
            </a:spcAft>
            <a:buChar char="••"/>
          </a:pPr>
          <a:r>
            <a:rPr lang="en-US" sz="3200" kern="1200" dirty="0" err="1" smtClean="0"/>
            <a:t>Mfg</a:t>
          </a:r>
          <a:r>
            <a:rPr lang="en-US" sz="3200" kern="1200" dirty="0" smtClean="0"/>
            <a:t> &amp; Sale of Goods &amp; Services incl. import &amp; export.</a:t>
          </a:r>
        </a:p>
      </dsp:txBody>
      <dsp:txXfrm>
        <a:off x="3086099" y="1517625"/>
        <a:ext cx="3086099" cy="3187013"/>
      </dsp:txXfrm>
    </dsp:sp>
    <dsp:sp modelId="{AB0940AC-577E-45F5-B2CB-2B6E21B59451}">
      <dsp:nvSpPr>
        <dsp:cNvPr id="0" name=""/>
        <dsp:cNvSpPr/>
      </dsp:nvSpPr>
      <dsp:spPr>
        <a:xfrm>
          <a:off x="0" y="4704638"/>
          <a:ext cx="6172199" cy="354112"/>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F220B-772B-4BCD-A60F-B204344DA372}">
      <dsp:nvSpPr>
        <dsp:cNvPr id="0" name=""/>
        <dsp:cNvSpPr/>
      </dsp:nvSpPr>
      <dsp:spPr>
        <a:xfrm>
          <a:off x="0" y="5078729"/>
          <a:ext cx="6172199" cy="1666952"/>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Black Money Stored in Assets</a:t>
          </a:r>
          <a:endParaRPr lang="en-US" sz="2600" kern="1200" dirty="0"/>
        </a:p>
      </dsp:txBody>
      <dsp:txXfrm>
        <a:off x="0" y="5078729"/>
        <a:ext cx="6172199" cy="900154"/>
      </dsp:txXfrm>
    </dsp:sp>
    <dsp:sp modelId="{5EB21C96-E330-4368-AC95-B008F1BD0603}">
      <dsp:nvSpPr>
        <dsp:cNvPr id="0" name=""/>
        <dsp:cNvSpPr/>
      </dsp:nvSpPr>
      <dsp:spPr>
        <a:xfrm>
          <a:off x="0" y="5945545"/>
          <a:ext cx="3086099" cy="766798"/>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lvl="0" algn="ctr" defTabSz="977900">
            <a:lnSpc>
              <a:spcPct val="90000"/>
            </a:lnSpc>
            <a:spcBef>
              <a:spcPct val="0"/>
            </a:spcBef>
            <a:spcAft>
              <a:spcPct val="35000"/>
            </a:spcAft>
          </a:pPr>
          <a:r>
            <a:rPr lang="en-US" sz="2200" kern="1200" dirty="0" err="1" smtClean="0"/>
            <a:t>Benami</a:t>
          </a:r>
          <a:r>
            <a:rPr lang="en-US" sz="2200" kern="1200" dirty="0" smtClean="0"/>
            <a:t> Assets?</a:t>
          </a:r>
          <a:endParaRPr lang="en-US" sz="2200" kern="1200" dirty="0"/>
        </a:p>
      </dsp:txBody>
      <dsp:txXfrm>
        <a:off x="0" y="5945545"/>
        <a:ext cx="3086099" cy="766798"/>
      </dsp:txXfrm>
    </dsp:sp>
    <dsp:sp modelId="{609A12C1-2061-408C-A8C0-37258DADE5E3}">
      <dsp:nvSpPr>
        <dsp:cNvPr id="0" name=""/>
        <dsp:cNvSpPr/>
      </dsp:nvSpPr>
      <dsp:spPr>
        <a:xfrm>
          <a:off x="3086099" y="5945545"/>
          <a:ext cx="3086099" cy="766798"/>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lvl="0" algn="ctr" defTabSz="977900">
            <a:lnSpc>
              <a:spcPct val="90000"/>
            </a:lnSpc>
            <a:spcBef>
              <a:spcPct val="0"/>
            </a:spcBef>
            <a:spcAft>
              <a:spcPct val="35000"/>
            </a:spcAft>
          </a:pPr>
          <a:r>
            <a:rPr lang="en-US" sz="2200" kern="1200" dirty="0" smtClean="0"/>
            <a:t>Foreign Assets?</a:t>
          </a:r>
          <a:endParaRPr lang="en-US" sz="2200" kern="1200" dirty="0"/>
        </a:p>
      </dsp:txBody>
      <dsp:txXfrm>
        <a:off x="3086099" y="5945545"/>
        <a:ext cx="3086099" cy="766798"/>
      </dsp:txXfrm>
    </dsp:sp>
    <dsp:sp modelId="{3EE48263-AAA8-4CF8-A2A2-9EE9FABCFBD0}">
      <dsp:nvSpPr>
        <dsp:cNvPr id="0" name=""/>
        <dsp:cNvSpPr/>
      </dsp:nvSpPr>
      <dsp:spPr>
        <a:xfrm rot="10800000">
          <a:off x="0" y="2539961"/>
          <a:ext cx="6172199" cy="2563772"/>
        </a:xfrm>
        <a:prstGeom prst="upArrowCallou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Black Money Stored in Cash of Rs. 500 &amp; 1000</a:t>
          </a:r>
          <a:endParaRPr lang="en-US" sz="2600" kern="1200" dirty="0"/>
        </a:p>
      </dsp:txBody>
      <dsp:txXfrm rot="-10800000">
        <a:off x="0" y="2539961"/>
        <a:ext cx="6172199" cy="899884"/>
      </dsp:txXfrm>
    </dsp:sp>
    <dsp:sp modelId="{6B57A58D-2E81-4557-B6F0-964394FA2D85}">
      <dsp:nvSpPr>
        <dsp:cNvPr id="0" name=""/>
        <dsp:cNvSpPr/>
      </dsp:nvSpPr>
      <dsp:spPr>
        <a:xfrm>
          <a:off x="0" y="3439845"/>
          <a:ext cx="6172199" cy="766568"/>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lvl="0" algn="ctr" defTabSz="977900">
            <a:lnSpc>
              <a:spcPct val="90000"/>
            </a:lnSpc>
            <a:spcBef>
              <a:spcPct val="0"/>
            </a:spcBef>
            <a:spcAft>
              <a:spcPct val="35000"/>
            </a:spcAft>
          </a:pPr>
          <a:r>
            <a:rPr lang="en-US" sz="2200" kern="1200" dirty="0" smtClean="0"/>
            <a:t>SBN Cession of Liability Act 2017 &lt;</a:t>
          </a:r>
          <a:r>
            <a:rPr lang="en-US" sz="2200" kern="1200" dirty="0" smtClean="0">
              <a:hlinkClick xmlns:r="http://schemas.openxmlformats.org/officeDocument/2006/relationships" r:id="rId1"/>
            </a:rPr>
            <a:t>Lecture</a:t>
          </a:r>
          <a:r>
            <a:rPr lang="en-US" sz="2200" kern="1200" dirty="0" smtClean="0"/>
            <a:t>&gt;</a:t>
          </a:r>
          <a:endParaRPr lang="en-US" sz="2200" kern="1200" dirty="0"/>
        </a:p>
      </dsp:txBody>
      <dsp:txXfrm>
        <a:off x="0" y="3439845"/>
        <a:ext cx="6172199" cy="766568"/>
      </dsp:txXfrm>
    </dsp:sp>
    <dsp:sp modelId="{6881EAC3-F6C8-44DB-839F-113FE7613E37}">
      <dsp:nvSpPr>
        <dsp:cNvPr id="0" name=""/>
        <dsp:cNvSpPr/>
      </dsp:nvSpPr>
      <dsp:spPr>
        <a:xfrm rot="10800000">
          <a:off x="0" y="1192"/>
          <a:ext cx="6172199" cy="2563772"/>
        </a:xfrm>
        <a:prstGeom prst="upArrowCallou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Black money stored in cash / assets</a:t>
          </a:r>
          <a:endParaRPr lang="en-US" sz="2600" kern="1200" dirty="0"/>
        </a:p>
      </dsp:txBody>
      <dsp:txXfrm rot="-10800000">
        <a:off x="0" y="1192"/>
        <a:ext cx="6172199" cy="899884"/>
      </dsp:txXfrm>
    </dsp:sp>
    <dsp:sp modelId="{7D9B206E-7540-4308-959E-9242F1CF1BCE}">
      <dsp:nvSpPr>
        <dsp:cNvPr id="0" name=""/>
        <dsp:cNvSpPr/>
      </dsp:nvSpPr>
      <dsp:spPr>
        <a:xfrm>
          <a:off x="3013" y="901076"/>
          <a:ext cx="2055390" cy="766568"/>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lvl="0" algn="ctr" defTabSz="977900">
            <a:lnSpc>
              <a:spcPct val="90000"/>
            </a:lnSpc>
            <a:spcBef>
              <a:spcPct val="0"/>
            </a:spcBef>
            <a:spcAft>
              <a:spcPct val="35000"/>
            </a:spcAft>
          </a:pPr>
          <a:r>
            <a:rPr lang="en-US" sz="2200" kern="1200" dirty="0" smtClean="0"/>
            <a:t>Tax laws</a:t>
          </a:r>
          <a:endParaRPr lang="en-US" sz="2200" kern="1200" dirty="0"/>
        </a:p>
      </dsp:txBody>
      <dsp:txXfrm>
        <a:off x="3013" y="901076"/>
        <a:ext cx="2055390" cy="766568"/>
      </dsp:txXfrm>
    </dsp:sp>
    <dsp:sp modelId="{B1269D75-5441-4193-87C8-C20D5C669040}">
      <dsp:nvSpPr>
        <dsp:cNvPr id="0" name=""/>
        <dsp:cNvSpPr/>
      </dsp:nvSpPr>
      <dsp:spPr>
        <a:xfrm>
          <a:off x="2058404" y="901076"/>
          <a:ext cx="2055390" cy="766568"/>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lvl="0" algn="ctr" defTabSz="977900">
            <a:lnSpc>
              <a:spcPct val="90000"/>
            </a:lnSpc>
            <a:spcBef>
              <a:spcPct val="0"/>
            </a:spcBef>
            <a:spcAft>
              <a:spcPct val="35000"/>
            </a:spcAft>
          </a:pPr>
          <a:r>
            <a:rPr lang="en-US" sz="2200" kern="1200" dirty="0" smtClean="0"/>
            <a:t>Public Officials:  PCA Act ’88</a:t>
          </a:r>
          <a:endParaRPr lang="en-US" sz="2200" kern="1200" dirty="0"/>
        </a:p>
      </dsp:txBody>
      <dsp:txXfrm>
        <a:off x="2058404" y="901076"/>
        <a:ext cx="2055390" cy="766568"/>
      </dsp:txXfrm>
    </dsp:sp>
    <dsp:sp modelId="{157146EF-FF81-4831-B202-FF4AD02AEABD}">
      <dsp:nvSpPr>
        <dsp:cNvPr id="0" name=""/>
        <dsp:cNvSpPr/>
      </dsp:nvSpPr>
      <dsp:spPr>
        <a:xfrm>
          <a:off x="4113795" y="901076"/>
          <a:ext cx="2055390" cy="766568"/>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lvl="0" algn="ctr" defTabSz="977900">
            <a:lnSpc>
              <a:spcPct val="90000"/>
            </a:lnSpc>
            <a:spcBef>
              <a:spcPct val="0"/>
            </a:spcBef>
            <a:spcAft>
              <a:spcPct val="35000"/>
            </a:spcAft>
          </a:pPr>
          <a:r>
            <a:rPr lang="en-US" sz="2200" kern="1200" smtClean="0"/>
            <a:t>PMLA Act: 2002 &lt;Black2White&gt;</a:t>
          </a:r>
          <a:endParaRPr lang="en-US" sz="2200" kern="1200" dirty="0"/>
        </a:p>
      </dsp:txBody>
      <dsp:txXfrm>
        <a:off x="4113795" y="901076"/>
        <a:ext cx="2055390" cy="766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E0440-77EF-4308-8A57-F64CBCFE4D08}">
      <dsp:nvSpPr>
        <dsp:cNvPr id="0" name=""/>
        <dsp:cNvSpPr/>
      </dsp:nvSpPr>
      <dsp:spPr>
        <a:xfrm>
          <a:off x="833459" y="320"/>
          <a:ext cx="1485000" cy="12236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2489200">
            <a:lnSpc>
              <a:spcPct val="90000"/>
            </a:lnSpc>
            <a:spcBef>
              <a:spcPct val="0"/>
            </a:spcBef>
            <a:spcAft>
              <a:spcPct val="35000"/>
            </a:spcAft>
          </a:pPr>
          <a:r>
            <a:rPr lang="en-US" sz="5600" kern="1200" dirty="0" smtClean="0"/>
            <a:t>10%</a:t>
          </a:r>
          <a:endParaRPr lang="en-US" sz="5600" kern="1200" dirty="0"/>
        </a:p>
      </dsp:txBody>
      <dsp:txXfrm>
        <a:off x="833459" y="320"/>
        <a:ext cx="1485000" cy="1223653"/>
      </dsp:txXfrm>
    </dsp:sp>
    <dsp:sp modelId="{1D0A9258-4CAA-45C6-87EB-07EE069CEAAF}">
      <dsp:nvSpPr>
        <dsp:cNvPr id="0" name=""/>
        <dsp:cNvSpPr/>
      </dsp:nvSpPr>
      <dsp:spPr>
        <a:xfrm>
          <a:off x="810959" y="1370554"/>
          <a:ext cx="1530000" cy="10169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2489200">
            <a:lnSpc>
              <a:spcPct val="90000"/>
            </a:lnSpc>
            <a:spcBef>
              <a:spcPct val="0"/>
            </a:spcBef>
            <a:spcAft>
              <a:spcPct val="35000"/>
            </a:spcAft>
          </a:pPr>
          <a:r>
            <a:rPr lang="en-US" sz="5600" kern="1200" dirty="0" smtClean="0"/>
            <a:t>20%</a:t>
          </a:r>
          <a:endParaRPr lang="en-US" sz="5600" kern="1200" dirty="0"/>
        </a:p>
      </dsp:txBody>
      <dsp:txXfrm>
        <a:off x="810959" y="1370554"/>
        <a:ext cx="1530000" cy="1016945"/>
      </dsp:txXfrm>
    </dsp:sp>
    <dsp:sp modelId="{C83456C5-A0A2-423E-91E9-2F7AC7389E62}">
      <dsp:nvSpPr>
        <dsp:cNvPr id="0" name=""/>
        <dsp:cNvSpPr/>
      </dsp:nvSpPr>
      <dsp:spPr>
        <a:xfrm>
          <a:off x="810959" y="2534080"/>
          <a:ext cx="1530000" cy="116716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2489200">
            <a:lnSpc>
              <a:spcPct val="90000"/>
            </a:lnSpc>
            <a:spcBef>
              <a:spcPct val="0"/>
            </a:spcBef>
            <a:spcAft>
              <a:spcPct val="35000"/>
            </a:spcAft>
          </a:pPr>
          <a:r>
            <a:rPr lang="en-US" sz="5600" kern="1200" dirty="0" smtClean="0"/>
            <a:t>30%</a:t>
          </a:r>
          <a:endParaRPr lang="en-US" sz="5600" kern="1200" dirty="0"/>
        </a:p>
      </dsp:txBody>
      <dsp:txXfrm>
        <a:off x="810959" y="2534080"/>
        <a:ext cx="1530000" cy="11671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86493-E1E5-4267-B106-CEFD983288D6}">
      <dsp:nvSpPr>
        <dsp:cNvPr id="0" name=""/>
        <dsp:cNvSpPr/>
      </dsp:nvSpPr>
      <dsp:spPr>
        <a:xfrm>
          <a:off x="524" y="1845550"/>
          <a:ext cx="1683098" cy="846707"/>
        </a:xfrm>
        <a:prstGeom prst="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7.5% Surcharge</a:t>
          </a:r>
          <a:endParaRPr lang="en-US" sz="3200" kern="1200" dirty="0"/>
        </a:p>
      </dsp:txBody>
      <dsp:txXfrm>
        <a:off x="524" y="1845550"/>
        <a:ext cx="1683098" cy="846707"/>
      </dsp:txXfrm>
    </dsp:sp>
    <dsp:sp modelId="{CDAA97ED-A79C-4A3C-8844-9AA859FC4A07}">
      <dsp:nvSpPr>
        <dsp:cNvPr id="0" name=""/>
        <dsp:cNvSpPr/>
      </dsp:nvSpPr>
      <dsp:spPr>
        <a:xfrm>
          <a:off x="1784310" y="1909304"/>
          <a:ext cx="719198" cy="719198"/>
        </a:xfrm>
        <a:prstGeom prst="mathPlus">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879640" y="2184325"/>
        <a:ext cx="528538" cy="169156"/>
      </dsp:txXfrm>
    </dsp:sp>
    <dsp:sp modelId="{EB551EDB-62FC-4C4B-9684-C0E066479F5F}">
      <dsp:nvSpPr>
        <dsp:cNvPr id="0" name=""/>
        <dsp:cNvSpPr/>
      </dsp:nvSpPr>
      <dsp:spPr>
        <a:xfrm>
          <a:off x="2604197" y="1845550"/>
          <a:ext cx="1683098" cy="846707"/>
        </a:xfrm>
        <a:prstGeom prst="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7.5% Penalty</a:t>
          </a:r>
          <a:endParaRPr lang="en-US" sz="3200" kern="1200" dirty="0"/>
        </a:p>
      </dsp:txBody>
      <dsp:txXfrm>
        <a:off x="2604197" y="1845550"/>
        <a:ext cx="1683098" cy="846707"/>
      </dsp:txXfrm>
    </dsp:sp>
    <dsp:sp modelId="{03422062-8CC1-4A65-88CA-4127F2C68445}">
      <dsp:nvSpPr>
        <dsp:cNvPr id="0" name=""/>
        <dsp:cNvSpPr/>
      </dsp:nvSpPr>
      <dsp:spPr>
        <a:xfrm>
          <a:off x="4387983" y="1909304"/>
          <a:ext cx="719198" cy="719198"/>
        </a:xfrm>
        <a:prstGeom prst="mathEqual">
          <a:avLst/>
        </a:prstGeom>
        <a:solidFill>
          <a:schemeClr val="accent2">
            <a:shade val="90000"/>
            <a:hueOff val="219880"/>
            <a:satOff val="-36130"/>
            <a:lumOff val="418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a:p>
      </dsp:txBody>
      <dsp:txXfrm>
        <a:off x="4483313" y="2057459"/>
        <a:ext cx="528538" cy="422888"/>
      </dsp:txXfrm>
    </dsp:sp>
    <dsp:sp modelId="{093FC0F7-D694-4F94-AED4-6B41C1C6816E}">
      <dsp:nvSpPr>
        <dsp:cNvPr id="0" name=""/>
        <dsp:cNvSpPr/>
      </dsp:nvSpPr>
      <dsp:spPr>
        <a:xfrm>
          <a:off x="5207869" y="1845550"/>
          <a:ext cx="1683098" cy="846707"/>
        </a:xfrm>
        <a:prstGeom prst="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45% TAX</a:t>
          </a:r>
          <a:endParaRPr lang="en-US" sz="3200" kern="1200" dirty="0"/>
        </a:p>
      </dsp:txBody>
      <dsp:txXfrm>
        <a:off x="5207869" y="1845550"/>
        <a:ext cx="1683098" cy="8467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86493-E1E5-4267-B106-CEFD983288D6}">
      <dsp:nvSpPr>
        <dsp:cNvPr id="0" name=""/>
        <dsp:cNvSpPr/>
      </dsp:nvSpPr>
      <dsp:spPr>
        <a:xfrm>
          <a:off x="524" y="1845550"/>
          <a:ext cx="1683098" cy="846707"/>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bg1">
                  <a:lumMod val="85000"/>
                  <a:lumOff val="15000"/>
                </a:schemeClr>
              </a:solidFill>
            </a:rPr>
            <a:t>33% Surcharge</a:t>
          </a:r>
          <a:endParaRPr lang="en-US" sz="3200" kern="1200" dirty="0">
            <a:solidFill>
              <a:schemeClr val="bg1">
                <a:lumMod val="85000"/>
                <a:lumOff val="15000"/>
              </a:schemeClr>
            </a:solidFill>
          </a:endParaRPr>
        </a:p>
      </dsp:txBody>
      <dsp:txXfrm>
        <a:off x="524" y="1845550"/>
        <a:ext cx="1683098" cy="846707"/>
      </dsp:txXfrm>
    </dsp:sp>
    <dsp:sp modelId="{CDAA97ED-A79C-4A3C-8844-9AA859FC4A07}">
      <dsp:nvSpPr>
        <dsp:cNvPr id="0" name=""/>
        <dsp:cNvSpPr/>
      </dsp:nvSpPr>
      <dsp:spPr>
        <a:xfrm>
          <a:off x="1784310" y="1909304"/>
          <a:ext cx="719198" cy="719198"/>
        </a:xfrm>
        <a:prstGeom prst="mathPlus">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879640" y="2184325"/>
        <a:ext cx="528538" cy="169156"/>
      </dsp:txXfrm>
    </dsp:sp>
    <dsp:sp modelId="{EB551EDB-62FC-4C4B-9684-C0E066479F5F}">
      <dsp:nvSpPr>
        <dsp:cNvPr id="0" name=""/>
        <dsp:cNvSpPr/>
      </dsp:nvSpPr>
      <dsp:spPr>
        <a:xfrm>
          <a:off x="2604197" y="1845550"/>
          <a:ext cx="1683098" cy="846707"/>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bg1">
                  <a:lumMod val="85000"/>
                  <a:lumOff val="15000"/>
                </a:schemeClr>
              </a:solidFill>
            </a:rPr>
            <a:t>10% Penalty</a:t>
          </a:r>
          <a:endParaRPr lang="en-US" sz="3200" kern="1200" dirty="0">
            <a:solidFill>
              <a:schemeClr val="bg1">
                <a:lumMod val="85000"/>
                <a:lumOff val="15000"/>
              </a:schemeClr>
            </a:solidFill>
          </a:endParaRPr>
        </a:p>
      </dsp:txBody>
      <dsp:txXfrm>
        <a:off x="2604197" y="1845550"/>
        <a:ext cx="1683098" cy="846707"/>
      </dsp:txXfrm>
    </dsp:sp>
    <dsp:sp modelId="{03422062-8CC1-4A65-88CA-4127F2C68445}">
      <dsp:nvSpPr>
        <dsp:cNvPr id="0" name=""/>
        <dsp:cNvSpPr/>
      </dsp:nvSpPr>
      <dsp:spPr>
        <a:xfrm>
          <a:off x="4387983" y="1909304"/>
          <a:ext cx="719198" cy="719198"/>
        </a:xfrm>
        <a:prstGeom prst="mathEqual">
          <a:avLst/>
        </a:prstGeom>
        <a:solidFill>
          <a:schemeClr val="accent2">
            <a:shade val="90000"/>
            <a:hueOff val="219880"/>
            <a:satOff val="-36130"/>
            <a:lumOff val="418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a:p>
      </dsp:txBody>
      <dsp:txXfrm>
        <a:off x="4483313" y="2057459"/>
        <a:ext cx="528538" cy="422888"/>
      </dsp:txXfrm>
    </dsp:sp>
    <dsp:sp modelId="{093FC0F7-D694-4F94-AED4-6B41C1C6816E}">
      <dsp:nvSpPr>
        <dsp:cNvPr id="0" name=""/>
        <dsp:cNvSpPr/>
      </dsp:nvSpPr>
      <dsp:spPr>
        <a:xfrm>
          <a:off x="5207869" y="1845550"/>
          <a:ext cx="1683098" cy="846707"/>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bg1">
                  <a:lumMod val="85000"/>
                  <a:lumOff val="15000"/>
                </a:schemeClr>
              </a:solidFill>
            </a:rPr>
            <a:t>50% TAX</a:t>
          </a:r>
          <a:endParaRPr lang="en-US" sz="3200" kern="1200" dirty="0">
            <a:solidFill>
              <a:schemeClr val="bg1">
                <a:lumMod val="85000"/>
                <a:lumOff val="15000"/>
              </a:schemeClr>
            </a:solidFill>
          </a:endParaRPr>
        </a:p>
      </dsp:txBody>
      <dsp:txXfrm>
        <a:off x="5207869" y="1845550"/>
        <a:ext cx="1683098" cy="8467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2B617-C745-4659-AB10-EFC2E7E83C4F}" type="datetimeFigureOut">
              <a:rPr lang="en-US" smtClean="0"/>
              <a:t>30-May-17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4BD6A-990A-4B74-BF89-E45D199403DA}" type="slidenum">
              <a:rPr lang="en-US" smtClean="0"/>
              <a:t>‹#›</a:t>
            </a:fld>
            <a:endParaRPr lang="en-US"/>
          </a:p>
        </p:txBody>
      </p:sp>
    </p:spTree>
    <p:extLst>
      <p:ext uri="{BB962C8B-B14F-4D97-AF65-F5344CB8AC3E}">
        <p14:creationId xmlns:p14="http://schemas.microsoft.com/office/powerpoint/2010/main" val="213660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4E4A6-FF8C-4D8F-9007-F03DC1A3D774}" type="slidenum">
              <a:rPr lang="en-US" smtClean="0"/>
              <a:t>1</a:t>
            </a:fld>
            <a:endParaRPr lang="en-US"/>
          </a:p>
        </p:txBody>
      </p:sp>
    </p:spTree>
    <p:extLst>
      <p:ext uri="{BB962C8B-B14F-4D97-AF65-F5344CB8AC3E}">
        <p14:creationId xmlns:p14="http://schemas.microsoft.com/office/powerpoint/2010/main" val="3892520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10</a:t>
            </a:fld>
            <a:endParaRPr lang="en-US"/>
          </a:p>
        </p:txBody>
      </p:sp>
    </p:spTree>
    <p:extLst>
      <p:ext uri="{BB962C8B-B14F-4D97-AF65-F5344CB8AC3E}">
        <p14:creationId xmlns:p14="http://schemas.microsoft.com/office/powerpoint/2010/main" val="363375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11</a:t>
            </a:fld>
            <a:endParaRPr lang="en-US"/>
          </a:p>
        </p:txBody>
      </p:sp>
    </p:spTree>
    <p:extLst>
      <p:ext uri="{BB962C8B-B14F-4D97-AF65-F5344CB8AC3E}">
        <p14:creationId xmlns:p14="http://schemas.microsoft.com/office/powerpoint/2010/main" val="3487634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12</a:t>
            </a:fld>
            <a:endParaRPr lang="en-US"/>
          </a:p>
        </p:txBody>
      </p:sp>
    </p:spTree>
    <p:extLst>
      <p:ext uri="{BB962C8B-B14F-4D97-AF65-F5344CB8AC3E}">
        <p14:creationId xmlns:p14="http://schemas.microsoft.com/office/powerpoint/2010/main" val="4121000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13</a:t>
            </a:fld>
            <a:endParaRPr lang="en-US"/>
          </a:p>
        </p:txBody>
      </p:sp>
    </p:spTree>
    <p:extLst>
      <p:ext uri="{BB962C8B-B14F-4D97-AF65-F5344CB8AC3E}">
        <p14:creationId xmlns:p14="http://schemas.microsoft.com/office/powerpoint/2010/main" val="3608801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14</a:t>
            </a:fld>
            <a:endParaRPr lang="en-US"/>
          </a:p>
        </p:txBody>
      </p:sp>
    </p:spTree>
    <p:extLst>
      <p:ext uri="{BB962C8B-B14F-4D97-AF65-F5344CB8AC3E}">
        <p14:creationId xmlns:p14="http://schemas.microsoft.com/office/powerpoint/2010/main" val="4075547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15</a:t>
            </a:fld>
            <a:endParaRPr lang="en-US"/>
          </a:p>
        </p:txBody>
      </p:sp>
    </p:spTree>
    <p:extLst>
      <p:ext uri="{BB962C8B-B14F-4D97-AF65-F5344CB8AC3E}">
        <p14:creationId xmlns:p14="http://schemas.microsoft.com/office/powerpoint/2010/main" val="2766036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16</a:t>
            </a:fld>
            <a:endParaRPr lang="en-US"/>
          </a:p>
        </p:txBody>
      </p:sp>
    </p:spTree>
    <p:extLst>
      <p:ext uri="{BB962C8B-B14F-4D97-AF65-F5344CB8AC3E}">
        <p14:creationId xmlns:p14="http://schemas.microsoft.com/office/powerpoint/2010/main" val="3686878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17</a:t>
            </a:fld>
            <a:endParaRPr lang="en-US"/>
          </a:p>
        </p:txBody>
      </p:sp>
    </p:spTree>
    <p:extLst>
      <p:ext uri="{BB962C8B-B14F-4D97-AF65-F5344CB8AC3E}">
        <p14:creationId xmlns:p14="http://schemas.microsoft.com/office/powerpoint/2010/main" val="3932644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TDS at Source; actually </a:t>
            </a:r>
            <a:r>
              <a:rPr lang="en-US" dirty="0" err="1" smtClean="0"/>
              <a:t>Pranab</a:t>
            </a:r>
            <a:r>
              <a:rPr lang="en-US" baseline="0" dirty="0" smtClean="0"/>
              <a:t> </a:t>
            </a:r>
            <a:r>
              <a:rPr lang="en-US" baseline="0" dirty="0" err="1" smtClean="0"/>
              <a:t>Mukharjee</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18</a:t>
            </a:fld>
            <a:endParaRPr lang="en-US"/>
          </a:p>
        </p:txBody>
      </p:sp>
    </p:spTree>
    <p:extLst>
      <p:ext uri="{BB962C8B-B14F-4D97-AF65-F5344CB8AC3E}">
        <p14:creationId xmlns:p14="http://schemas.microsoft.com/office/powerpoint/2010/main" val="71877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Hutch </a:t>
            </a:r>
            <a:r>
              <a:rPr lang="en-US" dirty="0" err="1" smtClean="0"/>
              <a:t>Essar’s</a:t>
            </a:r>
            <a:r>
              <a:rPr lang="en-US" dirty="0" smtClean="0"/>
              <a:t> 67% stakes held by CGP investment ltd.</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19</a:t>
            </a:fld>
            <a:endParaRPr lang="en-US"/>
          </a:p>
        </p:txBody>
      </p:sp>
    </p:spTree>
    <p:extLst>
      <p:ext uri="{BB962C8B-B14F-4D97-AF65-F5344CB8AC3E}">
        <p14:creationId xmlns:p14="http://schemas.microsoft.com/office/powerpoint/2010/main" val="2790594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2</a:t>
            </a:fld>
            <a:endParaRPr lang="en-US"/>
          </a:p>
        </p:txBody>
      </p:sp>
    </p:spTree>
    <p:extLst>
      <p:ext uri="{BB962C8B-B14F-4D97-AF65-F5344CB8AC3E}">
        <p14:creationId xmlns:p14="http://schemas.microsoft.com/office/powerpoint/2010/main" val="544914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TDS at Source; actually </a:t>
            </a:r>
            <a:r>
              <a:rPr lang="en-US" dirty="0" err="1" smtClean="0"/>
              <a:t>Pranab</a:t>
            </a:r>
            <a:r>
              <a:rPr lang="en-US" baseline="0" dirty="0" smtClean="0"/>
              <a:t> </a:t>
            </a:r>
            <a:r>
              <a:rPr lang="en-US" baseline="0" dirty="0" err="1" smtClean="0"/>
              <a:t>Mukharjee</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20</a:t>
            </a:fld>
            <a:endParaRPr lang="en-US"/>
          </a:p>
        </p:txBody>
      </p:sp>
    </p:spTree>
    <p:extLst>
      <p:ext uri="{BB962C8B-B14F-4D97-AF65-F5344CB8AC3E}">
        <p14:creationId xmlns:p14="http://schemas.microsoft.com/office/powerpoint/2010/main" val="1833748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21</a:t>
            </a:fld>
            <a:endParaRPr lang="en-US"/>
          </a:p>
        </p:txBody>
      </p:sp>
    </p:spTree>
    <p:extLst>
      <p:ext uri="{BB962C8B-B14F-4D97-AF65-F5344CB8AC3E}">
        <p14:creationId xmlns:p14="http://schemas.microsoft.com/office/powerpoint/2010/main" val="2062714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22</a:t>
            </a:fld>
            <a:endParaRPr lang="en-US"/>
          </a:p>
        </p:txBody>
      </p:sp>
    </p:spTree>
    <p:extLst>
      <p:ext uri="{BB962C8B-B14F-4D97-AF65-F5344CB8AC3E}">
        <p14:creationId xmlns:p14="http://schemas.microsoft.com/office/powerpoint/2010/main" val="2771293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23</a:t>
            </a:fld>
            <a:endParaRPr lang="en-US"/>
          </a:p>
        </p:txBody>
      </p:sp>
    </p:spTree>
    <p:extLst>
      <p:ext uri="{BB962C8B-B14F-4D97-AF65-F5344CB8AC3E}">
        <p14:creationId xmlns:p14="http://schemas.microsoft.com/office/powerpoint/2010/main" val="3220728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24</a:t>
            </a:fld>
            <a:endParaRPr lang="en-US"/>
          </a:p>
        </p:txBody>
      </p:sp>
    </p:spTree>
    <p:extLst>
      <p:ext uri="{BB962C8B-B14F-4D97-AF65-F5344CB8AC3E}">
        <p14:creationId xmlns:p14="http://schemas.microsoft.com/office/powerpoint/2010/main" val="2505028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March 2014: 2 lakh Crore  (13% of FII)</a:t>
            </a:r>
          </a:p>
          <a:p>
            <a:r>
              <a:rPr lang="en-US" dirty="0" smtClean="0"/>
              <a:t>Hot money</a:t>
            </a:r>
          </a:p>
          <a:p>
            <a:r>
              <a:rPr lang="en-US" dirty="0" smtClean="0"/>
              <a:t>CGT evade </a:t>
            </a:r>
          </a:p>
          <a:p>
            <a:r>
              <a:rPr lang="en-US" dirty="0" smtClean="0"/>
              <a:t>Anonymous (Quarterly records to SEBI)</a:t>
            </a:r>
          </a:p>
          <a:p>
            <a:r>
              <a:rPr lang="en-US" dirty="0" smtClean="0"/>
              <a:t>terrorist money (Ex-NSA MK Narayan)</a:t>
            </a:r>
          </a:p>
          <a:p>
            <a:r>
              <a:rPr lang="en-US" dirty="0" smtClean="0"/>
              <a:t>Money Laundering (FM Whitepaper)</a:t>
            </a:r>
          </a:p>
          <a:p>
            <a:endParaRPr lang="en-US" dirty="0"/>
          </a:p>
        </p:txBody>
      </p:sp>
      <p:sp>
        <p:nvSpPr>
          <p:cNvPr id="4" name="Slide Number Placeholder 3"/>
          <p:cNvSpPr>
            <a:spLocks noGrp="1"/>
          </p:cNvSpPr>
          <p:nvPr>
            <p:ph type="sldNum" sz="quarter" idx="10"/>
          </p:nvPr>
        </p:nvSpPr>
        <p:spPr/>
        <p:txBody>
          <a:bodyPr/>
          <a:lstStyle/>
          <a:p>
            <a:fld id="{23B4BD6A-990A-4B74-BF89-E45D199403DA}" type="slidenum">
              <a:rPr lang="en-US" smtClean="0"/>
              <a:t>25</a:t>
            </a:fld>
            <a:endParaRPr lang="en-US"/>
          </a:p>
        </p:txBody>
      </p:sp>
    </p:spTree>
    <p:extLst>
      <p:ext uri="{BB962C8B-B14F-4D97-AF65-F5344CB8AC3E}">
        <p14:creationId xmlns:p14="http://schemas.microsoft.com/office/powerpoint/2010/main" val="2218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26</a:t>
            </a:fld>
            <a:endParaRPr lang="en-US"/>
          </a:p>
        </p:txBody>
      </p:sp>
    </p:spTree>
    <p:extLst>
      <p:ext uri="{BB962C8B-B14F-4D97-AF65-F5344CB8AC3E}">
        <p14:creationId xmlns:p14="http://schemas.microsoft.com/office/powerpoint/2010/main" val="4086958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FPI new classification</a:t>
            </a:r>
          </a:p>
          <a:p>
            <a:r>
              <a:rPr lang="en-US" dirty="0" smtClean="0"/>
              <a:t>Risk profile + KYC compliance</a:t>
            </a:r>
          </a:p>
          <a:p>
            <a:r>
              <a:rPr lang="en-US" dirty="0" smtClean="0"/>
              <a:t>CAT I: Foreign government, government's fin. Institutions (UTI, EPFO, LIC)</a:t>
            </a:r>
          </a:p>
          <a:p>
            <a:r>
              <a:rPr lang="en-US" dirty="0" smtClean="0"/>
              <a:t>CAT II: Mutual Fund, Pension Fund, </a:t>
            </a:r>
            <a:r>
              <a:rPr lang="en-US" dirty="0" err="1" smtClean="0"/>
              <a:t>Univ.Fund</a:t>
            </a:r>
            <a:r>
              <a:rPr lang="en-US" dirty="0" smtClean="0"/>
              <a:t>, </a:t>
            </a:r>
          </a:p>
          <a:p>
            <a:r>
              <a:rPr lang="en-US" dirty="0" smtClean="0"/>
              <a:t>CAT III: not in CAT I and CAT II (e.g. Hedge Funds)</a:t>
            </a:r>
          </a:p>
          <a:p>
            <a:endParaRPr lang="en-US" dirty="0" smtClean="0"/>
          </a:p>
          <a:p>
            <a:pPr marL="0" indent="0">
              <a:buNone/>
            </a:pPr>
            <a:r>
              <a:rPr lang="en-US" dirty="0" smtClean="0"/>
              <a:t>Who can't issue P-notes?</a:t>
            </a:r>
          </a:p>
          <a:p>
            <a:r>
              <a:rPr lang="en-US" dirty="0" smtClean="0"/>
              <a:t>CAT III</a:t>
            </a:r>
          </a:p>
          <a:p>
            <a:r>
              <a:rPr lang="en-US" dirty="0" smtClean="0"/>
              <a:t>CAT II: certain high risk</a:t>
            </a:r>
          </a:p>
          <a:p>
            <a:endParaRPr lang="en-US" dirty="0"/>
          </a:p>
        </p:txBody>
      </p:sp>
      <p:sp>
        <p:nvSpPr>
          <p:cNvPr id="4" name="Slide Number Placeholder 3"/>
          <p:cNvSpPr>
            <a:spLocks noGrp="1"/>
          </p:cNvSpPr>
          <p:nvPr>
            <p:ph type="sldNum" sz="quarter" idx="10"/>
          </p:nvPr>
        </p:nvSpPr>
        <p:spPr/>
        <p:txBody>
          <a:bodyPr/>
          <a:lstStyle/>
          <a:p>
            <a:fld id="{23B4BD6A-990A-4B74-BF89-E45D199403DA}" type="slidenum">
              <a:rPr lang="en-US" smtClean="0"/>
              <a:t>27</a:t>
            </a:fld>
            <a:endParaRPr lang="en-US"/>
          </a:p>
        </p:txBody>
      </p:sp>
    </p:spTree>
    <p:extLst>
      <p:ext uri="{BB962C8B-B14F-4D97-AF65-F5344CB8AC3E}">
        <p14:creationId xmlns:p14="http://schemas.microsoft.com/office/powerpoint/2010/main" val="485928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sz="1200" dirty="0" smtClean="0">
                <a:solidFill>
                  <a:srgbClr val="DDDDDD"/>
                </a:solidFill>
              </a:rPr>
              <a:t>Real</a:t>
            </a:r>
            <a:r>
              <a:rPr lang="en-IN" sz="1200" baseline="0" dirty="0" smtClean="0">
                <a:solidFill>
                  <a:srgbClr val="DDDDDD"/>
                </a:solidFill>
              </a:rPr>
              <a:t> life – undervaluation</a:t>
            </a:r>
            <a:endParaRPr lang="en-IN" sz="1200" dirty="0">
              <a:solidFill>
                <a:srgbClr val="DDDDDD"/>
              </a:solidFill>
            </a:endParaRPr>
          </a:p>
        </p:txBody>
      </p:sp>
      <p:sp>
        <p:nvSpPr>
          <p:cNvPr id="4" name="Slide Number Placeholder 3"/>
          <p:cNvSpPr>
            <a:spLocks noGrp="1"/>
          </p:cNvSpPr>
          <p:nvPr>
            <p:ph type="sldNum" sz="quarter" idx="10"/>
          </p:nvPr>
        </p:nvSpPr>
        <p:spPr/>
        <p:txBody>
          <a:bodyPr/>
          <a:lstStyle/>
          <a:p>
            <a:fld id="{EA74AF3D-566F-467A-A261-28EF7D584B21}" type="slidenum">
              <a:rPr lang="en-US" smtClean="0"/>
              <a:t>28</a:t>
            </a:fld>
            <a:endParaRPr lang="en-US"/>
          </a:p>
        </p:txBody>
      </p:sp>
    </p:spTree>
    <p:extLst>
      <p:ext uri="{BB962C8B-B14F-4D97-AF65-F5344CB8AC3E}">
        <p14:creationId xmlns:p14="http://schemas.microsoft.com/office/powerpoint/2010/main" val="3053041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29</a:t>
            </a:fld>
            <a:endParaRPr lang="en-US"/>
          </a:p>
        </p:txBody>
      </p:sp>
    </p:spTree>
    <p:extLst>
      <p:ext uri="{BB962C8B-B14F-4D97-AF65-F5344CB8AC3E}">
        <p14:creationId xmlns:p14="http://schemas.microsoft.com/office/powerpoint/2010/main" val="3722059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3</a:t>
            </a:fld>
            <a:endParaRPr lang="en-US"/>
          </a:p>
        </p:txBody>
      </p:sp>
    </p:spTree>
    <p:extLst>
      <p:ext uri="{BB962C8B-B14F-4D97-AF65-F5344CB8AC3E}">
        <p14:creationId xmlns:p14="http://schemas.microsoft.com/office/powerpoint/2010/main" val="32037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No Capital gains Tax on Startup investors **</a:t>
            </a:r>
          </a:p>
          <a:p>
            <a:pPr lvl="0"/>
            <a:r>
              <a:rPr lang="en-US" dirty="0" smtClean="0"/>
              <a:t>Sovereign gold bond; gold monetization scheme = </a:t>
            </a:r>
            <a:r>
              <a:rPr lang="en-US" dirty="0" smtClean="0">
                <a:latin typeface="Arial Black" panose="020B0A04020102020204" pitchFamily="34" charset="0"/>
              </a:rPr>
              <a:t>▼CAD</a:t>
            </a:r>
            <a:endParaRPr lang="en-US" dirty="0" smtClean="0"/>
          </a:p>
          <a:p>
            <a:pPr lvl="0"/>
            <a:r>
              <a:rPr lang="en-US" dirty="0" smtClean="0"/>
              <a:t>Merger of plans within mutual fund= retail participation</a:t>
            </a:r>
          </a:p>
          <a:p>
            <a:pPr lvl="0"/>
            <a:r>
              <a:rPr lang="en-US" dirty="0" smtClean="0"/>
              <a:t>Rupee denominated bond of Indian company by non-resident-</a:t>
            </a:r>
          </a:p>
          <a:p>
            <a:pPr lvl="0"/>
            <a:r>
              <a:rPr lang="en-US" dirty="0" smtClean="0"/>
              <a:t>No CGT on profit from currency appreciation.</a:t>
            </a:r>
          </a:p>
          <a:p>
            <a:pPr lvl="0"/>
            <a:r>
              <a:rPr lang="en-US" dirty="0" smtClean="0"/>
              <a:t>=deepening of corporate bond market=</a:t>
            </a:r>
            <a:r>
              <a:rPr lang="en-US" dirty="0" smtClean="0">
                <a:latin typeface="Arial Black" panose="020B0A04020102020204" pitchFamily="34" charset="0"/>
              </a:rPr>
              <a:t>▼Bank-NPA</a:t>
            </a:r>
          </a:p>
          <a:p>
            <a:pPr lvl="0"/>
            <a:endParaRPr lang="en-US" dirty="0" smtClean="0">
              <a:latin typeface="Arial Black" panose="020B0A04020102020204" pitchFamily="34" charset="0"/>
            </a:endParaRPr>
          </a:p>
          <a:p>
            <a:pPr fontAlgn="ctr"/>
            <a:r>
              <a:rPr lang="en-US" dirty="0" smtClean="0"/>
              <a:t>We also plan to extend the basket of financial instruments in which the capital gains can be invested without payment of tax.</a:t>
            </a:r>
          </a:p>
          <a:p>
            <a:pPr fontAlgn="ctr"/>
            <a:r>
              <a:rPr lang="en-US" dirty="0" smtClean="0"/>
              <a:t>new capital for State of Andhra Pradesh is being constructed by innovative land-pooling mechanism without use of the Land Acquisition Act. I propose to exempt from capital gain tax, persons holding land on 2.6.2014, the date on which the State of Andhra Pradesh was </a:t>
            </a:r>
            <a:r>
              <a:rPr lang="en-US" dirty="0" err="1" smtClean="0"/>
              <a:t>reorganised</a:t>
            </a:r>
            <a:r>
              <a:rPr lang="en-US" dirty="0" smtClean="0"/>
              <a:t>, and whose land is being pooled for creation of capital city under the Government scheme.</a:t>
            </a:r>
          </a:p>
          <a:p>
            <a:endParaRPr lang="en-US" dirty="0" smtClean="0"/>
          </a:p>
          <a:p>
            <a:pPr lvl="0"/>
            <a:endParaRPr lang="en-US" dirty="0"/>
          </a:p>
        </p:txBody>
      </p:sp>
      <p:sp>
        <p:nvSpPr>
          <p:cNvPr id="4" name="Slide Number Placeholder 3"/>
          <p:cNvSpPr>
            <a:spLocks noGrp="1"/>
          </p:cNvSpPr>
          <p:nvPr>
            <p:ph type="sldNum" sz="quarter" idx="10"/>
          </p:nvPr>
        </p:nvSpPr>
        <p:spPr/>
        <p:txBody>
          <a:bodyPr/>
          <a:lstStyle/>
          <a:p>
            <a:fld id="{23B4BD6A-990A-4B74-BF89-E45D199403DA}" type="slidenum">
              <a:rPr lang="en-US" smtClean="0"/>
              <a:t>30</a:t>
            </a:fld>
            <a:endParaRPr lang="en-US"/>
          </a:p>
        </p:txBody>
      </p:sp>
    </p:spTree>
    <p:extLst>
      <p:ext uri="{BB962C8B-B14F-4D97-AF65-F5344CB8AC3E}">
        <p14:creationId xmlns:p14="http://schemas.microsoft.com/office/powerpoint/2010/main" val="2501998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31</a:t>
            </a:fld>
            <a:endParaRPr lang="en-US"/>
          </a:p>
        </p:txBody>
      </p:sp>
    </p:spTree>
    <p:extLst>
      <p:ext uri="{BB962C8B-B14F-4D97-AF65-F5344CB8AC3E}">
        <p14:creationId xmlns:p14="http://schemas.microsoft.com/office/powerpoint/2010/main" val="3260247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32</a:t>
            </a:fld>
            <a:endParaRPr lang="en-US"/>
          </a:p>
        </p:txBody>
      </p:sp>
    </p:spTree>
    <p:extLst>
      <p:ext uri="{BB962C8B-B14F-4D97-AF65-F5344CB8AC3E}">
        <p14:creationId xmlns:p14="http://schemas.microsoft.com/office/powerpoint/2010/main" val="2281347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33</a:t>
            </a:fld>
            <a:endParaRPr lang="en-US"/>
          </a:p>
        </p:txBody>
      </p:sp>
    </p:spTree>
    <p:extLst>
      <p:ext uri="{BB962C8B-B14F-4D97-AF65-F5344CB8AC3E}">
        <p14:creationId xmlns:p14="http://schemas.microsoft.com/office/powerpoint/2010/main" val="1215159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34</a:t>
            </a:fld>
            <a:endParaRPr lang="en-US"/>
          </a:p>
        </p:txBody>
      </p:sp>
    </p:spTree>
    <p:extLst>
      <p:ext uri="{BB962C8B-B14F-4D97-AF65-F5344CB8AC3E}">
        <p14:creationId xmlns:p14="http://schemas.microsoft.com/office/powerpoint/2010/main" val="3463103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35</a:t>
            </a:fld>
            <a:endParaRPr lang="en-US"/>
          </a:p>
        </p:txBody>
      </p:sp>
    </p:spTree>
    <p:extLst>
      <p:ext uri="{BB962C8B-B14F-4D97-AF65-F5344CB8AC3E}">
        <p14:creationId xmlns:p14="http://schemas.microsoft.com/office/powerpoint/2010/main" val="3311189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Tax Deduction and Collection Account Number is a 10 digit alpha numeric number</a:t>
            </a:r>
            <a:endParaRPr lang="en-US" dirty="0"/>
          </a:p>
        </p:txBody>
      </p:sp>
      <p:sp>
        <p:nvSpPr>
          <p:cNvPr id="4" name="Slide Number Placeholder 3"/>
          <p:cNvSpPr>
            <a:spLocks noGrp="1"/>
          </p:cNvSpPr>
          <p:nvPr>
            <p:ph type="sldNum" sz="quarter" idx="10"/>
          </p:nvPr>
        </p:nvSpPr>
        <p:spPr/>
        <p:txBody>
          <a:bodyPr/>
          <a:lstStyle/>
          <a:p>
            <a:fld id="{79C78F6E-17B9-4DD4-9C65-009834D6740D}" type="slidenum">
              <a:rPr lang="en-US" smtClean="0"/>
              <a:t>36</a:t>
            </a:fld>
            <a:endParaRPr lang="en-US"/>
          </a:p>
        </p:txBody>
      </p:sp>
    </p:spTree>
    <p:extLst>
      <p:ext uri="{BB962C8B-B14F-4D97-AF65-F5344CB8AC3E}">
        <p14:creationId xmlns:p14="http://schemas.microsoft.com/office/powerpoint/2010/main" val="4066918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reduce the compliance burden, it is further proposed that the </a:t>
            </a:r>
            <a:r>
              <a:rPr lang="en-US" dirty="0" err="1" smtClean="0"/>
              <a:t>deductor</a:t>
            </a:r>
            <a:r>
              <a:rPr lang="en-US" dirty="0" smtClean="0"/>
              <a:t> shall not be required to obtain tax deduction account number (TAN) as per section 203A of the Act. It is also proposed that the </a:t>
            </a:r>
            <a:r>
              <a:rPr lang="en-US" dirty="0" err="1" smtClean="0"/>
              <a:t>deductor</a:t>
            </a:r>
            <a:r>
              <a:rPr lang="en-US" dirty="0" smtClean="0"/>
              <a:t> shall be liable to deduct tax only once in a previous year.</a:t>
            </a:r>
          </a:p>
          <a:p>
            <a:endParaRPr lang="en-US" dirty="0" smtClean="0"/>
          </a:p>
          <a:p>
            <a:r>
              <a:rPr lang="en-US" dirty="0" smtClean="0"/>
              <a:t>It is also proposed to provide that where the tax is required to be deducted as per the provisions of section 206AA, such deduction shall not exceed the amount of rent payable for the last month of the previous year or the last month of the tenancy, as the case may be.</a:t>
            </a:r>
            <a:endParaRPr lang="en-US" dirty="0"/>
          </a:p>
        </p:txBody>
      </p:sp>
      <p:sp>
        <p:nvSpPr>
          <p:cNvPr id="4" name="Slide Number Placeholder 3"/>
          <p:cNvSpPr>
            <a:spLocks noGrp="1"/>
          </p:cNvSpPr>
          <p:nvPr>
            <p:ph type="sldNum" sz="quarter" idx="10"/>
          </p:nvPr>
        </p:nvSpPr>
        <p:spPr/>
        <p:txBody>
          <a:bodyPr/>
          <a:lstStyle/>
          <a:p>
            <a:fld id="{23B4BD6A-990A-4B74-BF89-E45D199403DA}" type="slidenum">
              <a:rPr lang="en-US" smtClean="0"/>
              <a:t>37</a:t>
            </a:fld>
            <a:endParaRPr lang="en-US"/>
          </a:p>
        </p:txBody>
      </p:sp>
    </p:spTree>
    <p:extLst>
      <p:ext uri="{BB962C8B-B14F-4D97-AF65-F5344CB8AC3E}">
        <p14:creationId xmlns:p14="http://schemas.microsoft.com/office/powerpoint/2010/main" val="1782163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38</a:t>
            </a:fld>
            <a:endParaRPr lang="en-US"/>
          </a:p>
        </p:txBody>
      </p:sp>
    </p:spTree>
    <p:extLst>
      <p:ext uri="{BB962C8B-B14F-4D97-AF65-F5344CB8AC3E}">
        <p14:creationId xmlns:p14="http://schemas.microsoft.com/office/powerpoint/2010/main" val="1163714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39</a:t>
            </a:fld>
            <a:endParaRPr lang="en-US"/>
          </a:p>
        </p:txBody>
      </p:sp>
    </p:spTree>
    <p:extLst>
      <p:ext uri="{BB962C8B-B14F-4D97-AF65-F5344CB8AC3E}">
        <p14:creationId xmlns:p14="http://schemas.microsoft.com/office/powerpoint/2010/main" val="3120915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4</a:t>
            </a:fld>
            <a:endParaRPr lang="en-US"/>
          </a:p>
        </p:txBody>
      </p:sp>
    </p:spTree>
    <p:extLst>
      <p:ext uri="{BB962C8B-B14F-4D97-AF65-F5344CB8AC3E}">
        <p14:creationId xmlns:p14="http://schemas.microsoft.com/office/powerpoint/2010/main" val="1391081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40</a:t>
            </a:fld>
            <a:endParaRPr lang="en-US"/>
          </a:p>
        </p:txBody>
      </p:sp>
    </p:spTree>
    <p:extLst>
      <p:ext uri="{BB962C8B-B14F-4D97-AF65-F5344CB8AC3E}">
        <p14:creationId xmlns:p14="http://schemas.microsoft.com/office/powerpoint/2010/main" val="3780209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smtClean="0"/>
              <a:t>At present, a company may contribute up to 7.5% of the average of its net profits in the last three financial years, to political parties. For this, the company needs to disclose the amount it has contributed to political parties in its profit and loss account. This should also include the name of the political parties to which the company has contributed.</a:t>
            </a:r>
          </a:p>
          <a:p>
            <a:pPr fontAlgn="ctr"/>
            <a:r>
              <a:rPr lang="en-US" dirty="0" smtClean="0"/>
              <a:t>Finance Bill, 2017 proposes to remove the limit of 7.5% of net profit of the last three financial years which a company can contribute to political parties.</a:t>
            </a:r>
          </a:p>
          <a:p>
            <a:pPr fontAlgn="ctr"/>
            <a:r>
              <a:rPr lang="en-US" dirty="0" smtClean="0"/>
              <a:t>It also seeks to do away with the need for the company to disclose the name of political parties to it has contributed.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3B4BD6A-990A-4B74-BF89-E45D199403DA}" type="slidenum">
              <a:rPr lang="en-US" smtClean="0"/>
              <a:t>41</a:t>
            </a:fld>
            <a:endParaRPr lang="en-US"/>
          </a:p>
        </p:txBody>
      </p:sp>
    </p:spTree>
    <p:extLst>
      <p:ext uri="{BB962C8B-B14F-4D97-AF65-F5344CB8AC3E}">
        <p14:creationId xmlns:p14="http://schemas.microsoft.com/office/powerpoint/2010/main" val="4080120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42</a:t>
            </a:fld>
            <a:endParaRPr lang="en-US"/>
          </a:p>
        </p:txBody>
      </p:sp>
    </p:spTree>
    <p:extLst>
      <p:ext uri="{BB962C8B-B14F-4D97-AF65-F5344CB8AC3E}">
        <p14:creationId xmlns:p14="http://schemas.microsoft.com/office/powerpoint/2010/main" val="1141823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4BD6A-990A-4B74-BF89-E45D199403DA}" type="slidenum">
              <a:rPr lang="en-US" smtClean="0"/>
              <a:t>43</a:t>
            </a:fld>
            <a:endParaRPr lang="en-US"/>
          </a:p>
        </p:txBody>
      </p:sp>
    </p:spTree>
    <p:extLst>
      <p:ext uri="{BB962C8B-B14F-4D97-AF65-F5344CB8AC3E}">
        <p14:creationId xmlns:p14="http://schemas.microsoft.com/office/powerpoint/2010/main" val="4247540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4BD6A-990A-4B74-BF89-E45D199403DA}" type="slidenum">
              <a:rPr lang="en-US" smtClean="0"/>
              <a:t>44</a:t>
            </a:fld>
            <a:endParaRPr lang="en-US"/>
          </a:p>
        </p:txBody>
      </p:sp>
    </p:spTree>
    <p:extLst>
      <p:ext uri="{BB962C8B-B14F-4D97-AF65-F5344CB8AC3E}">
        <p14:creationId xmlns:p14="http://schemas.microsoft.com/office/powerpoint/2010/main" val="3791545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45</a:t>
            </a:fld>
            <a:endParaRPr lang="en-US"/>
          </a:p>
        </p:txBody>
      </p:sp>
    </p:spTree>
    <p:extLst>
      <p:ext uri="{BB962C8B-B14F-4D97-AF65-F5344CB8AC3E}">
        <p14:creationId xmlns:p14="http://schemas.microsoft.com/office/powerpoint/2010/main" val="3190344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46</a:t>
            </a:fld>
            <a:endParaRPr lang="en-US"/>
          </a:p>
        </p:txBody>
      </p:sp>
    </p:spTree>
    <p:extLst>
      <p:ext uri="{BB962C8B-B14F-4D97-AF65-F5344CB8AC3E}">
        <p14:creationId xmlns:p14="http://schemas.microsoft.com/office/powerpoint/2010/main" val="2443225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33A60C-0B4C-46F2-B59E-FEC6DD1E9BB4}" type="slidenum">
              <a:rPr lang="en-US" smtClean="0"/>
              <a:t>47</a:t>
            </a:fld>
            <a:endParaRPr lang="en-US"/>
          </a:p>
        </p:txBody>
      </p:sp>
    </p:spTree>
    <p:extLst>
      <p:ext uri="{BB962C8B-B14F-4D97-AF65-F5344CB8AC3E}">
        <p14:creationId xmlns:p14="http://schemas.microsoft.com/office/powerpoint/2010/main" val="394172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5</a:t>
            </a:fld>
            <a:endParaRPr lang="en-US"/>
          </a:p>
        </p:txBody>
      </p:sp>
    </p:spTree>
    <p:extLst>
      <p:ext uri="{BB962C8B-B14F-4D97-AF65-F5344CB8AC3E}">
        <p14:creationId xmlns:p14="http://schemas.microsoft.com/office/powerpoint/2010/main" val="768674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6</a:t>
            </a:fld>
            <a:endParaRPr lang="en-US"/>
          </a:p>
        </p:txBody>
      </p:sp>
    </p:spTree>
    <p:extLst>
      <p:ext uri="{BB962C8B-B14F-4D97-AF65-F5344CB8AC3E}">
        <p14:creationId xmlns:p14="http://schemas.microsoft.com/office/powerpoint/2010/main" val="24519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7</a:t>
            </a:fld>
            <a:endParaRPr lang="en-US"/>
          </a:p>
        </p:txBody>
      </p:sp>
    </p:spTree>
    <p:extLst>
      <p:ext uri="{BB962C8B-B14F-4D97-AF65-F5344CB8AC3E}">
        <p14:creationId xmlns:p14="http://schemas.microsoft.com/office/powerpoint/2010/main" val="1728165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8</a:t>
            </a:fld>
            <a:endParaRPr lang="en-US"/>
          </a:p>
        </p:txBody>
      </p:sp>
    </p:spTree>
    <p:extLst>
      <p:ext uri="{BB962C8B-B14F-4D97-AF65-F5344CB8AC3E}">
        <p14:creationId xmlns:p14="http://schemas.microsoft.com/office/powerpoint/2010/main" val="3839365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B4BD6A-990A-4B74-BF89-E45D199403DA}" type="slidenum">
              <a:rPr lang="en-US" smtClean="0"/>
              <a:t>9</a:t>
            </a:fld>
            <a:endParaRPr lang="en-US"/>
          </a:p>
        </p:txBody>
      </p:sp>
    </p:spTree>
    <p:extLst>
      <p:ext uri="{BB962C8B-B14F-4D97-AF65-F5344CB8AC3E}">
        <p14:creationId xmlns:p14="http://schemas.microsoft.com/office/powerpoint/2010/main" val="3577069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1649821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8356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64627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271913314"/>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7408191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Mock_Q_Mains_anim_0">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3461961071"/>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5461995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686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7313920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678565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ENEFITS_Anim_0">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8564044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342184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olity_Anim_1">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1550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6169997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Polity_anim_0">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9149450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8116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944629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8223" y="4081251"/>
            <a:ext cx="3057105" cy="2640227"/>
          </a:xfrm>
          <a:prstGeom prst="rect">
            <a:avLst/>
          </a:prstGeom>
        </p:spPr>
      </p:pic>
    </p:spTree>
    <p:extLst>
      <p:ext uri="{BB962C8B-B14F-4D97-AF65-F5344CB8AC3E}">
        <p14:creationId xmlns:p14="http://schemas.microsoft.com/office/powerpoint/2010/main" val="22733039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31383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r>
              <a:rPr lang="en-US" smtClean="0"/>
              <a:t>Click icon to add picture</a:t>
            </a:r>
            <a:endParaRPr lang="en-US"/>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11874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5578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62651F-DF36-42D9-83C1-B9AD517E877B}" type="datetimeFigureOut">
              <a:rPr lang="en-US" smtClean="0"/>
              <a:t>30-May-17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771A1F-CD3D-4538-B419-051253E0C565}"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6713336" y="3013839"/>
            <a:ext cx="4089836" cy="771492"/>
          </a:xfrm>
          <a:prstGeom prst="rect">
            <a:avLst/>
          </a:prstGeom>
        </p:spPr>
      </p:pic>
    </p:spTree>
    <p:extLst>
      <p:ext uri="{BB962C8B-B14F-4D97-AF65-F5344CB8AC3E}">
        <p14:creationId xmlns:p14="http://schemas.microsoft.com/office/powerpoint/2010/main" val="325449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17595640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30-May-17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82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7BACD842-B792-4D55-B337-FC93C6298DA3}" type="datetimeFigureOut">
              <a:rPr lang="en-US" smtClean="0"/>
              <a:t>30-May-17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0216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30-May-17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287665586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5621947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30-May-17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Tree>
    <p:extLst>
      <p:ext uri="{BB962C8B-B14F-4D97-AF65-F5344CB8AC3E}">
        <p14:creationId xmlns:p14="http://schemas.microsoft.com/office/powerpoint/2010/main" val="11424114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30-May-17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33196800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7BACD842-B792-4D55-B337-FC93C6298DA3}" type="datetimeFigureOut">
              <a:rPr lang="en-US" smtClean="0"/>
              <a:t>30-May-17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125FD51-3071-46FA-946D-6A71993400E7}" type="slidenum">
              <a:rPr lang="en-US" smtClean="0"/>
              <a:t>‹#›</a:t>
            </a:fld>
            <a:endParaRPr lang="en-US"/>
          </a:p>
        </p:txBody>
      </p:sp>
    </p:spTree>
    <p:extLst>
      <p:ext uri="{BB962C8B-B14F-4D97-AF65-F5344CB8AC3E}">
        <p14:creationId xmlns:p14="http://schemas.microsoft.com/office/powerpoint/2010/main" val="33991320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6.png"/><Relationship Id="rId7" Type="http://schemas.openxmlformats.org/officeDocument/2006/relationships/diagramColors" Target="../diagrams/colors1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image" Target="../media/image49.png"/><Relationship Id="rId7" Type="http://schemas.openxmlformats.org/officeDocument/2006/relationships/image" Target="../media/image53.png"/><Relationship Id="rId12"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diagramColors" Target="../diagrams/colors12.xml"/><Relationship Id="rId5" Type="http://schemas.openxmlformats.org/officeDocument/2006/relationships/image" Target="../media/image51.jpeg"/><Relationship Id="rId10" Type="http://schemas.openxmlformats.org/officeDocument/2006/relationships/diagramQuickStyle" Target="../diagrams/quickStyle12.xml"/><Relationship Id="rId4" Type="http://schemas.openxmlformats.org/officeDocument/2006/relationships/image" Target="../media/image50.png"/><Relationship Id="rId9" Type="http://schemas.openxmlformats.org/officeDocument/2006/relationships/diagramLayout" Target="../diagrams/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www.livemint.com/Money/K7ZShkwxTNahd1v5pHT9HK/Penny-stocks-scam-Stockbrokers-turned-a-blind-eye-to-KYC-no.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indianexpress.com/article/india/india-news-india/panama-papers-explained-list-offshore-account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36.png"/><Relationship Id="rId7" Type="http://schemas.openxmlformats.org/officeDocument/2006/relationships/diagramColors" Target="../diagrams/colors14.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6.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jpe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gif"/><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jpeg"/></Relationships>
</file>

<file path=ppt/slides/_rels/slide26.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86.jpeg"/><Relationship Id="rId7" Type="http://schemas.openxmlformats.org/officeDocument/2006/relationships/image" Target="../media/image89.jpeg"/><Relationship Id="rId12"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8.jpeg"/><Relationship Id="rId11" Type="http://schemas.openxmlformats.org/officeDocument/2006/relationships/image" Target="../media/image91.png"/><Relationship Id="rId5" Type="http://schemas.openxmlformats.org/officeDocument/2006/relationships/image" Target="../media/image79.gif"/><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82.jpeg"/></Relationships>
</file>

<file path=ppt/slides/_rels/slide27.xml.rels><?xml version="1.0" encoding="UTF-8" standalone="yes"?>
<Relationships xmlns="http://schemas.openxmlformats.org/package/2006/relationships"><Relationship Id="rId8" Type="http://schemas.microsoft.com/office/2007/relationships/diagramDrawing" Target="../diagrams/drawing16.xml"/><Relationship Id="rId13" Type="http://schemas.openxmlformats.org/officeDocument/2006/relationships/diagramColors" Target="../diagrams/colors17.xml"/><Relationship Id="rId3" Type="http://schemas.openxmlformats.org/officeDocument/2006/relationships/image" Target="../media/image92.png"/><Relationship Id="rId7" Type="http://schemas.openxmlformats.org/officeDocument/2006/relationships/diagramColors" Target="../diagrams/colors16.xml"/><Relationship Id="rId12" Type="http://schemas.openxmlformats.org/officeDocument/2006/relationships/diagramQuickStyle" Target="../diagrams/quickStyle17.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diagramQuickStyle" Target="../diagrams/quickStyle16.xml"/><Relationship Id="rId11" Type="http://schemas.openxmlformats.org/officeDocument/2006/relationships/diagramLayout" Target="../diagrams/layout17.xml"/><Relationship Id="rId5" Type="http://schemas.openxmlformats.org/officeDocument/2006/relationships/diagramLayout" Target="../diagrams/layout16.xml"/><Relationship Id="rId10" Type="http://schemas.openxmlformats.org/officeDocument/2006/relationships/diagramData" Target="../diagrams/data17.xml"/><Relationship Id="rId4" Type="http://schemas.openxmlformats.org/officeDocument/2006/relationships/diagramData" Target="../diagrams/data16.xml"/><Relationship Id="rId9" Type="http://schemas.openxmlformats.org/officeDocument/2006/relationships/image" Target="../media/image93.jpeg"/><Relationship Id="rId14" Type="http://schemas.microsoft.com/office/2007/relationships/diagramDrawing" Target="../diagrams/drawing17.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65.jpeg"/></Relationships>
</file>

<file path=ppt/slides/_rels/slide29.xml.rels><?xml version="1.0" encoding="UTF-8" standalone="yes"?>
<Relationships xmlns="http://schemas.openxmlformats.org/package/2006/relationships"><Relationship Id="rId8" Type="http://schemas.microsoft.com/office/2007/relationships/diagramDrawing" Target="../diagrams/drawing18.xml"/><Relationship Id="rId13" Type="http://schemas.openxmlformats.org/officeDocument/2006/relationships/diagramColors" Target="../diagrams/colors19.xml"/><Relationship Id="rId3" Type="http://schemas.openxmlformats.org/officeDocument/2006/relationships/image" Target="../media/image96.png"/><Relationship Id="rId7" Type="http://schemas.openxmlformats.org/officeDocument/2006/relationships/diagramColors" Target="../diagrams/colors18.xml"/><Relationship Id="rId12" Type="http://schemas.openxmlformats.org/officeDocument/2006/relationships/diagramQuickStyle" Target="../diagrams/quickStyle19.xml"/><Relationship Id="rId2" Type="http://schemas.openxmlformats.org/officeDocument/2006/relationships/notesSlide" Target="../notesSlides/notesSlide29.xml"/><Relationship Id="rId16"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diagramQuickStyle" Target="../diagrams/quickStyle18.xml"/><Relationship Id="rId11" Type="http://schemas.openxmlformats.org/officeDocument/2006/relationships/diagramLayout" Target="../diagrams/layout19.xml"/><Relationship Id="rId5" Type="http://schemas.openxmlformats.org/officeDocument/2006/relationships/diagramLayout" Target="../diagrams/layout18.xml"/><Relationship Id="rId15" Type="http://schemas.openxmlformats.org/officeDocument/2006/relationships/image" Target="../media/image98.jpeg"/><Relationship Id="rId10" Type="http://schemas.openxmlformats.org/officeDocument/2006/relationships/diagramData" Target="../diagrams/data19.xml"/><Relationship Id="rId4" Type="http://schemas.openxmlformats.org/officeDocument/2006/relationships/diagramData" Target="../diagrams/data18.xml"/><Relationship Id="rId9" Type="http://schemas.openxmlformats.org/officeDocument/2006/relationships/image" Target="../media/image97.png"/><Relationship Id="rId14" Type="http://schemas.microsoft.com/office/2007/relationships/diagramDrawing" Target="../diagrams/drawing19.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37.jpeg"/><Relationship Id="rId7" Type="http://schemas.openxmlformats.org/officeDocument/2006/relationships/diagramData" Target="../diagrams/data4.xml"/><Relationship Id="rId12"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s://www.youtube.com/watch?v=FyyBrwXLThA&amp;index=11&amp;list=PLAMBum9_RkuP20kqaWmZkHsQfNBvCe6uz" TargetMode="External"/><Relationship Id="rId11" Type="http://schemas.microsoft.com/office/2007/relationships/diagramDrawing" Target="../diagrams/drawing4.xml"/><Relationship Id="rId5" Type="http://schemas.openxmlformats.org/officeDocument/2006/relationships/image" Target="../media/image39.png"/><Relationship Id="rId10" Type="http://schemas.openxmlformats.org/officeDocument/2006/relationships/diagramColors" Target="../diagrams/colors4.xml"/><Relationship Id="rId4" Type="http://schemas.openxmlformats.org/officeDocument/2006/relationships/image" Target="../media/image38.png"/><Relationship Id="rId9" Type="http://schemas.openxmlformats.org/officeDocument/2006/relationships/diagramQuickStyle" Target="../diagrams/quickStyle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36.png"/><Relationship Id="rId7" Type="http://schemas.openxmlformats.org/officeDocument/2006/relationships/diagramColors" Target="../diagrams/colors20.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32.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image" Target="../media/image104.gi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gif"/><Relationship Id="rId4" Type="http://schemas.openxmlformats.org/officeDocument/2006/relationships/image" Target="../media/image101.gi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6.png"/><Relationship Id="rId7" Type="http://schemas.openxmlformats.org/officeDocument/2006/relationships/diagramColors" Target="../diagrams/colors21.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3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22.xml"/><Relationship Id="rId11" Type="http://schemas.openxmlformats.org/officeDocument/2006/relationships/image" Target="../media/image109.png"/><Relationship Id="rId5" Type="http://schemas.openxmlformats.org/officeDocument/2006/relationships/diagramQuickStyle" Target="../diagrams/quickStyle22.xml"/><Relationship Id="rId10" Type="http://schemas.openxmlformats.org/officeDocument/2006/relationships/image" Target="../media/image108.png"/><Relationship Id="rId4" Type="http://schemas.openxmlformats.org/officeDocument/2006/relationships/diagramLayout" Target="../diagrams/layout22.xml"/><Relationship Id="rId9" Type="http://schemas.openxmlformats.org/officeDocument/2006/relationships/image" Target="../media/image107.png"/></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23.xml"/><Relationship Id="rId3" Type="http://schemas.openxmlformats.org/officeDocument/2006/relationships/image" Target="../media/image58.png"/><Relationship Id="rId7" Type="http://schemas.openxmlformats.org/officeDocument/2006/relationships/diagramLayout" Target="../diagrams/layout23.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Data" Target="../diagrams/data23.xml"/><Relationship Id="rId5" Type="http://schemas.openxmlformats.org/officeDocument/2006/relationships/image" Target="../media/image111.png"/><Relationship Id="rId10" Type="http://schemas.microsoft.com/office/2007/relationships/diagramDrawing" Target="../diagrams/drawing23.xml"/><Relationship Id="rId4" Type="http://schemas.openxmlformats.org/officeDocument/2006/relationships/image" Target="../media/image110.png"/><Relationship Id="rId9" Type="http://schemas.openxmlformats.org/officeDocument/2006/relationships/diagramColors" Target="../diagrams/colors23.xm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44HrMNxWyx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6.pn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113.png"/><Relationship Id="rId7" Type="http://schemas.openxmlformats.org/officeDocument/2006/relationships/diagramQuickStyle" Target="../diagrams/quickStyle24.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image" Target="../media/image114.png"/><Relationship Id="rId9" Type="http://schemas.microsoft.com/office/2007/relationships/diagramDrawing" Target="../diagrams/drawing24.xml"/></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7.png"/><Relationship Id="rId10" Type="http://schemas.openxmlformats.org/officeDocument/2006/relationships/image" Target="../media/image120.png"/><Relationship Id="rId4" Type="http://schemas.openxmlformats.org/officeDocument/2006/relationships/image" Target="../media/image116.png"/><Relationship Id="rId9" Type="http://schemas.openxmlformats.org/officeDocument/2006/relationships/image" Target="../media/image1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7.xml.rels><?xml version="1.0" encoding="UTF-8" standalone="yes"?>
<Relationships xmlns="http://schemas.openxmlformats.org/package/2006/relationships"><Relationship Id="rId8" Type="http://schemas.microsoft.com/office/2007/relationships/diagramDrawing" Target="../diagrams/drawing28.xml"/><Relationship Id="rId13" Type="http://schemas.microsoft.com/office/2007/relationships/diagramDrawing" Target="../diagrams/drawing29.xml"/><Relationship Id="rId3" Type="http://schemas.openxmlformats.org/officeDocument/2006/relationships/image" Target="../media/image36.png"/><Relationship Id="rId7" Type="http://schemas.openxmlformats.org/officeDocument/2006/relationships/diagramColors" Target="../diagrams/colors28.xml"/><Relationship Id="rId12" Type="http://schemas.openxmlformats.org/officeDocument/2006/relationships/diagramColors" Target="../diagrams/colors29.xm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diagramQuickStyle" Target="../diagrams/quickStyle28.xml"/><Relationship Id="rId11" Type="http://schemas.openxmlformats.org/officeDocument/2006/relationships/diagramQuickStyle" Target="../diagrams/quickStyle29.xml"/><Relationship Id="rId5" Type="http://schemas.openxmlformats.org/officeDocument/2006/relationships/diagramLayout" Target="../diagrams/layout28.xml"/><Relationship Id="rId10" Type="http://schemas.openxmlformats.org/officeDocument/2006/relationships/diagramLayout" Target="../diagrams/layout29.xml"/><Relationship Id="rId4" Type="http://schemas.openxmlformats.org/officeDocument/2006/relationships/diagramData" Target="../diagrams/data28.xml"/><Relationship Id="rId9" Type="http://schemas.openxmlformats.org/officeDocument/2006/relationships/diagramData" Target="../diagrams/data29.xml"/><Relationship Id="rId14" Type="http://schemas.openxmlformats.org/officeDocument/2006/relationships/image" Target="../media/image125.png"/></Relationships>
</file>

<file path=ppt/slides/_rels/slide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6.png"/><Relationship Id="rId7" Type="http://schemas.openxmlformats.org/officeDocument/2006/relationships/diagramColors" Target="../diagrams/colors6.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xml.rels><?xml version="1.0" encoding="UTF-8" standalone="yes"?>
<Relationships xmlns="http://schemas.openxmlformats.org/package/2006/relationships"><Relationship Id="rId3" Type="http://schemas.openxmlformats.org/officeDocument/2006/relationships/hyperlink" Target="http://www.hindustantimes.com/india-news/i-t-dept-to-grill-lalu-s-daughter-misa-bharti-husband-in-benami-property-case/story-QLtnj7B3Y5dNELdyF3g6sO.html"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diagramColors" Target="../diagrams/colors8.xml"/><Relationship Id="rId18" Type="http://schemas.openxmlformats.org/officeDocument/2006/relationships/diagramColors" Target="../diagrams/colors9.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diagramQuickStyle" Target="../diagrams/quickStyle8.xml"/><Relationship Id="rId17" Type="http://schemas.openxmlformats.org/officeDocument/2006/relationships/diagramQuickStyle" Target="../diagrams/quickStyle9.xml"/><Relationship Id="rId2" Type="http://schemas.openxmlformats.org/officeDocument/2006/relationships/notesSlide" Target="../notesSlides/notesSlide8.xml"/><Relationship Id="rId16" Type="http://schemas.openxmlformats.org/officeDocument/2006/relationships/diagramLayout" Target="../diagrams/layout9.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diagramLayout" Target="../diagrams/layout8.xml"/><Relationship Id="rId5" Type="http://schemas.openxmlformats.org/officeDocument/2006/relationships/diagramQuickStyle" Target="../diagrams/quickStyle7.xml"/><Relationship Id="rId15" Type="http://schemas.openxmlformats.org/officeDocument/2006/relationships/diagramData" Target="../diagrams/data9.xml"/><Relationship Id="rId10" Type="http://schemas.openxmlformats.org/officeDocument/2006/relationships/diagramData" Target="../diagrams/data8.xml"/><Relationship Id="rId19" Type="http://schemas.microsoft.com/office/2007/relationships/diagramDrawing" Target="../diagrams/drawing9.xml"/><Relationship Id="rId4" Type="http://schemas.openxmlformats.org/officeDocument/2006/relationships/diagramLayout" Target="../diagrams/layout7.xml"/><Relationship Id="rId9" Type="http://schemas.openxmlformats.org/officeDocument/2006/relationships/image" Target="../media/image46.png"/><Relationship Id="rId14" Type="http://schemas.microsoft.com/office/2007/relationships/diagramDrawing" Target="../diagrams/drawing8.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BES172: Budget </a:t>
            </a:r>
            <a:r>
              <a:rPr lang="en-US" dirty="0"/>
              <a:t>► Revenue ► Receipt ► Tax</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79272"/>
            <a:ext cx="9165361" cy="5080000"/>
          </a:xfrm>
          <a:prstGeom prst="rect">
            <a:avLst/>
          </a:prstGeom>
        </p:spPr>
      </p:pic>
      <p:sp>
        <p:nvSpPr>
          <p:cNvPr id="2" name="Rectangle 1"/>
          <p:cNvSpPr/>
          <p:nvPr/>
        </p:nvSpPr>
        <p:spPr>
          <a:xfrm>
            <a:off x="124178" y="5085050"/>
            <a:ext cx="2416891" cy="4176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Goods &amp; Services Tax</a:t>
            </a:r>
            <a:endParaRPr lang="en-US" sz="2000" dirty="0"/>
          </a:p>
        </p:txBody>
      </p:sp>
      <p:sp>
        <p:nvSpPr>
          <p:cNvPr id="3" name="Rounded Rectangle 2"/>
          <p:cNvSpPr/>
          <p:nvPr/>
        </p:nvSpPr>
        <p:spPr>
          <a:xfrm>
            <a:off x="62088" y="1971514"/>
            <a:ext cx="2541069" cy="37180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p:cNvSpPr/>
          <p:nvPr/>
        </p:nvSpPr>
        <p:spPr>
          <a:xfrm>
            <a:off x="1535502" y="5859272"/>
            <a:ext cx="6271404" cy="7677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en-US" sz="2400" u="sng" dirty="0" smtClean="0">
                <a:effectLst>
                  <a:outerShdw blurRad="38100" dist="38100" dir="2700000" algn="tl">
                    <a:srgbClr val="000000">
                      <a:alpha val="43137"/>
                    </a:srgbClr>
                  </a:outerShdw>
                </a:effectLst>
              </a:rPr>
              <a:t>Black Money &amp; Demonetization</a:t>
            </a:r>
          </a:p>
          <a:p>
            <a:pPr lvl="0"/>
            <a:r>
              <a:rPr lang="en-US" sz="2400" dirty="0" smtClean="0">
                <a:effectLst>
                  <a:outerShdw blurRad="38100" dist="38100" dir="2700000" algn="tl">
                    <a:srgbClr val="000000">
                      <a:alpha val="43137"/>
                    </a:srgbClr>
                  </a:outerShdw>
                </a:effectLst>
              </a:rPr>
              <a:t>PPT Focus: </a:t>
            </a:r>
            <a:r>
              <a:rPr lang="en-US" sz="2400" dirty="0">
                <a:effectLst>
                  <a:outerShdw blurRad="38100" dist="38100" dir="2700000" algn="tl">
                    <a:srgbClr val="000000">
                      <a:alpha val="43137"/>
                    </a:srgbClr>
                  </a:outerShdw>
                </a:effectLst>
              </a:rPr>
              <a:t>Objective, </a:t>
            </a:r>
            <a:r>
              <a:rPr lang="en-US" sz="2400" dirty="0" smtClean="0">
                <a:effectLst>
                  <a:outerShdw blurRad="38100" dist="38100" dir="2700000" algn="tl">
                    <a:srgbClr val="000000">
                      <a:alpha val="43137"/>
                    </a:srgbClr>
                  </a:outerShdw>
                </a:effectLst>
              </a:rPr>
              <a:t>factual. Not “analysis” for </a:t>
            </a:r>
            <a:r>
              <a:rPr lang="en-US" sz="2400" dirty="0">
                <a:effectLst>
                  <a:outerShdw blurRad="38100" dist="38100" dir="2700000" algn="tl">
                    <a:srgbClr val="000000">
                      <a:alpha val="43137"/>
                    </a:srgbClr>
                  </a:outerShdw>
                </a:effectLst>
              </a:rPr>
              <a:t>mains</a:t>
            </a:r>
          </a:p>
        </p:txBody>
      </p:sp>
    </p:spTree>
    <p:extLst>
      <p:ext uri="{BB962C8B-B14F-4D97-AF65-F5344CB8AC3E}">
        <p14:creationId xmlns:p14="http://schemas.microsoft.com/office/powerpoint/2010/main" val="2983872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688123"/>
            <a:ext cx="9190897" cy="5169877"/>
          </a:xfrm>
          <a:prstGeom prst="rect">
            <a:avLst/>
          </a:prstGeom>
        </p:spPr>
      </p:pic>
      <p:graphicFrame>
        <p:nvGraphicFramePr>
          <p:cNvPr id="3" name="Diagram 2"/>
          <p:cNvGraphicFramePr/>
          <p:nvPr>
            <p:extLst>
              <p:ext uri="{D42A27DB-BD31-4B8C-83A1-F6EECF244321}">
                <p14:modId xmlns:p14="http://schemas.microsoft.com/office/powerpoint/2010/main" val="3537026003"/>
              </p:ext>
            </p:extLst>
          </p:nvPr>
        </p:nvGraphicFramePr>
        <p:xfrm>
          <a:off x="1190445" y="-724619"/>
          <a:ext cx="6988770" cy="5784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782302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744" y="977053"/>
            <a:ext cx="7824513" cy="4903895"/>
          </a:xfrm>
          <a:prstGeom prst="rect">
            <a:avLst/>
          </a:prstGeom>
        </p:spPr>
      </p:pic>
      <p:sp>
        <p:nvSpPr>
          <p:cNvPr id="2" name="Title 1"/>
          <p:cNvSpPr>
            <a:spLocks noGrp="1"/>
          </p:cNvSpPr>
          <p:nvPr>
            <p:ph type="title"/>
          </p:nvPr>
        </p:nvSpPr>
        <p:spPr/>
        <p:txBody>
          <a:bodyPr>
            <a:normAutofit/>
          </a:bodyPr>
          <a:lstStyle/>
          <a:p>
            <a:r>
              <a:rPr lang="en-US" dirty="0"/>
              <a:t>Capital Gains tax: direct tax on profit made from sale of assets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6310" y="1650016"/>
            <a:ext cx="2270399" cy="22149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31726" y="5213978"/>
            <a:ext cx="2438292" cy="16273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2000" y="4711289"/>
            <a:ext cx="1485948" cy="2145774"/>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0446" y="1503308"/>
            <a:ext cx="1828800" cy="1828800"/>
          </a:xfrm>
          <a:prstGeom prst="rect">
            <a:avLst/>
          </a:prstGeom>
        </p:spPr>
      </p:pic>
      <p:sp>
        <p:nvSpPr>
          <p:cNvPr id="9" name="Right Arrow 8"/>
          <p:cNvSpPr/>
          <p:nvPr/>
        </p:nvSpPr>
        <p:spPr>
          <a:xfrm>
            <a:off x="5906376" y="5376470"/>
            <a:ext cx="2207831" cy="1342408"/>
          </a:xfrm>
          <a:prstGeom prst="rightArrow">
            <a:avLst>
              <a:gd name="adj1" fmla="val 70435"/>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100" dirty="0"/>
              <a:t>WITHHOLD CGT</a:t>
            </a:r>
          </a:p>
          <a:p>
            <a:pPr algn="ctr"/>
            <a:r>
              <a:rPr lang="en-US" sz="2100" dirty="0"/>
              <a:t>&amp; Pay to Govt.</a:t>
            </a:r>
          </a:p>
        </p:txBody>
      </p:sp>
      <p:graphicFrame>
        <p:nvGraphicFramePr>
          <p:cNvPr id="3" name="Diagram 2"/>
          <p:cNvGraphicFramePr/>
          <p:nvPr>
            <p:extLst>
              <p:ext uri="{D42A27DB-BD31-4B8C-83A1-F6EECF244321}">
                <p14:modId xmlns:p14="http://schemas.microsoft.com/office/powerpoint/2010/main" val="663291319"/>
              </p:ext>
            </p:extLst>
          </p:nvPr>
        </p:nvGraphicFramePr>
        <p:xfrm>
          <a:off x="3098532" y="-60249"/>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Rectangle 14"/>
          <p:cNvSpPr/>
          <p:nvPr/>
        </p:nvSpPr>
        <p:spPr>
          <a:xfrm>
            <a:off x="3183275" y="2757478"/>
            <a:ext cx="5960725" cy="977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How long I held the asset before selling?</a:t>
            </a:r>
          </a:p>
          <a:p>
            <a:pPr algn="ctr"/>
            <a:r>
              <a:rPr lang="en-US" sz="2800" dirty="0" smtClean="0">
                <a:effectLst>
                  <a:outerShdw blurRad="38100" dist="38100" dir="2700000" algn="tl">
                    <a:srgbClr val="000000">
                      <a:alpha val="43137"/>
                    </a:srgbClr>
                  </a:outerShdw>
                </a:effectLst>
              </a:rPr>
              <a:t>Threshold: 1-3 years | type</a:t>
            </a:r>
            <a:endParaRPr 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596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CGT </a:t>
            </a:r>
            <a:r>
              <a:rPr lang="en-US" dirty="0" smtClean="0"/>
              <a:t>Problem: </a:t>
            </a:r>
            <a:r>
              <a:rPr lang="en-US" dirty="0"/>
              <a:t>Penny stock scam</a:t>
            </a:r>
            <a:r>
              <a:rPr lang="en-US" dirty="0" smtClean="0"/>
              <a:t>: &lt;</a:t>
            </a:r>
            <a:r>
              <a:rPr lang="en-US" dirty="0"/>
              <a:t>no PhD /CA&gt;</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210" y="716939"/>
            <a:ext cx="2270399" cy="22149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5375" y="4582330"/>
            <a:ext cx="2438292" cy="16273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7492" y="5191930"/>
            <a:ext cx="1828800" cy="1828800"/>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77719" y="751515"/>
            <a:ext cx="1485948" cy="2145774"/>
          </a:xfrm>
          <a:prstGeom prst="rect">
            <a:avLst/>
          </a:prstGeom>
        </p:spPr>
      </p:pic>
      <p:sp>
        <p:nvSpPr>
          <p:cNvPr id="8" name="Rectangle 7"/>
          <p:cNvSpPr/>
          <p:nvPr/>
        </p:nvSpPr>
        <p:spPr>
          <a:xfrm>
            <a:off x="3610633" y="946706"/>
            <a:ext cx="5486400" cy="52629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2800" dirty="0"/>
              <a:t>If shares held for &gt;1 year, then sold, then no long term capital gains tax.</a:t>
            </a:r>
          </a:p>
          <a:p>
            <a:pPr marL="285750" indent="-285750">
              <a:buFont typeface="Arial" panose="020B0604020202020204" pitchFamily="34" charset="0"/>
              <a:buChar char="•"/>
            </a:pPr>
            <a:r>
              <a:rPr lang="en-US" sz="2800" dirty="0"/>
              <a:t>Shell companies: shares issues Rs.10. </a:t>
            </a:r>
          </a:p>
          <a:p>
            <a:pPr marL="285750" indent="-285750">
              <a:buFont typeface="Arial" panose="020B0604020202020204" pitchFamily="34" charset="0"/>
              <a:buChar char="•"/>
            </a:pPr>
            <a:r>
              <a:rPr lang="en-US" sz="2800" dirty="0"/>
              <a:t>After 1 year, rig the prices </a:t>
            </a:r>
            <a:r>
              <a:rPr lang="en-US" sz="2800" dirty="0" smtClean="0"/>
              <a:t>to Rs. 40 via </a:t>
            </a:r>
            <a:r>
              <a:rPr lang="en-US" sz="2800" dirty="0"/>
              <a:t>circular trading/ private placement.</a:t>
            </a:r>
          </a:p>
          <a:p>
            <a:pPr marL="285750" indent="-285750">
              <a:buFont typeface="Arial" panose="020B0604020202020204" pitchFamily="34" charset="0"/>
              <a:buChar char="•"/>
            </a:pPr>
            <a:r>
              <a:rPr lang="en-US" sz="2800" dirty="0"/>
              <a:t>Sell it, to launder money.  i.e. </a:t>
            </a:r>
            <a:r>
              <a:rPr lang="en-US" sz="2800" dirty="0" err="1"/>
              <a:t>Jetha</a:t>
            </a:r>
            <a:r>
              <a:rPr lang="en-US" sz="2800" dirty="0"/>
              <a:t> gives me my black money (after cutting commission). </a:t>
            </a:r>
            <a:endParaRPr lang="en-US" sz="2800" dirty="0" smtClean="0"/>
          </a:p>
          <a:p>
            <a:pPr marL="285750" indent="-285750">
              <a:buFont typeface="Arial" panose="020B0604020202020204" pitchFamily="34" charset="0"/>
              <a:buChar char="•"/>
            </a:pPr>
            <a:r>
              <a:rPr lang="en-US" sz="2800" dirty="0" smtClean="0"/>
              <a:t>&lt;</a:t>
            </a:r>
            <a:r>
              <a:rPr lang="en-US" sz="2800" dirty="0"/>
              <a:t>more in </a:t>
            </a:r>
            <a:r>
              <a:rPr lang="en-US" sz="2800" dirty="0">
                <a:hlinkClick r:id="rId7"/>
              </a:rPr>
              <a:t>this link</a:t>
            </a:r>
            <a:r>
              <a:rPr lang="en-US" sz="2800" dirty="0" smtClean="0"/>
              <a:t>&gt;</a:t>
            </a:r>
          </a:p>
          <a:p>
            <a:pPr marL="285750" indent="-285750">
              <a:buFont typeface="Arial" panose="020B0604020202020204" pitchFamily="34" charset="0"/>
              <a:buChar char="•"/>
            </a:pPr>
            <a:r>
              <a:rPr lang="en-US" sz="2800" dirty="0" smtClean="0"/>
              <a:t>2017: SENSEX crossed 30k, SEBI warned people not to invest in penny stocks. They’re under investigation.</a:t>
            </a:r>
            <a:endParaRPr lang="en-US" sz="2800" dirty="0"/>
          </a:p>
        </p:txBody>
      </p:sp>
      <p:sp>
        <p:nvSpPr>
          <p:cNvPr id="9" name="Down Arrow 8"/>
          <p:cNvSpPr/>
          <p:nvPr/>
        </p:nvSpPr>
        <p:spPr>
          <a:xfrm>
            <a:off x="2344521" y="2833429"/>
            <a:ext cx="1095022" cy="256257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sz="2800" dirty="0" smtClean="0">
                <a:effectLst>
                  <a:outerShdw blurRad="38100" dist="38100" dir="2700000" algn="tl">
                    <a:srgbClr val="000000">
                      <a:alpha val="43137"/>
                    </a:srgbClr>
                  </a:outerShdw>
                </a:effectLst>
              </a:rPr>
              <a:t>Sell Shares</a:t>
            </a:r>
            <a:endParaRPr lang="en-US" sz="2800" dirty="0">
              <a:effectLst>
                <a:outerShdw blurRad="38100" dist="38100" dir="2700000" algn="tl">
                  <a:srgbClr val="000000">
                    <a:alpha val="43137"/>
                  </a:srgbClr>
                </a:outerShdw>
              </a:effectLst>
            </a:endParaRPr>
          </a:p>
        </p:txBody>
      </p:sp>
      <p:sp>
        <p:nvSpPr>
          <p:cNvPr id="10" name="Down Arrow 9"/>
          <p:cNvSpPr/>
          <p:nvPr/>
        </p:nvSpPr>
        <p:spPr>
          <a:xfrm rot="10800000">
            <a:off x="778933" y="2445987"/>
            <a:ext cx="639530" cy="2825923"/>
          </a:xfrm>
          <a:prstGeom prst="downArrow">
            <a:avLst>
              <a:gd name="adj1" fmla="val 72209"/>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sz="3200" dirty="0" smtClean="0">
                <a:effectLst>
                  <a:outerShdw blurRad="38100" dist="38100" dir="2700000" algn="tl">
                    <a:srgbClr val="000000">
                      <a:alpha val="43137"/>
                    </a:srgbClr>
                  </a:outerShdw>
                </a:effectLst>
              </a:rPr>
              <a:t>Pay money</a:t>
            </a:r>
            <a:endParaRPr lang="en-US" sz="3200" dirty="0">
              <a:effectLst>
                <a:outerShdw blurRad="38100" dist="38100" dir="2700000" algn="tl">
                  <a:srgbClr val="000000">
                    <a:alpha val="43137"/>
                  </a:srgbClr>
                </a:outerShdw>
              </a:effectLst>
            </a:endParaRPr>
          </a:p>
        </p:txBody>
      </p:sp>
      <p:sp>
        <p:nvSpPr>
          <p:cNvPr id="11" name="Right Arrow 10"/>
          <p:cNvSpPr/>
          <p:nvPr/>
        </p:nvSpPr>
        <p:spPr>
          <a:xfrm>
            <a:off x="1229116" y="6106330"/>
            <a:ext cx="3553697" cy="7129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 cut CGT &amp; pay to Government</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6641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CGT </a:t>
            </a:r>
            <a:r>
              <a:rPr lang="en-US" dirty="0" smtClean="0"/>
              <a:t>Problem#2: Round Tripping: &lt;</a:t>
            </a:r>
            <a:r>
              <a:rPr lang="en-US" dirty="0"/>
              <a:t>no PhD /CA&gt;</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573" y="716939"/>
            <a:ext cx="2270399" cy="22149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1592" y="4582330"/>
            <a:ext cx="2438292" cy="16273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6291" y="5191930"/>
            <a:ext cx="1828800" cy="1828800"/>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3936" y="751515"/>
            <a:ext cx="1485948" cy="2145774"/>
          </a:xfrm>
          <a:prstGeom prst="rect">
            <a:avLst/>
          </a:prstGeom>
        </p:spPr>
      </p:pic>
      <p:sp>
        <p:nvSpPr>
          <p:cNvPr id="9" name="Down Arrow 8"/>
          <p:cNvSpPr/>
          <p:nvPr/>
        </p:nvSpPr>
        <p:spPr>
          <a:xfrm>
            <a:off x="1610738" y="2833429"/>
            <a:ext cx="1095022" cy="256257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sz="2800" dirty="0" smtClean="0">
                <a:effectLst>
                  <a:outerShdw blurRad="38100" dist="38100" dir="2700000" algn="tl">
                    <a:srgbClr val="000000">
                      <a:alpha val="43137"/>
                    </a:srgbClr>
                  </a:outerShdw>
                </a:effectLst>
              </a:rPr>
              <a:t>Sell Shares</a:t>
            </a:r>
            <a:endParaRPr lang="en-US" sz="2800" dirty="0">
              <a:effectLst>
                <a:outerShdw blurRad="38100" dist="38100" dir="2700000" algn="tl">
                  <a:srgbClr val="000000">
                    <a:alpha val="43137"/>
                  </a:srgbClr>
                </a:outerShdw>
              </a:effectLst>
            </a:endParaRPr>
          </a:p>
        </p:txBody>
      </p:sp>
      <p:sp>
        <p:nvSpPr>
          <p:cNvPr id="10" name="Down Arrow 9"/>
          <p:cNvSpPr/>
          <p:nvPr/>
        </p:nvSpPr>
        <p:spPr>
          <a:xfrm rot="10800000">
            <a:off x="45150" y="2445987"/>
            <a:ext cx="639530" cy="2825923"/>
          </a:xfrm>
          <a:prstGeom prst="downArrow">
            <a:avLst>
              <a:gd name="adj1" fmla="val 72209"/>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sz="3200" dirty="0" smtClean="0">
                <a:effectLst>
                  <a:outerShdw blurRad="38100" dist="38100" dir="2700000" algn="tl">
                    <a:srgbClr val="000000">
                      <a:alpha val="43137"/>
                    </a:srgbClr>
                  </a:outerShdw>
                </a:effectLst>
              </a:rPr>
              <a:t>Pay money</a:t>
            </a:r>
            <a:endParaRPr lang="en-US" sz="3200" dirty="0">
              <a:effectLst>
                <a:outerShdw blurRad="38100" dist="38100" dir="2700000" algn="tl">
                  <a:srgbClr val="000000">
                    <a:alpha val="43137"/>
                  </a:srgbClr>
                </a:outerShdw>
              </a:effectLst>
            </a:endParaRPr>
          </a:p>
        </p:txBody>
      </p:sp>
      <p:sp>
        <p:nvSpPr>
          <p:cNvPr id="11" name="Right Arrow 10"/>
          <p:cNvSpPr/>
          <p:nvPr/>
        </p:nvSpPr>
        <p:spPr>
          <a:xfrm>
            <a:off x="0" y="6333139"/>
            <a:ext cx="3553697" cy="7129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 cut CGT &amp; pay to Government</a:t>
            </a:r>
            <a:endParaRPr lang="en-US" sz="2000" dirty="0">
              <a:effectLst>
                <a:outerShdw blurRad="38100" dist="38100" dir="2700000" algn="tl">
                  <a:srgbClr val="000000">
                    <a:alpha val="43137"/>
                  </a:srgbClr>
                </a:outerShdw>
              </a:effectLst>
            </a:endParaRPr>
          </a:p>
        </p:txBody>
      </p:sp>
      <p:sp>
        <p:nvSpPr>
          <p:cNvPr id="8" name="Rectangle 7"/>
          <p:cNvSpPr/>
          <p:nvPr/>
        </p:nvSpPr>
        <p:spPr>
          <a:xfrm>
            <a:off x="2792964" y="911987"/>
            <a:ext cx="6351036" cy="54476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2900" dirty="0" smtClean="0"/>
              <a:t>CGT applicable is Indian individual / firms.</a:t>
            </a:r>
          </a:p>
          <a:p>
            <a:pPr marL="285750" indent="-285750">
              <a:buFont typeface="Arial" panose="020B0604020202020204" pitchFamily="34" charset="0"/>
              <a:buChar char="•"/>
            </a:pPr>
            <a:r>
              <a:rPr lang="en-US" sz="2900" dirty="0" smtClean="0"/>
              <a:t>But if Mauritius firms investing in India, only their Government can levy CGT. (Under DTAA).</a:t>
            </a:r>
          </a:p>
          <a:p>
            <a:pPr marL="285750" indent="-285750">
              <a:buFont typeface="Arial" panose="020B0604020202020204" pitchFamily="34" charset="0"/>
              <a:buChar char="•"/>
            </a:pPr>
            <a:r>
              <a:rPr lang="en-US" sz="2900" dirty="0" smtClean="0"/>
              <a:t>But Mauritius eliminated CGT.</a:t>
            </a:r>
          </a:p>
          <a:p>
            <a:pPr marL="285750" indent="-285750">
              <a:buFont typeface="Arial" panose="020B0604020202020204" pitchFamily="34" charset="0"/>
              <a:buChar char="•"/>
            </a:pPr>
            <a:r>
              <a:rPr lang="en-US" sz="2900" dirty="0" smtClean="0"/>
              <a:t>Now, I create shell firm in Mauritius, &amp; Invest in Indian shares. &lt;“round tripping”.&gt;</a:t>
            </a:r>
          </a:p>
          <a:p>
            <a:pPr marL="285750" indent="-285750">
              <a:buFont typeface="Arial" panose="020B0604020202020204" pitchFamily="34" charset="0"/>
              <a:buChar char="•"/>
            </a:pPr>
            <a:r>
              <a:rPr lang="en-US" sz="2900" dirty="0" smtClean="0"/>
              <a:t>Then sell to </a:t>
            </a:r>
            <a:r>
              <a:rPr lang="en-US" sz="2900" dirty="0" err="1" smtClean="0"/>
              <a:t>Jetha</a:t>
            </a:r>
            <a:r>
              <a:rPr lang="en-US" sz="2900" dirty="0" smtClean="0"/>
              <a:t> @Profit = no CGT applicable. </a:t>
            </a:r>
          </a:p>
          <a:p>
            <a:pPr marL="285750" indent="-285750">
              <a:buFont typeface="Arial" panose="020B0604020202020204" pitchFamily="34" charset="0"/>
              <a:buChar char="•"/>
            </a:pPr>
            <a:r>
              <a:rPr lang="en-US" sz="2900" dirty="0" smtClean="0"/>
              <a:t>Solution: Amended DTAA, India to begin charging CGT in gradual manner from 2016-20. </a:t>
            </a:r>
            <a:endParaRPr lang="en-US" sz="2900" dirty="0"/>
          </a:p>
        </p:txBody>
      </p:sp>
    </p:spTree>
    <p:extLst>
      <p:ext uri="{BB962C8B-B14F-4D97-AF65-F5344CB8AC3E}">
        <p14:creationId xmlns:p14="http://schemas.microsoft.com/office/powerpoint/2010/main" val="198278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286" y="1034647"/>
            <a:ext cx="4447619" cy="2485714"/>
          </a:xfrm>
          <a:prstGeom prst="rect">
            <a:avLst/>
          </a:prstGeom>
        </p:spPr>
      </p:pic>
      <p:sp>
        <p:nvSpPr>
          <p:cNvPr id="2" name="Title 1"/>
          <p:cNvSpPr>
            <a:spLocks noGrp="1"/>
          </p:cNvSpPr>
          <p:nvPr>
            <p:ph type="title"/>
          </p:nvPr>
        </p:nvSpPr>
        <p:spPr/>
        <p:txBody>
          <a:bodyPr/>
          <a:lstStyle/>
          <a:p>
            <a:r>
              <a:rPr lang="en-US" dirty="0" smtClean="0"/>
              <a:t>2016: “Panama Papers” leak. More on </a:t>
            </a:r>
            <a:r>
              <a:rPr lang="en-US" dirty="0" err="1" smtClean="0">
                <a:hlinkClick r:id="rId4" action="ppaction://hlinkfile"/>
              </a:rPr>
              <a:t>Indianexpress</a:t>
            </a:r>
            <a:endParaRPr lang="en-US" dirty="0"/>
          </a:p>
        </p:txBody>
      </p:sp>
      <p:pic>
        <p:nvPicPr>
          <p:cNvPr id="3" name="Picture 2"/>
          <p:cNvPicPr>
            <a:picLocks noChangeAspect="1"/>
          </p:cNvPicPr>
          <p:nvPr/>
        </p:nvPicPr>
        <p:blipFill>
          <a:blip r:embed="rId5"/>
          <a:stretch>
            <a:fillRect/>
          </a:stretch>
        </p:blipFill>
        <p:spPr>
          <a:xfrm>
            <a:off x="-2427111" y="3677048"/>
            <a:ext cx="5485714" cy="3180952"/>
          </a:xfrm>
          <a:prstGeom prst="rect">
            <a:avLst/>
          </a:prstGeom>
        </p:spPr>
      </p:pic>
      <p:sp>
        <p:nvSpPr>
          <p:cNvPr id="4" name="Frame 3"/>
          <p:cNvSpPr/>
          <p:nvPr/>
        </p:nvSpPr>
        <p:spPr>
          <a:xfrm>
            <a:off x="756356" y="3531857"/>
            <a:ext cx="1467555" cy="462845"/>
          </a:xfrm>
          <a:prstGeom prst="frame">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6"/>
          <a:stretch>
            <a:fillRect/>
          </a:stretch>
        </p:blipFill>
        <p:spPr>
          <a:xfrm>
            <a:off x="4505905" y="795523"/>
            <a:ext cx="4638095" cy="6142857"/>
          </a:xfrm>
          <a:prstGeom prst="rect">
            <a:avLst/>
          </a:prstGeom>
        </p:spPr>
      </p:pic>
      <p:sp>
        <p:nvSpPr>
          <p:cNvPr id="6" name="Frame 5"/>
          <p:cNvSpPr/>
          <p:nvPr/>
        </p:nvSpPr>
        <p:spPr>
          <a:xfrm>
            <a:off x="5655734" y="5904089"/>
            <a:ext cx="1467555" cy="462845"/>
          </a:xfrm>
          <a:prstGeom prst="frame">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7" name="Picture 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431395" y="4857528"/>
            <a:ext cx="2834117" cy="606294"/>
          </a:xfrm>
          <a:prstGeom prst="rect">
            <a:avLst/>
          </a:prstGeom>
        </p:spPr>
      </p:pic>
      <p:sp>
        <p:nvSpPr>
          <p:cNvPr id="8" name="Frame 7"/>
          <p:cNvSpPr/>
          <p:nvPr/>
        </p:nvSpPr>
        <p:spPr>
          <a:xfrm>
            <a:off x="-36160" y="4963506"/>
            <a:ext cx="1467555" cy="410006"/>
          </a:xfrm>
          <a:prstGeom prst="fram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0" name="Rectangle 9"/>
          <p:cNvSpPr/>
          <p:nvPr/>
        </p:nvSpPr>
        <p:spPr>
          <a:xfrm>
            <a:off x="1431395" y="5463822"/>
            <a:ext cx="2745494" cy="13290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dirty="0"/>
              <a:t>Law firm that helped Indians to create shell firms in tax havens. Data leaked. “Panama Papers”</a:t>
            </a:r>
          </a:p>
        </p:txBody>
      </p:sp>
    </p:spTree>
    <p:extLst>
      <p:ext uri="{BB962C8B-B14F-4D97-AF65-F5344CB8AC3E}">
        <p14:creationId xmlns:p14="http://schemas.microsoft.com/office/powerpoint/2010/main" val="332479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b="9445"/>
          <a:stretch/>
        </p:blipFill>
        <p:spPr>
          <a:xfrm>
            <a:off x="76382" y="190500"/>
            <a:ext cx="9067618" cy="6210300"/>
          </a:xfrm>
          <a:prstGeom prst="rect">
            <a:avLst/>
          </a:prstGeom>
        </p:spPr>
      </p:pic>
      <p:sp>
        <p:nvSpPr>
          <p:cNvPr id="2" name="Title 1"/>
          <p:cNvSpPr>
            <a:spLocks noGrp="1"/>
          </p:cNvSpPr>
          <p:nvPr>
            <p:ph type="title"/>
          </p:nvPr>
        </p:nvSpPr>
        <p:spPr/>
        <p:txBody>
          <a:bodyPr/>
          <a:lstStyle/>
          <a:p>
            <a:r>
              <a:rPr lang="en-US" dirty="0" smtClean="0"/>
              <a:t>Place of Effective Management (</a:t>
            </a:r>
            <a:r>
              <a:rPr lang="en-US" dirty="0" err="1" smtClean="0"/>
              <a:t>PoEM</a:t>
            </a:r>
            <a:r>
              <a:rPr lang="en-US" dirty="0" smtClean="0"/>
              <a:t>)</a:t>
            </a:r>
            <a:endParaRPr lang="en-US" dirty="0"/>
          </a:p>
        </p:txBody>
      </p:sp>
      <p:sp>
        <p:nvSpPr>
          <p:cNvPr id="5" name="Rectangle 4"/>
          <p:cNvSpPr/>
          <p:nvPr/>
        </p:nvSpPr>
        <p:spPr>
          <a:xfrm>
            <a:off x="76382" y="2257779"/>
            <a:ext cx="1873956" cy="84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effectLst>
                  <a:outerShdw blurRad="38100" dist="38100" dir="2700000" algn="tl">
                    <a:srgbClr val="000000">
                      <a:alpha val="43137"/>
                    </a:srgbClr>
                  </a:outerShdw>
                </a:effectLst>
              </a:rPr>
              <a:t>Wallmart</a:t>
            </a:r>
            <a:r>
              <a:rPr lang="en-US" sz="2400" dirty="0" smtClean="0">
                <a:effectLst>
                  <a:outerShdw blurRad="38100" dist="38100" dir="2700000" algn="tl">
                    <a:srgbClr val="000000">
                      <a:alpha val="43137"/>
                    </a:srgbClr>
                  </a:outerShdw>
                </a:effectLst>
              </a:rPr>
              <a:t> Inc. </a:t>
            </a:r>
          </a:p>
          <a:p>
            <a:pPr algn="ctr"/>
            <a:r>
              <a:rPr lang="en-US" sz="2400" dirty="0" smtClean="0">
                <a:effectLst>
                  <a:outerShdw blurRad="38100" dist="38100" dir="2700000" algn="tl">
                    <a:srgbClr val="000000">
                      <a:alpha val="43137"/>
                    </a:srgbClr>
                  </a:outerShdw>
                </a:effectLst>
              </a:rPr>
              <a:t>USA</a:t>
            </a:r>
            <a:endParaRPr lang="en-US" sz="2400" dirty="0">
              <a:effectLst>
                <a:outerShdw blurRad="38100" dist="38100" dir="2700000" algn="tl">
                  <a:srgbClr val="000000">
                    <a:alpha val="43137"/>
                  </a:srgbClr>
                </a:outerShdw>
              </a:effectLst>
            </a:endParaRPr>
          </a:p>
        </p:txBody>
      </p:sp>
      <p:sp>
        <p:nvSpPr>
          <p:cNvPr id="6" name="Rectangle 5"/>
          <p:cNvSpPr/>
          <p:nvPr/>
        </p:nvSpPr>
        <p:spPr>
          <a:xfrm>
            <a:off x="6161093" y="2122314"/>
            <a:ext cx="1899173" cy="519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Walmart India</a:t>
            </a:r>
            <a:endParaRPr lang="en-US" sz="2400" dirty="0">
              <a:effectLst>
                <a:outerShdw blurRad="38100" dist="38100" dir="2700000" algn="tl">
                  <a:srgbClr val="000000">
                    <a:alpha val="43137"/>
                  </a:srgbClr>
                </a:outerShdw>
              </a:effectLst>
            </a:endParaRPr>
          </a:p>
        </p:txBody>
      </p:sp>
      <p:sp>
        <p:nvSpPr>
          <p:cNvPr id="7" name="Rectangle 6"/>
          <p:cNvSpPr/>
          <p:nvPr/>
        </p:nvSpPr>
        <p:spPr>
          <a:xfrm>
            <a:off x="127548" y="4501098"/>
            <a:ext cx="1899173" cy="519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Walmart, BR.</a:t>
            </a:r>
            <a:endParaRPr lang="en-US" sz="2400" dirty="0">
              <a:effectLst>
                <a:outerShdw blurRad="38100" dist="38100" dir="2700000" algn="tl">
                  <a:srgbClr val="000000">
                    <a:alpha val="43137"/>
                  </a:srgbClr>
                </a:outerShdw>
              </a:effectLst>
            </a:endParaRPr>
          </a:p>
        </p:txBody>
      </p:sp>
      <p:sp>
        <p:nvSpPr>
          <p:cNvPr id="8" name="Up Arrow Callout 7"/>
          <p:cNvSpPr/>
          <p:nvPr/>
        </p:nvSpPr>
        <p:spPr>
          <a:xfrm rot="19941559">
            <a:off x="84107" y="3170204"/>
            <a:ext cx="1858503" cy="954243"/>
          </a:xfrm>
          <a:prstGeom prst="upArrow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India can’t tax this income.</a:t>
            </a:r>
            <a:endParaRPr lang="en-US" dirty="0"/>
          </a:p>
        </p:txBody>
      </p:sp>
      <p:sp>
        <p:nvSpPr>
          <p:cNvPr id="9" name="Rectangle 8"/>
          <p:cNvSpPr/>
          <p:nvPr/>
        </p:nvSpPr>
        <p:spPr>
          <a:xfrm>
            <a:off x="6161093" y="2738254"/>
            <a:ext cx="1899173" cy="5192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Infosys, India</a:t>
            </a:r>
            <a:endParaRPr lang="en-US" sz="2400" dirty="0">
              <a:effectLst>
                <a:outerShdw blurRad="38100" dist="38100" dir="2700000" algn="tl">
                  <a:srgbClr val="000000">
                    <a:alpha val="43137"/>
                  </a:srgbClr>
                </a:outerShdw>
              </a:effectLst>
            </a:endParaRPr>
          </a:p>
        </p:txBody>
      </p:sp>
      <p:sp>
        <p:nvSpPr>
          <p:cNvPr id="10" name="Pentagon 9"/>
          <p:cNvSpPr/>
          <p:nvPr/>
        </p:nvSpPr>
        <p:spPr>
          <a:xfrm rot="21006698">
            <a:off x="2670881" y="3360489"/>
            <a:ext cx="3701882" cy="1176788"/>
          </a:xfrm>
          <a:prstGeom prst="homePlate">
            <a:avLst>
              <a:gd name="adj" fmla="val 1718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Infosys royalty from Brazil, we can tax, because incorporated under Indian companies act</a:t>
            </a:r>
            <a:endParaRPr lang="en-US" sz="2400" dirty="0">
              <a:effectLst>
                <a:outerShdw blurRad="38100" dist="38100" dir="2700000" algn="tl">
                  <a:srgbClr val="000000">
                    <a:alpha val="43137"/>
                  </a:srgbClr>
                </a:outerShdw>
              </a:effectLst>
            </a:endParaRPr>
          </a:p>
        </p:txBody>
      </p:sp>
      <p:sp>
        <p:nvSpPr>
          <p:cNvPr id="11" name="Left Arrow 10"/>
          <p:cNvSpPr/>
          <p:nvPr/>
        </p:nvSpPr>
        <p:spPr>
          <a:xfrm rot="21287943">
            <a:off x="2088477" y="1888590"/>
            <a:ext cx="4094856" cy="1548500"/>
          </a:xfrm>
          <a:prstGeom prst="leftArrow">
            <a:avLst>
              <a:gd name="adj1" fmla="val 50000"/>
              <a:gd name="adj2" fmla="val 1831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India can tax this income</a:t>
            </a:r>
          </a:p>
          <a:p>
            <a:pPr algn="ctr"/>
            <a:r>
              <a:rPr lang="en-US" dirty="0" smtClean="0"/>
              <a:t>(40% Corporation Tax on foreign </a:t>
            </a:r>
            <a:r>
              <a:rPr lang="en-US" dirty="0" err="1" smtClean="0"/>
              <a:t>co’s</a:t>
            </a:r>
            <a:r>
              <a:rPr lang="en-US" dirty="0" smtClean="0"/>
              <a:t> profit)</a:t>
            </a:r>
            <a:endParaRPr lang="en-US" dirty="0"/>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6162" y="4692563"/>
            <a:ext cx="3914220" cy="2187605"/>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31805" y="3184649"/>
            <a:ext cx="1386124" cy="1653124"/>
          </a:xfrm>
          <a:prstGeom prst="rect">
            <a:avLst/>
          </a:prstGeom>
        </p:spPr>
      </p:pic>
      <p:sp>
        <p:nvSpPr>
          <p:cNvPr id="14" name="Rectangle 13"/>
          <p:cNvSpPr/>
          <p:nvPr/>
        </p:nvSpPr>
        <p:spPr>
          <a:xfrm>
            <a:off x="-1" y="5102474"/>
            <a:ext cx="5062451" cy="1755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342900" indent="-342900">
              <a:buFont typeface="Arial" panose="020B0604020202020204" pitchFamily="34" charset="0"/>
              <a:buChar char="•"/>
            </a:pPr>
            <a:r>
              <a:rPr lang="en-US" sz="2400" dirty="0" smtClean="0"/>
              <a:t>If Indian person’s opens Bahama </a:t>
            </a:r>
            <a:r>
              <a:rPr lang="en-US" sz="2400" dirty="0" smtClean="0">
                <a:solidFill>
                  <a:srgbClr val="FFC000"/>
                </a:solidFill>
              </a:rPr>
              <a:t>“shipping” </a:t>
            </a:r>
            <a:r>
              <a:rPr lang="en-US" sz="2400" dirty="0" smtClean="0"/>
              <a:t>company. </a:t>
            </a:r>
          </a:p>
          <a:p>
            <a:pPr marL="342900" indent="-342900">
              <a:buFont typeface="Arial" panose="020B0604020202020204" pitchFamily="34" charset="0"/>
              <a:buChar char="•"/>
            </a:pPr>
            <a:r>
              <a:rPr lang="en-US" sz="2400" dirty="0" smtClean="0"/>
              <a:t>India can also demand tax on its profits. Because place of effective management is </a:t>
            </a:r>
            <a:r>
              <a:rPr lang="en-US" sz="2400" dirty="0" smtClean="0">
                <a:solidFill>
                  <a:srgbClr val="FFC000"/>
                </a:solidFill>
              </a:rPr>
              <a:t>“Indian’s person’s Indian office!”</a:t>
            </a:r>
            <a:endParaRPr lang="en-US" sz="2400" dirty="0">
              <a:solidFill>
                <a:srgbClr val="FFC000"/>
              </a:solidFill>
            </a:endParaRPr>
          </a:p>
        </p:txBody>
      </p:sp>
    </p:spTree>
    <p:extLst>
      <p:ext uri="{BB962C8B-B14F-4D97-AF65-F5344CB8AC3E}">
        <p14:creationId xmlns:p14="http://schemas.microsoft.com/office/powerpoint/2010/main" val="136363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par>
                                <p:cTn id="18" presetID="14" presetClass="entr" presetSubtype="1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bg/>
                                          </p:spTgt>
                                        </p:tgtEl>
                                        <p:attrNameLst>
                                          <p:attrName>style.visibility</p:attrName>
                                        </p:attrNameLst>
                                      </p:cBhvr>
                                      <p:to>
                                        <p:strVal val="visible"/>
                                      </p:to>
                                    </p:set>
                                    <p:animEffect transition="in" filter="fade">
                                      <p:cBhvr>
                                        <p:cTn id="30" dur="500"/>
                                        <p:tgtEl>
                                          <p:spTgt spid="14">
                                            <p:bg/>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xEl>
                                              <p:pRg st="1" end="1"/>
                                            </p:txEl>
                                          </p:spTgt>
                                        </p:tgtEl>
                                        <p:attrNameLst>
                                          <p:attrName>style.visibility</p:attrName>
                                        </p:attrNameLst>
                                      </p:cBhvr>
                                      <p:to>
                                        <p:strVal val="visible"/>
                                      </p:to>
                                    </p:set>
                                    <p:animEffect transition="in" filter="fade">
                                      <p:cBhvr>
                                        <p:cTn id="40"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noGrp="1"/>
          </p:cNvGraphicFramePr>
          <p:nvPr>
            <p:ph idx="1"/>
            <p:extLst>
              <p:ext uri="{D42A27DB-BD31-4B8C-83A1-F6EECF244321}">
                <p14:modId xmlns:p14="http://schemas.microsoft.com/office/powerpoint/2010/main" val="1477456778"/>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Place of Effective Management (</a:t>
            </a:r>
            <a:r>
              <a:rPr lang="en-US" dirty="0" err="1" smtClean="0"/>
              <a:t>PoEM</a:t>
            </a:r>
            <a:r>
              <a:rPr lang="en-US" dirty="0" smtClean="0"/>
              <a:t>) WEF 1/4/17</a:t>
            </a:r>
            <a:endParaRPr lang="en-US" dirty="0"/>
          </a:p>
        </p:txBody>
      </p:sp>
      <p:sp>
        <p:nvSpPr>
          <p:cNvPr id="12" name="Rectangle 11"/>
          <p:cNvSpPr/>
          <p:nvPr/>
        </p:nvSpPr>
        <p:spPr>
          <a:xfrm>
            <a:off x="4312356" y="3838222"/>
            <a:ext cx="4831644" cy="30197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u="sng" dirty="0" smtClean="0"/>
              <a:t>Parameters to determine </a:t>
            </a:r>
            <a:r>
              <a:rPr lang="en-US" u="sng" dirty="0" err="1" smtClean="0"/>
              <a:t>PoEM</a:t>
            </a:r>
            <a:endParaRPr lang="en-US" u="sng" dirty="0" smtClean="0"/>
          </a:p>
          <a:p>
            <a:pPr marL="342900" indent="-342900">
              <a:buFont typeface="+mj-lt"/>
              <a:buAutoNum type="arabicPeriod"/>
            </a:pPr>
            <a:r>
              <a:rPr lang="en-US" dirty="0"/>
              <a:t>Where are management and commercial decision taken?</a:t>
            </a:r>
          </a:p>
          <a:p>
            <a:pPr marL="342900" indent="-342900">
              <a:buFont typeface="+mj-lt"/>
              <a:buAutoNum type="arabicPeriod"/>
            </a:pPr>
            <a:r>
              <a:rPr lang="en-US" dirty="0" err="1"/>
              <a:t>BoD</a:t>
            </a:r>
            <a:r>
              <a:rPr lang="en-US" dirty="0"/>
              <a:t> location? tech. used in their meetings?</a:t>
            </a:r>
          </a:p>
          <a:p>
            <a:pPr marL="342900" indent="-342900">
              <a:buFont typeface="+mj-lt"/>
              <a:buAutoNum type="arabicPeriod"/>
            </a:pPr>
            <a:r>
              <a:rPr lang="en-US" dirty="0"/>
              <a:t>if </a:t>
            </a:r>
            <a:r>
              <a:rPr lang="en-US" dirty="0" err="1"/>
              <a:t>BoD</a:t>
            </a:r>
            <a:r>
              <a:rPr lang="en-US" dirty="0"/>
              <a:t> delegated powers to another Executive panel- their location? </a:t>
            </a:r>
          </a:p>
          <a:p>
            <a:pPr marL="342900" indent="-342900">
              <a:buFont typeface="+mj-lt"/>
              <a:buAutoNum type="arabicPeriod"/>
            </a:pPr>
            <a:r>
              <a:rPr lang="en-US" dirty="0"/>
              <a:t>From where its royalty, dividend, capital gains, interest or rental income coming? (aka Passive income).</a:t>
            </a:r>
          </a:p>
          <a:p>
            <a:pPr marL="342900" indent="-342900">
              <a:buFont typeface="+mj-lt"/>
              <a:buAutoNum type="arabicPeriod"/>
            </a:pPr>
            <a:r>
              <a:rPr lang="en-US" dirty="0"/>
              <a:t>% of total assets and % of total employees located in India</a:t>
            </a:r>
            <a:r>
              <a:rPr lang="en-US" dirty="0" smtClean="0"/>
              <a:t>.</a:t>
            </a:r>
            <a:endParaRPr lang="en-US" dirty="0"/>
          </a:p>
        </p:txBody>
      </p:sp>
    </p:spTree>
    <p:extLst>
      <p:ext uri="{BB962C8B-B14F-4D97-AF65-F5344CB8AC3E}">
        <p14:creationId xmlns:p14="http://schemas.microsoft.com/office/powerpoint/2010/main" val="127801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E0E7E8BF-642B-4E13-8E99-4FB08277D63B}"/>
                                            </p:graphicEl>
                                          </p:spTgt>
                                        </p:tgtEl>
                                        <p:attrNameLst>
                                          <p:attrName>style.visibility</p:attrName>
                                        </p:attrNameLst>
                                      </p:cBhvr>
                                      <p:to>
                                        <p:strVal val="visible"/>
                                      </p:to>
                                    </p:set>
                                    <p:animEffect transition="in" filter="fade">
                                      <p:cBhvr>
                                        <p:cTn id="7" dur="500"/>
                                        <p:tgtEl>
                                          <p:spTgt spid="7">
                                            <p:graphicEl>
                                              <a:dgm id="{E0E7E8BF-642B-4E13-8E99-4FB08277D63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02EB9900-0F0E-43A7-A38F-E77E0121E106}"/>
                                            </p:graphicEl>
                                          </p:spTgt>
                                        </p:tgtEl>
                                        <p:attrNameLst>
                                          <p:attrName>style.visibility</p:attrName>
                                        </p:attrNameLst>
                                      </p:cBhvr>
                                      <p:to>
                                        <p:strVal val="visible"/>
                                      </p:to>
                                    </p:set>
                                    <p:animEffect transition="in" filter="fade">
                                      <p:cBhvr>
                                        <p:cTn id="12" dur="500"/>
                                        <p:tgtEl>
                                          <p:spTgt spid="7">
                                            <p:graphicEl>
                                              <a:dgm id="{02EB9900-0F0E-43A7-A38F-E77E0121E10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2EB194EE-59CC-4E3E-969B-EE23AB29EF38}"/>
                                            </p:graphicEl>
                                          </p:spTgt>
                                        </p:tgtEl>
                                        <p:attrNameLst>
                                          <p:attrName>style.visibility</p:attrName>
                                        </p:attrNameLst>
                                      </p:cBhvr>
                                      <p:to>
                                        <p:strVal val="visible"/>
                                      </p:to>
                                    </p:set>
                                    <p:animEffect transition="in" filter="fade">
                                      <p:cBhvr>
                                        <p:cTn id="17" dur="500"/>
                                        <p:tgtEl>
                                          <p:spTgt spid="7">
                                            <p:graphicEl>
                                              <a:dgm id="{2EB194EE-59CC-4E3E-969B-EE23AB29EF38}"/>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graphicEl>
                                              <a:dgm id="{5141F260-D96E-4E8F-B181-DD4B261B7C1B}"/>
                                            </p:graphicEl>
                                          </p:spTgt>
                                        </p:tgtEl>
                                        <p:attrNameLst>
                                          <p:attrName>style.visibility</p:attrName>
                                        </p:attrNameLst>
                                      </p:cBhvr>
                                      <p:to>
                                        <p:strVal val="visible"/>
                                      </p:to>
                                    </p:set>
                                    <p:animEffect transition="in" filter="fade">
                                      <p:cBhvr>
                                        <p:cTn id="20" dur="500"/>
                                        <p:tgtEl>
                                          <p:spTgt spid="7">
                                            <p:graphicEl>
                                              <a:dgm id="{5141F260-D96E-4E8F-B181-DD4B261B7C1B}"/>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graphicEl>
                                              <a:dgm id="{10BFC482-7100-42C4-9E2E-D35D1B74D43A}"/>
                                            </p:graphicEl>
                                          </p:spTgt>
                                        </p:tgtEl>
                                        <p:attrNameLst>
                                          <p:attrName>style.visibility</p:attrName>
                                        </p:attrNameLst>
                                      </p:cBhvr>
                                      <p:to>
                                        <p:strVal val="visible"/>
                                      </p:to>
                                    </p:set>
                                    <p:animEffect transition="in" filter="fade">
                                      <p:cBhvr>
                                        <p:cTn id="25" dur="500"/>
                                        <p:tgtEl>
                                          <p:spTgt spid="7">
                                            <p:graphicEl>
                                              <a:dgm id="{10BFC482-7100-42C4-9E2E-D35D1B74D43A}"/>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688123"/>
            <a:ext cx="9190897" cy="5169877"/>
          </a:xfrm>
          <a:prstGeom prst="rect">
            <a:avLst/>
          </a:prstGeom>
        </p:spPr>
      </p:pic>
      <p:graphicFrame>
        <p:nvGraphicFramePr>
          <p:cNvPr id="3" name="Diagram 2"/>
          <p:cNvGraphicFramePr/>
          <p:nvPr>
            <p:extLst>
              <p:ext uri="{D42A27DB-BD31-4B8C-83A1-F6EECF244321}">
                <p14:modId xmlns:p14="http://schemas.microsoft.com/office/powerpoint/2010/main" val="1040928176"/>
              </p:ext>
            </p:extLst>
          </p:nvPr>
        </p:nvGraphicFramePr>
        <p:xfrm>
          <a:off x="1190445" y="-724619"/>
          <a:ext cx="6988770" cy="5784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189224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0614" y="2942039"/>
            <a:ext cx="2286198" cy="1657494"/>
          </a:xfrm>
          <a:prstGeom prst="rect">
            <a:avLst/>
          </a:prstGeom>
        </p:spPr>
      </p:pic>
      <p:sp>
        <p:nvSpPr>
          <p:cNvPr id="8" name="TextBox 7"/>
          <p:cNvSpPr txBox="1"/>
          <p:nvPr/>
        </p:nvSpPr>
        <p:spPr>
          <a:xfrm>
            <a:off x="5927563" y="2776902"/>
            <a:ext cx="2686050" cy="830997"/>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Kishor </a:t>
            </a:r>
            <a:r>
              <a:rPr lang="en-US" sz="2400" dirty="0" err="1">
                <a:latin typeface="Arial Black" panose="020B0A04020102020204" pitchFamily="34" charset="0"/>
              </a:rPr>
              <a:t>Biyani</a:t>
            </a:r>
            <a:endParaRPr lang="en-US" sz="2400" dirty="0">
              <a:latin typeface="Arial Black" panose="020B0A04020102020204" pitchFamily="34" charset="0"/>
            </a:endParaRPr>
          </a:p>
          <a:p>
            <a:pPr algn="ctr"/>
            <a:r>
              <a:rPr lang="en-US" sz="2400" dirty="0">
                <a:latin typeface="Arial Black" panose="020B0A04020102020204" pitchFamily="34" charset="0"/>
              </a:rPr>
              <a:t>Future Group</a:t>
            </a:r>
          </a:p>
        </p:txBody>
      </p:sp>
      <p:sp>
        <p:nvSpPr>
          <p:cNvPr id="9" name="TextBox 8"/>
          <p:cNvSpPr txBox="1"/>
          <p:nvPr/>
        </p:nvSpPr>
        <p:spPr>
          <a:xfrm>
            <a:off x="4535424" y="5229299"/>
            <a:ext cx="3689604" cy="461665"/>
          </a:xfrm>
          <a:prstGeom prst="rect">
            <a:avLst/>
          </a:prstGeom>
          <a:solidFill>
            <a:srgbClr val="7030A0"/>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Pantaloon</a:t>
            </a:r>
          </a:p>
        </p:txBody>
      </p:sp>
      <p:sp>
        <p:nvSpPr>
          <p:cNvPr id="10" name="TextBox 9"/>
          <p:cNvSpPr txBox="1"/>
          <p:nvPr/>
        </p:nvSpPr>
        <p:spPr>
          <a:xfrm>
            <a:off x="627403" y="2962872"/>
            <a:ext cx="3243834" cy="830997"/>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latin typeface="Arial Black" panose="020B0A04020102020204" pitchFamily="34" charset="0"/>
              </a:rPr>
              <a:t>Kumar </a:t>
            </a:r>
            <a:r>
              <a:rPr lang="en-US" sz="2400" dirty="0" err="1">
                <a:latin typeface="Arial Black" panose="020B0A04020102020204" pitchFamily="34" charset="0"/>
              </a:rPr>
              <a:t>Manglam</a:t>
            </a:r>
            <a:endParaRPr lang="en-US" sz="2400" dirty="0">
              <a:latin typeface="Arial Black" panose="020B0A04020102020204" pitchFamily="34" charset="0"/>
            </a:endParaRPr>
          </a:p>
          <a:p>
            <a:pPr algn="ctr"/>
            <a:r>
              <a:rPr lang="en-US" sz="2400" dirty="0">
                <a:latin typeface="Arial Black" panose="020B0A04020102020204" pitchFamily="34" charset="0"/>
              </a:rPr>
              <a:t>Birla</a:t>
            </a:r>
          </a:p>
        </p:txBody>
      </p:sp>
      <p:cxnSp>
        <p:nvCxnSpPr>
          <p:cNvPr id="3" name="Straight Arrow Connector 2"/>
          <p:cNvCxnSpPr>
            <a:stCxn id="8" idx="2"/>
            <a:endCxn id="9" idx="0"/>
          </p:cNvCxnSpPr>
          <p:nvPr/>
        </p:nvCxnSpPr>
        <p:spPr>
          <a:xfrm flipH="1">
            <a:off x="6380226" y="3584815"/>
            <a:ext cx="890362" cy="1644484"/>
          </a:xfrm>
          <a:prstGeom prst="straightConnector1">
            <a:avLst/>
          </a:prstGeom>
          <a:ln w="76200">
            <a:solidFill>
              <a:schemeClr val="accent4"/>
            </a:solidFill>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10" idx="2"/>
            <a:endCxn id="9" idx="1"/>
          </p:cNvCxnSpPr>
          <p:nvPr/>
        </p:nvCxnSpPr>
        <p:spPr>
          <a:xfrm>
            <a:off x="2249320" y="3770786"/>
            <a:ext cx="2286104" cy="1677804"/>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27563" y="1126423"/>
            <a:ext cx="2686050" cy="1631048"/>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7334" y="1223781"/>
            <a:ext cx="2616212" cy="1744141"/>
          </a:xfrm>
          <a:prstGeom prst="rect">
            <a:avLst/>
          </a:prstGeom>
        </p:spPr>
      </p:pic>
      <p:sp>
        <p:nvSpPr>
          <p:cNvPr id="20" name="Right Arrow 19"/>
          <p:cNvSpPr/>
          <p:nvPr/>
        </p:nvSpPr>
        <p:spPr>
          <a:xfrm>
            <a:off x="3085036" y="1598387"/>
            <a:ext cx="3183875" cy="1565645"/>
          </a:xfrm>
          <a:prstGeom prst="rightArrow">
            <a:avLst>
              <a:gd name="adj1" fmla="val 69094"/>
              <a:gd name="adj2" fmla="val 3259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300" strike="sngStrike" dirty="0">
                <a:solidFill>
                  <a:schemeClr val="bg1"/>
                </a:solidFill>
                <a:effectLst>
                  <a:outerShdw blurRad="38100" dist="38100" dir="2700000" algn="tl">
                    <a:srgbClr val="000000">
                      <a:alpha val="43137"/>
                    </a:srgbClr>
                  </a:outerShdw>
                </a:effectLst>
                <a:latin typeface="Arial Black" panose="020B0A04020102020204" pitchFamily="34" charset="0"/>
              </a:rPr>
              <a:t>1000 </a:t>
            </a:r>
            <a:r>
              <a:rPr lang="en-US" sz="3300" strike="sngStrike" dirty="0" smtClean="0">
                <a:solidFill>
                  <a:schemeClr val="bg1"/>
                </a:solidFill>
                <a:effectLst>
                  <a:outerShdw blurRad="38100" dist="38100" dir="2700000" algn="tl">
                    <a:srgbClr val="000000">
                      <a:alpha val="43137"/>
                    </a:srgbClr>
                  </a:outerShdw>
                </a:effectLst>
                <a:latin typeface="Arial Black" panose="020B0A04020102020204" pitchFamily="34" charset="0"/>
              </a:rPr>
              <a:t>Crore</a:t>
            </a:r>
          </a:p>
          <a:p>
            <a:pPr algn="ctr"/>
            <a:r>
              <a:rPr lang="en-US" sz="3300" dirty="0" smtClean="0">
                <a:solidFill>
                  <a:schemeClr val="bg1"/>
                </a:solidFill>
                <a:effectLst>
                  <a:outerShdw blurRad="38100" dist="38100" dir="2700000" algn="tl">
                    <a:srgbClr val="000000">
                      <a:alpha val="43137"/>
                    </a:srgbClr>
                  </a:outerShdw>
                </a:effectLst>
                <a:latin typeface="Arial Black" panose="020B0A04020102020204" pitchFamily="34" charset="0"/>
              </a:rPr>
              <a:t>900 cr.</a:t>
            </a:r>
            <a:endParaRPr lang="en-US" sz="3300" dirty="0">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27" name="TextBox 26"/>
          <p:cNvSpPr txBox="1"/>
          <p:nvPr/>
        </p:nvSpPr>
        <p:spPr>
          <a:xfrm>
            <a:off x="4698746" y="5327558"/>
            <a:ext cx="3689604" cy="461665"/>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Pantaloon</a:t>
            </a:r>
          </a:p>
        </p:txBody>
      </p:sp>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9739" y="857250"/>
            <a:ext cx="1583192" cy="2286198"/>
          </a:xfrm>
          <a:prstGeom prst="rect">
            <a:avLst/>
          </a:prstGeom>
        </p:spPr>
      </p:pic>
      <p:sp>
        <p:nvSpPr>
          <p:cNvPr id="4" name="Title 3"/>
          <p:cNvSpPr>
            <a:spLocks noGrp="1"/>
          </p:cNvSpPr>
          <p:nvPr>
            <p:ph type="title"/>
          </p:nvPr>
        </p:nvSpPr>
        <p:spPr/>
        <p:txBody>
          <a:bodyPr>
            <a:normAutofit fontScale="90000"/>
          </a:bodyPr>
          <a:lstStyle/>
          <a:p>
            <a:r>
              <a:rPr lang="en-US" dirty="0"/>
              <a:t>CGT </a:t>
            </a:r>
            <a:r>
              <a:rPr lang="en-US" dirty="0" smtClean="0"/>
              <a:t>Problem: During sale / merger of companies: </a:t>
            </a:r>
            <a:r>
              <a:rPr lang="en-US" dirty="0"/>
              <a:t>&lt;no PhD /CA&gt;</a:t>
            </a:r>
          </a:p>
        </p:txBody>
      </p:sp>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698" y="4696851"/>
            <a:ext cx="1494473" cy="1367584"/>
          </a:xfrm>
          <a:prstGeom prst="rect">
            <a:avLst/>
          </a:prstGeom>
        </p:spPr>
      </p:pic>
      <p:sp>
        <p:nvSpPr>
          <p:cNvPr id="17" name="Down Arrow 16"/>
          <p:cNvSpPr/>
          <p:nvPr/>
        </p:nvSpPr>
        <p:spPr>
          <a:xfrm>
            <a:off x="263096" y="3686772"/>
            <a:ext cx="2698715" cy="11309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Arial Black" panose="020B0A04020102020204" pitchFamily="34" charset="0"/>
              </a:rPr>
              <a:t>CGT</a:t>
            </a:r>
          </a:p>
          <a:p>
            <a:pPr algn="ctr"/>
            <a:r>
              <a:rPr lang="en-US" dirty="0">
                <a:latin typeface="Arial Black" panose="020B0A04020102020204" pitchFamily="34" charset="0"/>
              </a:rPr>
              <a:t>100 Crore</a:t>
            </a:r>
          </a:p>
        </p:txBody>
      </p:sp>
      <p:sp>
        <p:nvSpPr>
          <p:cNvPr id="18" name="TextBox 17"/>
          <p:cNvSpPr txBox="1"/>
          <p:nvPr/>
        </p:nvSpPr>
        <p:spPr>
          <a:xfrm>
            <a:off x="3219744" y="3639093"/>
            <a:ext cx="4805051" cy="1107996"/>
          </a:xfrm>
          <a:prstGeom prst="rect">
            <a:avLst/>
          </a:prstGeom>
          <a:solidFill>
            <a:srgbClr val="C00000"/>
          </a:solidFill>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3300" dirty="0">
                <a:latin typeface="Arial Black" panose="020B0A04020102020204" pitchFamily="34" charset="0"/>
              </a:rPr>
              <a:t>TDS</a:t>
            </a:r>
          </a:p>
          <a:p>
            <a:pPr algn="ctr"/>
            <a:r>
              <a:rPr lang="en-US" sz="3300" dirty="0">
                <a:latin typeface="Arial Black" panose="020B0A04020102020204" pitchFamily="34" charset="0"/>
              </a:rPr>
              <a:t>Withholding TAX</a:t>
            </a:r>
          </a:p>
        </p:txBody>
      </p:sp>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919656" y="4997478"/>
            <a:ext cx="1326870" cy="132687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17130" y="644213"/>
            <a:ext cx="1326870" cy="1326870"/>
          </a:xfrm>
          <a:prstGeom prst="rect">
            <a:avLst/>
          </a:prstGeom>
        </p:spPr>
      </p:pic>
      <p:pic>
        <p:nvPicPr>
          <p:cNvPr id="23" name="Picture 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42002" y="623502"/>
            <a:ext cx="1326870" cy="1326870"/>
          </a:xfrm>
          <a:prstGeom prst="rect">
            <a:avLst/>
          </a:prstGeom>
        </p:spPr>
      </p:pic>
    </p:spTree>
    <p:extLst>
      <p:ext uri="{BB962C8B-B14F-4D97-AF65-F5344CB8AC3E}">
        <p14:creationId xmlns:p14="http://schemas.microsoft.com/office/powerpoint/2010/main" val="163318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inVertical)">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arn(inVertical)">
                                      <p:cBhvr>
                                        <p:cTn id="29" dur="500"/>
                                        <p:tgtEl>
                                          <p:spTgt spid="17"/>
                                        </p:tgtEl>
                                      </p:cBhvr>
                                    </p:animEffect>
                                  </p:childTnLst>
                                </p:cTn>
                              </p:par>
                              <p:par>
                                <p:cTn id="30" presetID="16" presetClass="entr" presetSubtype="21"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5791" y="3752443"/>
            <a:ext cx="763799" cy="1102958"/>
          </a:xfrm>
          <a:prstGeom prst="rect">
            <a:avLst/>
          </a:prstGeom>
        </p:spPr>
      </p:pic>
      <p:sp>
        <p:nvSpPr>
          <p:cNvPr id="5" name="TextBox 4"/>
          <p:cNvSpPr txBox="1"/>
          <p:nvPr/>
        </p:nvSpPr>
        <p:spPr>
          <a:xfrm>
            <a:off x="4464558" y="2914981"/>
            <a:ext cx="3689604" cy="830997"/>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latin typeface="Arial Black" panose="020B0A04020102020204" pitchFamily="34" charset="0"/>
              </a:rPr>
              <a:t>CGP investment Holding, Cayman</a:t>
            </a:r>
          </a:p>
        </p:txBody>
      </p:sp>
      <p:sp>
        <p:nvSpPr>
          <p:cNvPr id="8" name="TextBox 7"/>
          <p:cNvSpPr txBox="1"/>
          <p:nvPr/>
        </p:nvSpPr>
        <p:spPr>
          <a:xfrm>
            <a:off x="5217223" y="1112800"/>
            <a:ext cx="268605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Hutchinson </a:t>
            </a:r>
            <a:r>
              <a:rPr lang="en-US" sz="2400" dirty="0" err="1">
                <a:latin typeface="Arial Black" panose="020B0A04020102020204" pitchFamily="34" charset="0"/>
              </a:rPr>
              <a:t>HongKong</a:t>
            </a:r>
            <a:endParaRPr lang="en-US" sz="2400" dirty="0">
              <a:latin typeface="Arial Black" panose="020B0A04020102020204" pitchFamily="34" charset="0"/>
            </a:endParaRPr>
          </a:p>
        </p:txBody>
      </p:sp>
      <p:sp>
        <p:nvSpPr>
          <p:cNvPr id="9" name="TextBox 8"/>
          <p:cNvSpPr txBox="1"/>
          <p:nvPr/>
        </p:nvSpPr>
        <p:spPr>
          <a:xfrm>
            <a:off x="4459986" y="4757497"/>
            <a:ext cx="3689604"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Hutch </a:t>
            </a:r>
            <a:r>
              <a:rPr lang="en-US" sz="2400" dirty="0" err="1">
                <a:latin typeface="Arial Black" panose="020B0A04020102020204" pitchFamily="34" charset="0"/>
              </a:rPr>
              <a:t>Essar</a:t>
            </a:r>
            <a:r>
              <a:rPr lang="en-US" sz="2400" dirty="0">
                <a:latin typeface="Arial Black" panose="020B0A04020102020204" pitchFamily="34" charset="0"/>
              </a:rPr>
              <a:t>, India</a:t>
            </a:r>
          </a:p>
        </p:txBody>
      </p:sp>
      <p:sp>
        <p:nvSpPr>
          <p:cNvPr id="10" name="TextBox 9"/>
          <p:cNvSpPr txBox="1"/>
          <p:nvPr/>
        </p:nvSpPr>
        <p:spPr>
          <a:xfrm>
            <a:off x="473202" y="1136100"/>
            <a:ext cx="3243834" cy="830997"/>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latin typeface="Arial Black" panose="020B0A04020102020204" pitchFamily="34" charset="0"/>
              </a:rPr>
              <a:t>Vodafone PLC, London</a:t>
            </a:r>
          </a:p>
        </p:txBody>
      </p:sp>
      <p:sp>
        <p:nvSpPr>
          <p:cNvPr id="6" name="TextBox 5"/>
          <p:cNvSpPr txBox="1"/>
          <p:nvPr/>
        </p:nvSpPr>
        <p:spPr>
          <a:xfrm>
            <a:off x="473202" y="2914981"/>
            <a:ext cx="2228850" cy="830997"/>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latin typeface="Arial Black" panose="020B0A04020102020204" pitchFamily="34" charset="0"/>
              </a:rPr>
              <a:t>Vodafone, Netherland</a:t>
            </a:r>
          </a:p>
        </p:txBody>
      </p:sp>
      <p:cxnSp>
        <p:nvCxnSpPr>
          <p:cNvPr id="3" name="Straight Arrow Connector 2"/>
          <p:cNvCxnSpPr>
            <a:stCxn id="8" idx="2"/>
            <a:endCxn id="5" idx="0"/>
          </p:cNvCxnSpPr>
          <p:nvPr/>
        </p:nvCxnSpPr>
        <p:spPr>
          <a:xfrm flipH="1">
            <a:off x="6309360" y="1944014"/>
            <a:ext cx="501777" cy="97096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p:cNvCxnSpPr>
            <a:stCxn id="5" idx="2"/>
            <a:endCxn id="9" idx="0"/>
          </p:cNvCxnSpPr>
          <p:nvPr/>
        </p:nvCxnSpPr>
        <p:spPr>
          <a:xfrm flipH="1">
            <a:off x="6304788" y="3722894"/>
            <a:ext cx="4572" cy="103460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6" idx="3"/>
            <a:endCxn id="5" idx="1"/>
          </p:cNvCxnSpPr>
          <p:nvPr/>
        </p:nvCxnSpPr>
        <p:spPr>
          <a:xfrm>
            <a:off x="2702052" y="3318938"/>
            <a:ext cx="1762506" cy="0"/>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0" idx="2"/>
            <a:endCxn id="6" idx="0"/>
          </p:cNvCxnSpPr>
          <p:nvPr/>
        </p:nvCxnSpPr>
        <p:spPr>
          <a:xfrm flipH="1">
            <a:off x="1587627" y="1944014"/>
            <a:ext cx="507492" cy="970967"/>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ight Arrow 19"/>
          <p:cNvSpPr/>
          <p:nvPr/>
        </p:nvSpPr>
        <p:spPr>
          <a:xfrm rot="20230989">
            <a:off x="2631757" y="1742941"/>
            <a:ext cx="3183875" cy="162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latin typeface="Arial Black" panose="020B0A04020102020204" pitchFamily="34" charset="0"/>
              </a:rPr>
              <a:t>$ 11 </a:t>
            </a:r>
            <a:r>
              <a:rPr lang="en-US" sz="2700" dirty="0" err="1">
                <a:latin typeface="Arial Black" panose="020B0A04020102020204" pitchFamily="34" charset="0"/>
              </a:rPr>
              <a:t>bn</a:t>
            </a:r>
            <a:endParaRPr lang="en-US" sz="2700" dirty="0">
              <a:latin typeface="Arial Black" panose="020B0A04020102020204" pitchFamily="34" charset="0"/>
            </a:endParaRPr>
          </a:p>
          <a:p>
            <a:pPr algn="ctr"/>
            <a:r>
              <a:rPr lang="en-US" sz="2700" dirty="0">
                <a:latin typeface="Arial Black" panose="020B0A04020102020204" pitchFamily="34" charset="0"/>
              </a:rPr>
              <a:t>Rs. 55k </a:t>
            </a:r>
            <a:r>
              <a:rPr lang="en-US" sz="2700" dirty="0" err="1">
                <a:latin typeface="Arial Black" panose="020B0A04020102020204" pitchFamily="34" charset="0"/>
              </a:rPr>
              <a:t>cr</a:t>
            </a:r>
            <a:endParaRPr lang="en-US" sz="2700" dirty="0">
              <a:latin typeface="Arial Black" panose="020B0A04020102020204" pitchFamily="34" charset="0"/>
            </a:endParaRPr>
          </a:p>
        </p:txBody>
      </p:sp>
      <p:sp>
        <p:nvSpPr>
          <p:cNvPr id="22" name="TextBox 21"/>
          <p:cNvSpPr txBox="1"/>
          <p:nvPr/>
        </p:nvSpPr>
        <p:spPr>
          <a:xfrm>
            <a:off x="4715447" y="4954400"/>
            <a:ext cx="3689604" cy="461665"/>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Vodafone India</a:t>
            </a:r>
          </a:p>
        </p:txBody>
      </p:sp>
      <p:sp>
        <p:nvSpPr>
          <p:cNvPr id="15" name="TextBox 14"/>
          <p:cNvSpPr txBox="1"/>
          <p:nvPr/>
        </p:nvSpPr>
        <p:spPr>
          <a:xfrm>
            <a:off x="5996178" y="5448590"/>
            <a:ext cx="2153412"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latin typeface="Arial Black" panose="020B0A04020102020204" pitchFamily="34" charset="0"/>
              </a:rPr>
              <a:t>Feb. 2007</a:t>
            </a:r>
          </a:p>
        </p:txBody>
      </p:sp>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1158" y="3667897"/>
            <a:ext cx="763799" cy="1102958"/>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3985959"/>
            <a:ext cx="4068188" cy="2783497"/>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98801" y="2540000"/>
            <a:ext cx="1445959" cy="1445959"/>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41707" y="706743"/>
            <a:ext cx="1603053" cy="1603053"/>
          </a:xfrm>
          <a:prstGeom prst="rect">
            <a:avLst/>
          </a:prstGeom>
        </p:spPr>
      </p:pic>
      <p:pic>
        <p:nvPicPr>
          <p:cNvPr id="12" name="Pictur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115284"/>
            <a:ext cx="1473902" cy="1473902"/>
          </a:xfrm>
          <a:prstGeom prst="rect">
            <a:avLst/>
          </a:prstGeom>
        </p:spPr>
      </p:pic>
      <p:pic>
        <p:nvPicPr>
          <p:cNvPr id="13" name="Picture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919656" y="4997478"/>
            <a:ext cx="1326870" cy="1326870"/>
          </a:xfrm>
          <a:prstGeom prst="rect">
            <a:avLst/>
          </a:prstGeom>
        </p:spPr>
      </p:pic>
    </p:spTree>
    <p:extLst>
      <p:ext uri="{BB962C8B-B14F-4D97-AF65-F5344CB8AC3E}">
        <p14:creationId xmlns:p14="http://schemas.microsoft.com/office/powerpoint/2010/main" val="23827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randombar(horizontal)">
                                      <p:cBhvr>
                                        <p:cTn id="41" dur="500"/>
                                        <p:tgtEl>
                                          <p:spTgt spid="22"/>
                                        </p:tgtEl>
                                      </p:cBhvr>
                                    </p:animEffect>
                                  </p:childTnLst>
                                </p:cTn>
                              </p:par>
                              <p:par>
                                <p:cTn id="42" presetID="14" presetClass="entr" presetSubtype="1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randombar(horizontal)">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6" grpId="0" animBg="1"/>
      <p:bldP spid="20"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688123"/>
            <a:ext cx="9190897" cy="5169877"/>
          </a:xfrm>
          <a:prstGeom prst="rect">
            <a:avLst/>
          </a:prstGeom>
        </p:spPr>
      </p:pic>
      <p:graphicFrame>
        <p:nvGraphicFramePr>
          <p:cNvPr id="3" name="Diagram 2"/>
          <p:cNvGraphicFramePr/>
          <p:nvPr>
            <p:extLst>
              <p:ext uri="{D42A27DB-BD31-4B8C-83A1-F6EECF244321}">
                <p14:modId xmlns:p14="http://schemas.microsoft.com/office/powerpoint/2010/main" val="4090294077"/>
              </p:ext>
            </p:extLst>
          </p:nvPr>
        </p:nvGraphicFramePr>
        <p:xfrm>
          <a:off x="1190445" y="-724619"/>
          <a:ext cx="6988770" cy="5784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p:cNvSpPr/>
          <p:nvPr/>
        </p:nvSpPr>
        <p:spPr>
          <a:xfrm>
            <a:off x="1535502" y="5859272"/>
            <a:ext cx="6271404" cy="767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u="sng" dirty="0" smtClean="0">
                <a:effectLst>
                  <a:outerShdw blurRad="38100" dist="38100" dir="2700000" algn="tl">
                    <a:srgbClr val="000000">
                      <a:alpha val="43137"/>
                    </a:srgbClr>
                  </a:outerShdw>
                </a:effectLst>
              </a:rPr>
              <a:t>Black Money &amp; Demonetization</a:t>
            </a:r>
          </a:p>
          <a:p>
            <a:pPr lvl="0"/>
            <a:r>
              <a:rPr lang="en-US" sz="2400" dirty="0" smtClean="0">
                <a:effectLst>
                  <a:outerShdw blurRad="38100" dist="38100" dir="2700000" algn="tl">
                    <a:srgbClr val="000000">
                      <a:alpha val="43137"/>
                    </a:srgbClr>
                  </a:outerShdw>
                </a:effectLst>
              </a:rPr>
              <a:t>PPT Focus: </a:t>
            </a:r>
            <a:r>
              <a:rPr lang="en-US" sz="2400" dirty="0">
                <a:effectLst>
                  <a:outerShdw blurRad="38100" dist="38100" dir="2700000" algn="tl">
                    <a:srgbClr val="000000">
                      <a:alpha val="43137"/>
                    </a:srgbClr>
                  </a:outerShdw>
                </a:effectLst>
              </a:rPr>
              <a:t>Objective, </a:t>
            </a:r>
            <a:r>
              <a:rPr lang="en-US" sz="2400" dirty="0" smtClean="0">
                <a:effectLst>
                  <a:outerShdw blurRad="38100" dist="38100" dir="2700000" algn="tl">
                    <a:srgbClr val="000000">
                      <a:alpha val="43137"/>
                    </a:srgbClr>
                  </a:outerShdw>
                </a:effectLst>
              </a:rPr>
              <a:t>factual. Not “analysis” for </a:t>
            </a:r>
            <a:r>
              <a:rPr lang="en-US" sz="2400" dirty="0">
                <a:effectLst>
                  <a:outerShdw blurRad="38100" dist="38100" dir="2700000" algn="tl">
                    <a:srgbClr val="000000">
                      <a:alpha val="43137"/>
                    </a:srgbClr>
                  </a:outerShdw>
                </a:effectLst>
              </a:rPr>
              <a:t>mains</a:t>
            </a:r>
          </a:p>
        </p:txBody>
      </p:sp>
    </p:spTree>
    <p:extLst>
      <p:ext uri="{BB962C8B-B14F-4D97-AF65-F5344CB8AC3E}">
        <p14:creationId xmlns:p14="http://schemas.microsoft.com/office/powerpoint/2010/main" val="298168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79E9A304-717D-4C47-BA15-AD6B5AB739CD}"/>
                                            </p:graphicEl>
                                          </p:spTgt>
                                        </p:tgtEl>
                                        <p:attrNameLst>
                                          <p:attrName>style.visibility</p:attrName>
                                        </p:attrNameLst>
                                      </p:cBhvr>
                                      <p:to>
                                        <p:strVal val="visible"/>
                                      </p:to>
                                    </p:set>
                                    <p:animEffect transition="in" filter="fade">
                                      <p:cBhvr>
                                        <p:cTn id="7" dur="500"/>
                                        <p:tgtEl>
                                          <p:spTgt spid="3">
                                            <p:graphicEl>
                                              <a:dgm id="{79E9A304-717D-4C47-BA15-AD6B5AB739C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857E4AD-A78E-4E06-90B5-99E4DB7B73C3}"/>
                                            </p:graphicEl>
                                          </p:spTgt>
                                        </p:tgtEl>
                                        <p:attrNameLst>
                                          <p:attrName>style.visibility</p:attrName>
                                        </p:attrNameLst>
                                      </p:cBhvr>
                                      <p:to>
                                        <p:strVal val="visible"/>
                                      </p:to>
                                    </p:set>
                                    <p:animEffect transition="in" filter="fade">
                                      <p:cBhvr>
                                        <p:cTn id="12" dur="500"/>
                                        <p:tgtEl>
                                          <p:spTgt spid="3">
                                            <p:graphicEl>
                                              <a:dgm id="{2857E4AD-A78E-4E06-90B5-99E4DB7B73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77A0044-86D9-4B05-878B-01B114515A6B}"/>
                                            </p:graphicEl>
                                          </p:spTgt>
                                        </p:tgtEl>
                                        <p:attrNameLst>
                                          <p:attrName>style.visibility</p:attrName>
                                        </p:attrNameLst>
                                      </p:cBhvr>
                                      <p:to>
                                        <p:strVal val="visible"/>
                                      </p:to>
                                    </p:set>
                                    <p:animEffect transition="in" filter="fade">
                                      <p:cBhvr>
                                        <p:cTn id="17" dur="500"/>
                                        <p:tgtEl>
                                          <p:spTgt spid="3">
                                            <p:graphicEl>
                                              <a:dgm id="{777A0044-86D9-4B05-878B-01B114515A6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4A3F407B-3A1B-4BB1-B92B-7040C60AC27D}"/>
                                            </p:graphicEl>
                                          </p:spTgt>
                                        </p:tgtEl>
                                        <p:attrNameLst>
                                          <p:attrName>style.visibility</p:attrName>
                                        </p:attrNameLst>
                                      </p:cBhvr>
                                      <p:to>
                                        <p:strVal val="visible"/>
                                      </p:to>
                                    </p:set>
                                    <p:animEffect transition="in" filter="fade">
                                      <p:cBhvr>
                                        <p:cTn id="22" dur="500"/>
                                        <p:tgtEl>
                                          <p:spTgt spid="3">
                                            <p:graphicEl>
                                              <a:dgm id="{4A3F407B-3A1B-4BB1-B92B-7040C60AC27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75147125-490F-44F7-8BA2-C4E265F77464}"/>
                                            </p:graphicEl>
                                          </p:spTgt>
                                        </p:tgtEl>
                                        <p:attrNameLst>
                                          <p:attrName>style.visibility</p:attrName>
                                        </p:attrNameLst>
                                      </p:cBhvr>
                                      <p:to>
                                        <p:strVal val="visible"/>
                                      </p:to>
                                    </p:set>
                                    <p:animEffect transition="in" filter="fade">
                                      <p:cBhvr>
                                        <p:cTn id="27" dur="500"/>
                                        <p:tgtEl>
                                          <p:spTgt spid="3">
                                            <p:graphicEl>
                                              <a:dgm id="{75147125-490F-44F7-8BA2-C4E265F7746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graphicEl>
                                              <a:dgm id="{E46223D0-A0D3-4010-960F-899C06ACB4B6}"/>
                                            </p:graphicEl>
                                          </p:spTgt>
                                        </p:tgtEl>
                                        <p:attrNameLst>
                                          <p:attrName>style.visibility</p:attrName>
                                        </p:attrNameLst>
                                      </p:cBhvr>
                                      <p:to>
                                        <p:strVal val="visible"/>
                                      </p:to>
                                    </p:set>
                                    <p:animEffect transition="in" filter="fade">
                                      <p:cBhvr>
                                        <p:cTn id="32" dur="500"/>
                                        <p:tgtEl>
                                          <p:spTgt spid="3">
                                            <p:graphicEl>
                                              <a:dgm id="{E46223D0-A0D3-4010-960F-899C06ACB4B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graphicEl>
                                              <a:dgm id="{CF6951A0-03D7-4C04-BD2F-D29831904BB8}"/>
                                            </p:graphicEl>
                                          </p:spTgt>
                                        </p:tgtEl>
                                        <p:attrNameLst>
                                          <p:attrName>style.visibility</p:attrName>
                                        </p:attrNameLst>
                                      </p:cBhvr>
                                      <p:to>
                                        <p:strVal val="visible"/>
                                      </p:to>
                                    </p:set>
                                    <p:animEffect transition="in" filter="fade">
                                      <p:cBhvr>
                                        <p:cTn id="37" dur="500"/>
                                        <p:tgtEl>
                                          <p:spTgt spid="3">
                                            <p:graphicEl>
                                              <a:dgm id="{CF6951A0-03D7-4C04-BD2F-D29831904B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64558" y="2914981"/>
            <a:ext cx="3689604" cy="830997"/>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a:latin typeface="Arial Black" panose="020B0A04020102020204" pitchFamily="34" charset="0"/>
              </a:rPr>
              <a:t>CGP investment Holding, </a:t>
            </a:r>
            <a:r>
              <a:rPr lang="en-US" sz="2400" dirty="0" smtClean="0">
                <a:latin typeface="Arial Black" panose="020B0A04020102020204" pitchFamily="34" charset="0"/>
              </a:rPr>
              <a:t>Cayman</a:t>
            </a:r>
            <a:endParaRPr lang="en-US" sz="2400" dirty="0">
              <a:latin typeface="Arial Black" panose="020B0A04020102020204" pitchFamily="34" charset="0"/>
            </a:endParaRPr>
          </a:p>
        </p:txBody>
      </p:sp>
      <p:sp>
        <p:nvSpPr>
          <p:cNvPr id="8" name="TextBox 7"/>
          <p:cNvSpPr txBox="1"/>
          <p:nvPr/>
        </p:nvSpPr>
        <p:spPr>
          <a:xfrm>
            <a:off x="5468112" y="1136100"/>
            <a:ext cx="2451544"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Hutchinson </a:t>
            </a:r>
            <a:r>
              <a:rPr lang="en-US" sz="2400" dirty="0" err="1">
                <a:latin typeface="Arial Black" panose="020B0A04020102020204" pitchFamily="34" charset="0"/>
              </a:rPr>
              <a:t>HongKong</a:t>
            </a:r>
            <a:endParaRPr lang="en-US" sz="2400" dirty="0">
              <a:latin typeface="Arial Black" panose="020B0A04020102020204" pitchFamily="34" charset="0"/>
            </a:endParaRPr>
          </a:p>
        </p:txBody>
      </p:sp>
      <p:sp>
        <p:nvSpPr>
          <p:cNvPr id="9" name="TextBox 8"/>
          <p:cNvSpPr txBox="1"/>
          <p:nvPr/>
        </p:nvSpPr>
        <p:spPr>
          <a:xfrm>
            <a:off x="4459986" y="4757497"/>
            <a:ext cx="3689604"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Hutch </a:t>
            </a:r>
            <a:r>
              <a:rPr lang="en-US" sz="2400" dirty="0" err="1">
                <a:latin typeface="Arial Black" panose="020B0A04020102020204" pitchFamily="34" charset="0"/>
              </a:rPr>
              <a:t>Essar</a:t>
            </a:r>
            <a:r>
              <a:rPr lang="en-US" sz="2400" dirty="0">
                <a:latin typeface="Arial Black" panose="020B0A04020102020204" pitchFamily="34" charset="0"/>
              </a:rPr>
              <a:t>, India</a:t>
            </a:r>
          </a:p>
        </p:txBody>
      </p:sp>
      <p:sp>
        <p:nvSpPr>
          <p:cNvPr id="10" name="TextBox 9"/>
          <p:cNvSpPr txBox="1"/>
          <p:nvPr/>
        </p:nvSpPr>
        <p:spPr>
          <a:xfrm>
            <a:off x="473202" y="1136100"/>
            <a:ext cx="3243834" cy="830997"/>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latin typeface="Arial Black" panose="020B0A04020102020204" pitchFamily="34" charset="0"/>
              </a:rPr>
              <a:t>Vodafone PLC, London</a:t>
            </a:r>
          </a:p>
        </p:txBody>
      </p:sp>
      <p:sp>
        <p:nvSpPr>
          <p:cNvPr id="6" name="TextBox 5"/>
          <p:cNvSpPr txBox="1"/>
          <p:nvPr/>
        </p:nvSpPr>
        <p:spPr>
          <a:xfrm>
            <a:off x="473202" y="2914981"/>
            <a:ext cx="2228850" cy="830997"/>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latin typeface="Arial Black" panose="020B0A04020102020204" pitchFamily="34" charset="0"/>
              </a:rPr>
              <a:t>Vodafone, Netherland</a:t>
            </a:r>
          </a:p>
        </p:txBody>
      </p:sp>
      <p:cxnSp>
        <p:nvCxnSpPr>
          <p:cNvPr id="3" name="Straight Arrow Connector 2"/>
          <p:cNvCxnSpPr>
            <a:stCxn id="8" idx="2"/>
            <a:endCxn id="5" idx="0"/>
          </p:cNvCxnSpPr>
          <p:nvPr/>
        </p:nvCxnSpPr>
        <p:spPr>
          <a:xfrm flipH="1">
            <a:off x="6309360" y="1967097"/>
            <a:ext cx="384524" cy="94788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p:cNvCxnSpPr>
            <a:stCxn id="5" idx="2"/>
            <a:endCxn id="9" idx="0"/>
          </p:cNvCxnSpPr>
          <p:nvPr/>
        </p:nvCxnSpPr>
        <p:spPr>
          <a:xfrm flipH="1">
            <a:off x="6304788" y="3745978"/>
            <a:ext cx="4572" cy="101151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6" idx="3"/>
            <a:endCxn id="5" idx="1"/>
          </p:cNvCxnSpPr>
          <p:nvPr/>
        </p:nvCxnSpPr>
        <p:spPr>
          <a:xfrm>
            <a:off x="2702052" y="3330480"/>
            <a:ext cx="1762506" cy="0"/>
          </a:xfrm>
          <a:prstGeom prst="straightConnector1">
            <a:avLst/>
          </a:prstGeom>
          <a:ln w="7620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0" idx="2"/>
            <a:endCxn id="6" idx="0"/>
          </p:cNvCxnSpPr>
          <p:nvPr/>
        </p:nvCxnSpPr>
        <p:spPr>
          <a:xfrm flipH="1">
            <a:off x="1587627" y="1944014"/>
            <a:ext cx="507492" cy="970967"/>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ight Arrow 19"/>
          <p:cNvSpPr/>
          <p:nvPr/>
        </p:nvSpPr>
        <p:spPr>
          <a:xfrm rot="20230989">
            <a:off x="2489058" y="1771736"/>
            <a:ext cx="3183875" cy="891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latin typeface="Arial Black" panose="020B0A04020102020204" pitchFamily="34" charset="0"/>
              </a:rPr>
              <a:t>55-12=43</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0391" y="4502722"/>
            <a:ext cx="1494473" cy="1367584"/>
          </a:xfrm>
          <a:prstGeom prst="rect">
            <a:avLst/>
          </a:prstGeom>
        </p:spPr>
      </p:pic>
      <p:sp>
        <p:nvSpPr>
          <p:cNvPr id="4" name="Down Arrow 3"/>
          <p:cNvSpPr/>
          <p:nvPr/>
        </p:nvSpPr>
        <p:spPr>
          <a:xfrm>
            <a:off x="24003" y="3722894"/>
            <a:ext cx="3693033" cy="779828"/>
          </a:xfrm>
          <a:prstGeom prst="downArrow">
            <a:avLst>
              <a:gd name="adj1" fmla="val 50000"/>
              <a:gd name="adj2" fmla="val 4348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latin typeface="Arial Black" panose="020B0A04020102020204" pitchFamily="34" charset="0"/>
              </a:rPr>
              <a:t>12k Crore</a:t>
            </a:r>
          </a:p>
        </p:txBody>
      </p:sp>
      <p:sp>
        <p:nvSpPr>
          <p:cNvPr id="16" name="TextBox 15"/>
          <p:cNvSpPr txBox="1"/>
          <p:nvPr/>
        </p:nvSpPr>
        <p:spPr>
          <a:xfrm>
            <a:off x="4459986" y="4757497"/>
            <a:ext cx="3689604" cy="830997"/>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Vodafone </a:t>
            </a:r>
            <a:r>
              <a:rPr lang="en-US" sz="2400" dirty="0" err="1">
                <a:latin typeface="Arial Black" panose="020B0A04020102020204" pitchFamily="34" charset="0"/>
              </a:rPr>
              <a:t>Essar</a:t>
            </a:r>
            <a:r>
              <a:rPr lang="en-US" sz="2400" dirty="0">
                <a:latin typeface="Arial Black" panose="020B0A04020102020204" pitchFamily="34" charset="0"/>
              </a:rPr>
              <a:t> India</a:t>
            </a:r>
          </a:p>
        </p:txBody>
      </p:sp>
      <p:sp>
        <p:nvSpPr>
          <p:cNvPr id="17" name="TextBox 16"/>
          <p:cNvSpPr txBox="1"/>
          <p:nvPr/>
        </p:nvSpPr>
        <p:spPr>
          <a:xfrm>
            <a:off x="5996178" y="5448590"/>
            <a:ext cx="2153412"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latin typeface="Arial Black" panose="020B0A04020102020204" pitchFamily="34" charset="0"/>
              </a:rPr>
              <a:t>Mar. 2007</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712" y="1878019"/>
            <a:ext cx="763799" cy="1102958"/>
          </a:xfrm>
          <a:prstGeom prst="rect">
            <a:avLst/>
          </a:prstGeom>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199" y="1869702"/>
            <a:ext cx="763799" cy="1102958"/>
          </a:xfrm>
          <a:prstGeom prst="rect">
            <a:avLst/>
          </a:prstGeom>
        </p:spPr>
      </p:pic>
      <p:sp>
        <p:nvSpPr>
          <p:cNvPr id="7" name="Rectangular Callout 6"/>
          <p:cNvSpPr/>
          <p:nvPr/>
        </p:nvSpPr>
        <p:spPr>
          <a:xfrm>
            <a:off x="2643446" y="0"/>
            <a:ext cx="6500553" cy="1116074"/>
          </a:xfrm>
          <a:prstGeom prst="wedgeRectCallout">
            <a:avLst>
              <a:gd name="adj1" fmla="val -70469"/>
              <a:gd name="adj2" fmla="val -25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Deal happened outside India, </a:t>
            </a:r>
          </a:p>
          <a:p>
            <a:r>
              <a:rPr lang="en-US" sz="2400" dirty="0"/>
              <a:t>We purchase </a:t>
            </a:r>
            <a:r>
              <a:rPr lang="en-US" sz="2400" dirty="0" smtClean="0"/>
              <a:t>Cayman </a:t>
            </a:r>
            <a:r>
              <a:rPr lang="en-US" sz="2400" dirty="0"/>
              <a:t>co. not </a:t>
            </a:r>
            <a:r>
              <a:rPr lang="en-US" sz="2400" dirty="0" smtClean="0"/>
              <a:t>Indian </a:t>
            </a:r>
            <a:r>
              <a:rPr lang="en-US" sz="2400" dirty="0"/>
              <a:t>company, so you’ve no jurisdiction!</a:t>
            </a:r>
          </a:p>
        </p:txBody>
      </p:sp>
      <p:sp>
        <p:nvSpPr>
          <p:cNvPr id="21" name="Rectangular Callout 20"/>
          <p:cNvSpPr/>
          <p:nvPr/>
        </p:nvSpPr>
        <p:spPr>
          <a:xfrm>
            <a:off x="48199" y="5870306"/>
            <a:ext cx="6344355" cy="970844"/>
          </a:xfrm>
          <a:prstGeom prst="wedgeRectCallout">
            <a:avLst>
              <a:gd name="adj1" fmla="val -23146"/>
              <a:gd name="adj2" fmla="val -735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Cayman island co. derives its value from Indian assets, so we can demand tax!</a:t>
            </a:r>
            <a:endParaRPr lang="en-US" sz="3200" dirty="0"/>
          </a:p>
        </p:txBody>
      </p:sp>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98801" y="2540000"/>
            <a:ext cx="1445959" cy="1445959"/>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41707" y="706743"/>
            <a:ext cx="1603053" cy="1603053"/>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115284"/>
            <a:ext cx="1473902" cy="1473902"/>
          </a:xfrm>
          <a:prstGeom prst="rect">
            <a:avLst/>
          </a:prstGeom>
        </p:spPr>
      </p:pic>
      <p:pic>
        <p:nvPicPr>
          <p:cNvPr id="26" name="Picture 2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919656" y="4997478"/>
            <a:ext cx="1326870" cy="1326870"/>
          </a:xfrm>
          <a:prstGeom prst="rect">
            <a:avLst/>
          </a:prstGeom>
        </p:spPr>
      </p:pic>
    </p:spTree>
    <p:extLst>
      <p:ext uri="{BB962C8B-B14F-4D97-AF65-F5344CB8AC3E}">
        <p14:creationId xmlns:p14="http://schemas.microsoft.com/office/powerpoint/2010/main" val="85826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7"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US" u="sng" dirty="0" smtClean="0"/>
              <a:t>Capital Gain Tax Avoidance: </a:t>
            </a:r>
            <a:r>
              <a:rPr lang="en-US" dirty="0" smtClean="0"/>
              <a:t>when Vodafone bought Hutchison’s India business, via indirect-purchase of Cayman island “post-box” company.</a:t>
            </a:r>
          </a:p>
          <a:p>
            <a:r>
              <a:rPr lang="en-US" dirty="0" smtClean="0"/>
              <a:t>SC: out of jurisdiction [</a:t>
            </a:r>
            <a:r>
              <a:rPr lang="en-US" dirty="0" smtClean="0">
                <a:solidFill>
                  <a:srgbClr val="FFC000"/>
                </a:solidFill>
              </a:rPr>
              <a:t>avoidance</a:t>
            </a:r>
            <a:r>
              <a:rPr lang="en-US" dirty="0" smtClean="0"/>
              <a:t>]</a:t>
            </a:r>
          </a:p>
          <a:p>
            <a:r>
              <a:rPr lang="en-US" dirty="0" smtClean="0"/>
              <a:t>UPA Government amendment IT act to demand tax with “</a:t>
            </a:r>
            <a:r>
              <a:rPr lang="en-US" dirty="0" smtClean="0">
                <a:solidFill>
                  <a:srgbClr val="FFC000"/>
                </a:solidFill>
              </a:rPr>
              <a:t>retrospective effect</a:t>
            </a:r>
            <a:r>
              <a:rPr lang="en-US" dirty="0" smtClean="0"/>
              <a:t>”. </a:t>
            </a:r>
          </a:p>
          <a:p>
            <a:r>
              <a:rPr lang="en-US" dirty="0" smtClean="0"/>
              <a:t>Vodafone approached international arbitration under India- Netherlands bilateral investment treaty </a:t>
            </a:r>
            <a:r>
              <a:rPr lang="en-US" strike="sngStrike" dirty="0" smtClean="0">
                <a:effectLst>
                  <a:outerShdw blurRad="38100" dist="38100" dir="2700000" algn="tl">
                    <a:srgbClr val="000000">
                      <a:alpha val="43137"/>
                    </a:srgbClr>
                  </a:outerShdw>
                </a:effectLst>
              </a:rPr>
              <a:t>[ball by ball]</a:t>
            </a:r>
            <a:endParaRPr lang="en-US" dirty="0" smtClean="0"/>
          </a:p>
          <a:p>
            <a:endParaRPr lang="en-US" dirty="0"/>
          </a:p>
        </p:txBody>
      </p:sp>
      <p:sp>
        <p:nvSpPr>
          <p:cNvPr id="3" name="Text Placeholder 2"/>
          <p:cNvSpPr>
            <a:spLocks noGrp="1"/>
          </p:cNvSpPr>
          <p:nvPr>
            <p:ph type="body" sz="quarter" idx="13"/>
          </p:nvPr>
        </p:nvSpPr>
        <p:spPr/>
        <p:txBody>
          <a:bodyPr/>
          <a:lstStyle/>
          <a:p>
            <a:r>
              <a:rPr lang="en-US" dirty="0" smtClean="0"/>
              <a:t>Tax avoidance</a:t>
            </a:r>
            <a:endParaRPr lang="en-US" dirty="0"/>
          </a:p>
        </p:txBody>
      </p:sp>
      <p:pic>
        <p:nvPicPr>
          <p:cNvPr id="4" name="Picture Placeholder 3"/>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l="11296" r="11296"/>
          <a:stretch>
            <a:fillRect/>
          </a:stretch>
        </p:blipFill>
        <p:spPr>
          <a:prstGeom prst="rect">
            <a:avLst/>
          </a:prstGeom>
        </p:spPr>
      </p:pic>
      <p:sp>
        <p:nvSpPr>
          <p:cNvPr id="2" name="Title 1"/>
          <p:cNvSpPr>
            <a:spLocks noGrp="1"/>
          </p:cNvSpPr>
          <p:nvPr>
            <p:ph type="title"/>
          </p:nvPr>
        </p:nvSpPr>
        <p:spPr/>
        <p:txBody>
          <a:bodyPr/>
          <a:lstStyle/>
          <a:p>
            <a:r>
              <a:rPr lang="en-US" sz="2800" dirty="0" smtClean="0"/>
              <a:t>Capital Gains Tax on sale/purchase of companies.</a:t>
            </a:r>
            <a:endParaRPr lang="en-US" sz="2800" dirty="0"/>
          </a:p>
        </p:txBody>
      </p:sp>
    </p:spTree>
    <p:extLst>
      <p:ext uri="{BB962C8B-B14F-4D97-AF65-F5344CB8AC3E}">
        <p14:creationId xmlns:p14="http://schemas.microsoft.com/office/powerpoint/2010/main" val="1146154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780985834"/>
              </p:ext>
            </p:extLst>
          </p:nvPr>
        </p:nvGraphicFramePr>
        <p:xfrm>
          <a:off x="173037" y="735631"/>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Understand the difference</a:t>
            </a:r>
            <a:endParaRPr lang="en-US"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7431" y="4295301"/>
            <a:ext cx="3038794" cy="2279096"/>
          </a:xfrm>
          <a:prstGeom prst="rect">
            <a:avLst/>
          </a:prstGeom>
        </p:spPr>
      </p:pic>
    </p:spTree>
    <p:extLst>
      <p:ext uri="{BB962C8B-B14F-4D97-AF65-F5344CB8AC3E}">
        <p14:creationId xmlns:p14="http://schemas.microsoft.com/office/powerpoint/2010/main" val="270894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01DA074-342C-42D7-98E9-DB85775429CF}"/>
                                            </p:graphicEl>
                                          </p:spTgt>
                                        </p:tgtEl>
                                        <p:attrNameLst>
                                          <p:attrName>style.visibility</p:attrName>
                                        </p:attrNameLst>
                                      </p:cBhvr>
                                      <p:to>
                                        <p:strVal val="visible"/>
                                      </p:to>
                                    </p:set>
                                    <p:animEffect transition="in" filter="fade">
                                      <p:cBhvr>
                                        <p:cTn id="7" dur="500"/>
                                        <p:tgtEl>
                                          <p:spTgt spid="6">
                                            <p:graphicEl>
                                              <a:dgm id="{901DA074-342C-42D7-98E9-DB85775429C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FDA12FBC-7DBE-41CE-9F35-DF0925B764C7}"/>
                                            </p:graphicEl>
                                          </p:spTgt>
                                        </p:tgtEl>
                                        <p:attrNameLst>
                                          <p:attrName>style.visibility</p:attrName>
                                        </p:attrNameLst>
                                      </p:cBhvr>
                                      <p:to>
                                        <p:strVal val="visible"/>
                                      </p:to>
                                    </p:set>
                                    <p:animEffect transition="in" filter="fade">
                                      <p:cBhvr>
                                        <p:cTn id="12" dur="500"/>
                                        <p:tgtEl>
                                          <p:spTgt spid="6">
                                            <p:graphicEl>
                                              <a:dgm id="{FDA12FBC-7DBE-41CE-9F35-DF0925B764C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F65A8333-6B32-4FCA-A732-52B69060FD39}"/>
                                            </p:graphicEl>
                                          </p:spTgt>
                                        </p:tgtEl>
                                        <p:attrNameLst>
                                          <p:attrName>style.visibility</p:attrName>
                                        </p:attrNameLst>
                                      </p:cBhvr>
                                      <p:to>
                                        <p:strVal val="visible"/>
                                      </p:to>
                                    </p:set>
                                    <p:animEffect transition="in" filter="fade">
                                      <p:cBhvr>
                                        <p:cTn id="17" dur="500"/>
                                        <p:tgtEl>
                                          <p:spTgt spid="6">
                                            <p:graphicEl>
                                              <a:dgm id="{F65A8333-6B32-4FCA-A732-52B69060FD3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7B4804EE-C8BA-48ED-B658-514A64E51573}"/>
                                            </p:graphicEl>
                                          </p:spTgt>
                                        </p:tgtEl>
                                        <p:attrNameLst>
                                          <p:attrName>style.visibility</p:attrName>
                                        </p:attrNameLst>
                                      </p:cBhvr>
                                      <p:to>
                                        <p:strVal val="visible"/>
                                      </p:to>
                                    </p:set>
                                    <p:animEffect transition="in" filter="fade">
                                      <p:cBhvr>
                                        <p:cTn id="22" dur="500"/>
                                        <p:tgtEl>
                                          <p:spTgt spid="6">
                                            <p:graphicEl>
                                              <a:dgm id="{7B4804EE-C8BA-48ED-B658-514A64E515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sz="3600" dirty="0" smtClean="0"/>
              <a:t>General </a:t>
            </a:r>
            <a:r>
              <a:rPr lang="en-US" sz="3600" dirty="0">
                <a:solidFill>
                  <a:srgbClr val="FFC000"/>
                </a:solidFill>
              </a:rPr>
              <a:t>Anti Avoidance </a:t>
            </a:r>
            <a:r>
              <a:rPr lang="en-US" sz="3600" dirty="0"/>
              <a:t>Rules</a:t>
            </a:r>
          </a:p>
          <a:p>
            <a:r>
              <a:rPr lang="en-US" sz="3600" strike="sngStrike" dirty="0"/>
              <a:t>WEF </a:t>
            </a:r>
            <a:r>
              <a:rPr lang="en-US" sz="3600" strike="sngStrike" dirty="0" smtClean="0"/>
              <a:t>1/4/2014 </a:t>
            </a:r>
            <a:r>
              <a:rPr lang="en-US" sz="3600" dirty="0" smtClean="0"/>
              <a:t>[1/4/17]</a:t>
            </a:r>
            <a:endParaRPr lang="en-US" sz="3600" dirty="0"/>
          </a:p>
          <a:p>
            <a:r>
              <a:rPr lang="en-US" sz="3600" dirty="0"/>
              <a:t>IT commissioner take action against tax avoidance</a:t>
            </a:r>
          </a:p>
          <a:p>
            <a:r>
              <a:rPr lang="en-US" sz="3600" dirty="0"/>
              <a:t>Indian Citizen, NRI, Foreigner</a:t>
            </a:r>
          </a:p>
          <a:p>
            <a:r>
              <a:rPr lang="en-US" sz="3600" dirty="0"/>
              <a:t>Even outside India</a:t>
            </a:r>
          </a:p>
          <a:p>
            <a:r>
              <a:rPr lang="en-US" sz="3600" dirty="0"/>
              <a:t>Even </a:t>
            </a:r>
            <a:r>
              <a:rPr lang="en-US" sz="3600" dirty="0" smtClean="0"/>
              <a:t>retrospective </a:t>
            </a:r>
            <a:endParaRPr lang="en-US" sz="3600" dirty="0"/>
          </a:p>
          <a:p>
            <a:r>
              <a:rPr lang="en-US" sz="3600" dirty="0"/>
              <a:t>Even if protected under any DTAA</a:t>
            </a:r>
          </a:p>
          <a:p>
            <a:endParaRPr lang="en-US" dirty="0"/>
          </a:p>
        </p:txBody>
      </p:sp>
      <p:sp>
        <p:nvSpPr>
          <p:cNvPr id="6" name="Title 5"/>
          <p:cNvSpPr>
            <a:spLocks noGrp="1"/>
          </p:cNvSpPr>
          <p:nvPr>
            <p:ph type="title"/>
          </p:nvPr>
        </p:nvSpPr>
        <p:spPr>
          <a:xfrm>
            <a:off x="6678228" y="934377"/>
            <a:ext cx="2297096" cy="1199223"/>
          </a:xfrm>
        </p:spPr>
        <p:txBody>
          <a:bodyPr/>
          <a:lstStyle/>
          <a:p>
            <a:r>
              <a:rPr lang="en-US" dirty="0"/>
              <a:t>GAAR</a:t>
            </a:r>
            <a:br>
              <a:rPr lang="en-US" dirty="0"/>
            </a:br>
            <a:endParaRPr lang="en-US" dirty="0"/>
          </a:p>
        </p:txBody>
      </p:sp>
      <p:sp>
        <p:nvSpPr>
          <p:cNvPr id="8" name="Text Placeholder 7"/>
          <p:cNvSpPr>
            <a:spLocks noGrp="1"/>
          </p:cNvSpPr>
          <p:nvPr>
            <p:ph type="body" sz="quarter" idx="13"/>
          </p:nvPr>
        </p:nvSpPr>
        <p:spPr/>
        <p:txBody>
          <a:bodyPr/>
          <a:lstStyle/>
          <a:p>
            <a:r>
              <a:rPr lang="en-US" dirty="0" smtClean="0"/>
              <a:t>Budget 2012</a:t>
            </a:r>
            <a:endParaRPr lang="en-US" dirty="0"/>
          </a:p>
        </p:txBody>
      </p:sp>
      <p:pic>
        <p:nvPicPr>
          <p:cNvPr id="3" name="Content Placeholder 2"/>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822333" y="2133600"/>
            <a:ext cx="2008886" cy="3243263"/>
          </a:xfrm>
          <a:prstGeom prst="rect">
            <a:avLst/>
          </a:prstGeom>
        </p:spPr>
      </p:pic>
    </p:spTree>
    <p:extLst>
      <p:ext uri="{BB962C8B-B14F-4D97-AF65-F5344CB8AC3E}">
        <p14:creationId xmlns:p14="http://schemas.microsoft.com/office/powerpoint/2010/main" val="5479961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10000"/>
          </a:bodyPr>
          <a:lstStyle/>
          <a:p>
            <a:r>
              <a:rPr lang="en-US" sz="3600" dirty="0" err="1" smtClean="0"/>
              <a:t>Parthasarathi</a:t>
            </a:r>
            <a:r>
              <a:rPr lang="en-US" sz="3600" dirty="0" smtClean="0"/>
              <a:t> </a:t>
            </a:r>
            <a:r>
              <a:rPr lang="en-US" sz="3600" dirty="0" err="1" smtClean="0"/>
              <a:t>Shome</a:t>
            </a:r>
            <a:r>
              <a:rPr lang="en-US" sz="3600" dirty="0" smtClean="0"/>
              <a:t> Panel: Only </a:t>
            </a:r>
            <a:r>
              <a:rPr lang="en-US" sz="3600" dirty="0"/>
              <a:t>in rare cases</a:t>
            </a:r>
          </a:p>
          <a:p>
            <a:r>
              <a:rPr lang="en-US" sz="3600" dirty="0"/>
              <a:t>&gt;3 Cr</a:t>
            </a:r>
            <a:r>
              <a:rPr lang="en-US" sz="3600" dirty="0" smtClean="0"/>
              <a:t>. </a:t>
            </a:r>
            <a:r>
              <a:rPr lang="en-US" sz="3600" dirty="0"/>
              <a:t>tax </a:t>
            </a:r>
            <a:r>
              <a:rPr lang="en-US" sz="3600" dirty="0" smtClean="0"/>
              <a:t>benefit [Not </a:t>
            </a:r>
            <a:r>
              <a:rPr lang="en-US" sz="3600" dirty="0"/>
              <a:t>to fill Revenue </a:t>
            </a:r>
            <a:r>
              <a:rPr lang="en-US" sz="3600" dirty="0" smtClean="0"/>
              <a:t>shortfalls]</a:t>
            </a:r>
            <a:endParaRPr lang="en-US" sz="3600" dirty="0"/>
          </a:p>
          <a:p>
            <a:r>
              <a:rPr lang="en-US" sz="3600" dirty="0"/>
              <a:t>Defer till </a:t>
            </a:r>
            <a:r>
              <a:rPr lang="en-US" sz="3600" dirty="0" smtClean="0"/>
              <a:t>2016. </a:t>
            </a:r>
            <a:r>
              <a:rPr lang="en-US" sz="3600" dirty="0" err="1" smtClean="0"/>
              <a:t>Jaitley</a:t>
            </a:r>
            <a:r>
              <a:rPr lang="en-US" sz="3600" dirty="0" smtClean="0"/>
              <a:t> =&gt; 1/4/2017 [and not retrospective]</a:t>
            </a:r>
          </a:p>
          <a:p>
            <a:r>
              <a:rPr lang="en-US" sz="3600" dirty="0" smtClean="0"/>
              <a:t>Safeguard before notice: </a:t>
            </a:r>
            <a:r>
              <a:rPr lang="en-US" sz="3600" dirty="0" err="1" smtClean="0"/>
              <a:t>Princi</a:t>
            </a:r>
            <a:r>
              <a:rPr lang="en-US" sz="3600" dirty="0" smtClean="0"/>
              <a:t>. Commissioner + panel headed by HC judge.</a:t>
            </a:r>
          </a:p>
          <a:p>
            <a:r>
              <a:rPr lang="en-US" sz="3600" dirty="0" smtClean="0"/>
              <a:t>Now if caught: Equities 15%, Derivatives 30% [+ penalty depending on facts &amp; circumstances of the case.]</a:t>
            </a:r>
            <a:endParaRPr lang="en-US" sz="3600" dirty="0"/>
          </a:p>
        </p:txBody>
      </p:sp>
      <p:sp>
        <p:nvSpPr>
          <p:cNvPr id="6" name="Title 5"/>
          <p:cNvSpPr>
            <a:spLocks noGrp="1"/>
          </p:cNvSpPr>
          <p:nvPr>
            <p:ph type="title"/>
          </p:nvPr>
        </p:nvSpPr>
        <p:spPr/>
        <p:txBody>
          <a:bodyPr/>
          <a:lstStyle/>
          <a:p>
            <a:r>
              <a:rPr lang="en-US" sz="2800" dirty="0" smtClean="0"/>
              <a:t>GAAR </a:t>
            </a:r>
            <a:br>
              <a:rPr lang="en-US" sz="2800" dirty="0" smtClean="0"/>
            </a:br>
            <a:r>
              <a:rPr lang="en-US" sz="2800" dirty="0" smtClean="0"/>
              <a:t>how to prevent abuse?</a:t>
            </a:r>
            <a:endParaRPr lang="en-US" sz="2800" dirty="0"/>
          </a:p>
        </p:txBody>
      </p:sp>
      <p:sp>
        <p:nvSpPr>
          <p:cNvPr id="8" name="Text Placeholder 7"/>
          <p:cNvSpPr>
            <a:spLocks noGrp="1"/>
          </p:cNvSpPr>
          <p:nvPr>
            <p:ph type="body" sz="quarter" idx="13"/>
          </p:nvPr>
        </p:nvSpPr>
        <p:spPr/>
        <p:txBody>
          <a:bodyPr/>
          <a:lstStyle/>
          <a:p>
            <a:r>
              <a:rPr lang="en-US" dirty="0" smtClean="0"/>
              <a:t>2012</a:t>
            </a:r>
            <a:endParaRPr lang="en-US" dirty="0"/>
          </a:p>
        </p:txBody>
      </p:sp>
      <p:pic>
        <p:nvPicPr>
          <p:cNvPr id="10" name="Content Placeholder 5"/>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74251" y="2593870"/>
            <a:ext cx="2305050" cy="2703722"/>
          </a:xfr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4824021"/>
            <a:ext cx="6848475" cy="2100654"/>
          </a:xfrm>
          <a:prstGeom prst="rect">
            <a:avLst/>
          </a:prstGeom>
        </p:spPr>
      </p:pic>
      <p:sp>
        <p:nvSpPr>
          <p:cNvPr id="3" name="Rectangular Callout 2"/>
          <p:cNvSpPr/>
          <p:nvPr/>
        </p:nvSpPr>
        <p:spPr>
          <a:xfrm>
            <a:off x="6981825" y="5297592"/>
            <a:ext cx="1993498" cy="1465158"/>
          </a:xfrm>
          <a:prstGeom prst="wedgeRectCallout">
            <a:avLst>
              <a:gd name="adj1" fmla="val 3535"/>
              <a:gd name="adj2" fmla="val -73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 also chief of Tax Administration Reform Commission (TARC)</a:t>
            </a:r>
          </a:p>
          <a:p>
            <a:pPr algn="ctr"/>
            <a:r>
              <a:rPr lang="en-US" dirty="0" smtClean="0"/>
              <a:t>2013-16</a:t>
            </a:r>
            <a:endParaRPr lang="en-US" dirty="0"/>
          </a:p>
        </p:txBody>
      </p:sp>
    </p:spTree>
    <p:extLst>
      <p:ext uri="{BB962C8B-B14F-4D97-AF65-F5344CB8AC3E}">
        <p14:creationId xmlns:p14="http://schemas.microsoft.com/office/powerpoint/2010/main" val="2093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503" y="4363161"/>
            <a:ext cx="1096156" cy="137160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3640" y="3453895"/>
            <a:ext cx="2251710" cy="2251710"/>
          </a:xfrm>
          <a:prstGeom prst="rect">
            <a:avLst/>
          </a:prstGeom>
        </p:spPr>
      </p:pic>
      <p:sp>
        <p:nvSpPr>
          <p:cNvPr id="16" name="TextBox 15"/>
          <p:cNvSpPr txBox="1"/>
          <p:nvPr/>
        </p:nvSpPr>
        <p:spPr>
          <a:xfrm>
            <a:off x="105503" y="2825493"/>
            <a:ext cx="2103120" cy="1107996"/>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100" b="1" u="sng" dirty="0"/>
              <a:t>Offshore Investor</a:t>
            </a:r>
          </a:p>
          <a:p>
            <a:pPr algn="ctr"/>
            <a:r>
              <a:rPr lang="en-US" sz="1500" dirty="0"/>
              <a:t>Without PAN card, DEMAD account </a:t>
            </a:r>
          </a:p>
          <a:p>
            <a:pPr algn="ctr"/>
            <a:r>
              <a:rPr lang="en-US" sz="1500" dirty="0"/>
              <a:t>or SEBI Registration</a:t>
            </a:r>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63644" y="1736247"/>
            <a:ext cx="2432685" cy="1824514"/>
          </a:xfrm>
          <a:prstGeom prst="rect">
            <a:avLst/>
          </a:prstGeom>
        </p:spPr>
      </p:pic>
      <p:sp>
        <p:nvSpPr>
          <p:cNvPr id="18" name="TextBox 17"/>
          <p:cNvSpPr txBox="1"/>
          <p:nvPr/>
        </p:nvSpPr>
        <p:spPr>
          <a:xfrm>
            <a:off x="4193209" y="3365264"/>
            <a:ext cx="1768488" cy="784830"/>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500" dirty="0">
                <a:latin typeface="Arial Black" panose="020B0A04020102020204" pitchFamily="34" charset="0"/>
              </a:rPr>
              <a:t>SEBI registered </a:t>
            </a:r>
          </a:p>
          <a:p>
            <a:pPr algn="ctr"/>
            <a:r>
              <a:rPr lang="en-US" sz="1500" dirty="0" smtClean="0">
                <a:latin typeface="Arial Black" panose="020B0A04020102020204" pitchFamily="34" charset="0"/>
              </a:rPr>
              <a:t>FII/FPI </a:t>
            </a:r>
            <a:r>
              <a:rPr lang="en-US" sz="1500" dirty="0">
                <a:latin typeface="Arial Black" panose="020B0A04020102020204" pitchFamily="34" charset="0"/>
              </a:rPr>
              <a:t>(India)</a:t>
            </a:r>
          </a:p>
        </p:txBody>
      </p:sp>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66459" y="2084339"/>
            <a:ext cx="1302557" cy="1302557"/>
          </a:xfrm>
          <a:prstGeom prst="rect">
            <a:avLst/>
          </a:prstGeom>
        </p:spPr>
      </p:pic>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5563" y="1453892"/>
            <a:ext cx="1143000" cy="13716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278020">
            <a:off x="6579591" y="2933298"/>
            <a:ext cx="1052158" cy="1102260"/>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484255">
            <a:off x="6429472" y="2433472"/>
            <a:ext cx="1419318" cy="1030649"/>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80759" y="2198639"/>
            <a:ext cx="1302557" cy="1302557"/>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95059" y="2312939"/>
            <a:ext cx="1302557" cy="1302557"/>
          </a:xfrm>
          <a:prstGeom prst="rect">
            <a:avLst/>
          </a:prstGeom>
        </p:spPr>
      </p:pic>
      <p:sp>
        <p:nvSpPr>
          <p:cNvPr id="27" name="TextBox 26"/>
          <p:cNvSpPr txBox="1"/>
          <p:nvPr/>
        </p:nvSpPr>
        <p:spPr>
          <a:xfrm>
            <a:off x="6263640" y="5359356"/>
            <a:ext cx="2251710" cy="369332"/>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latin typeface="Arial Black" panose="020B0A04020102020204" pitchFamily="34" charset="0"/>
              </a:rPr>
              <a:t>FII’s portfolio</a:t>
            </a:r>
          </a:p>
        </p:txBody>
      </p:sp>
      <p:cxnSp>
        <p:nvCxnSpPr>
          <p:cNvPr id="28" name="Straight Arrow Connector 27"/>
          <p:cNvCxnSpPr/>
          <p:nvPr/>
        </p:nvCxnSpPr>
        <p:spPr>
          <a:xfrm>
            <a:off x="2208169" y="3250701"/>
            <a:ext cx="1984586" cy="378190"/>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1" name="Straight Arrow Connector 30"/>
          <p:cNvCxnSpPr/>
          <p:nvPr/>
        </p:nvCxnSpPr>
        <p:spPr>
          <a:xfrm>
            <a:off x="5961697" y="3691313"/>
            <a:ext cx="484823" cy="173635"/>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a:endCxn id="29" idx="3"/>
          </p:cNvCxnSpPr>
          <p:nvPr/>
        </p:nvCxnSpPr>
        <p:spPr>
          <a:xfrm flipH="1">
            <a:off x="3863644" y="4106796"/>
            <a:ext cx="1189373" cy="135772"/>
          </a:xfrm>
          <a:prstGeom prst="straightConnector1">
            <a:avLst/>
          </a:prstGeom>
          <a:ln w="76200">
            <a:solidFill>
              <a:srgbClr val="FF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7" name="Straight Arrow Connector 36"/>
          <p:cNvCxnSpPr/>
          <p:nvPr/>
        </p:nvCxnSpPr>
        <p:spPr>
          <a:xfrm flipH="1" flipV="1">
            <a:off x="2160427" y="3444173"/>
            <a:ext cx="659156" cy="466232"/>
          </a:xfrm>
          <a:prstGeom prst="straightConnector1">
            <a:avLst/>
          </a:prstGeom>
          <a:ln w="76200">
            <a:solidFill>
              <a:srgbClr val="FF0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42" name="TextBox 41"/>
          <p:cNvSpPr txBox="1"/>
          <p:nvPr/>
        </p:nvSpPr>
        <p:spPr>
          <a:xfrm>
            <a:off x="2682085" y="4843455"/>
            <a:ext cx="2756916" cy="715581"/>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350" dirty="0">
                <a:latin typeface="Arial Black" panose="020B0A04020102020204" pitchFamily="34" charset="0"/>
              </a:rPr>
              <a:t>P-Note</a:t>
            </a:r>
          </a:p>
          <a:p>
            <a:pPr algn="ctr"/>
            <a:r>
              <a:rPr lang="en-US" sz="1350" dirty="0">
                <a:latin typeface="Arial Black" panose="020B0A04020102020204" pitchFamily="34" charset="0"/>
              </a:rPr>
              <a:t>Derives value from </a:t>
            </a:r>
          </a:p>
          <a:p>
            <a:pPr algn="ctr"/>
            <a:r>
              <a:rPr lang="en-US" sz="1350" dirty="0">
                <a:latin typeface="Arial Black" panose="020B0A04020102020204" pitchFamily="34" charset="0"/>
              </a:rPr>
              <a:t>FII portfolio</a:t>
            </a:r>
          </a:p>
        </p:txBody>
      </p:sp>
      <p:cxnSp>
        <p:nvCxnSpPr>
          <p:cNvPr id="62" name="Straight Arrow Connector 61"/>
          <p:cNvCxnSpPr>
            <a:stCxn id="42" idx="3"/>
            <a:endCxn id="27" idx="1"/>
          </p:cNvCxnSpPr>
          <p:nvPr/>
        </p:nvCxnSpPr>
        <p:spPr>
          <a:xfrm>
            <a:off x="5439001" y="5189704"/>
            <a:ext cx="824639" cy="342777"/>
          </a:xfrm>
          <a:prstGeom prst="straightConnector1">
            <a:avLst/>
          </a:prstGeom>
          <a:ln w="76200">
            <a:solidFill>
              <a:schemeClr val="accent2"/>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9" name="Picture 2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835101" y="3728296"/>
            <a:ext cx="1028543" cy="10285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32" name="TextBox 31"/>
          <p:cNvSpPr txBox="1"/>
          <p:nvPr/>
        </p:nvSpPr>
        <p:spPr>
          <a:xfrm rot="2871603">
            <a:off x="7235198" y="2793120"/>
            <a:ext cx="1304222" cy="646331"/>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latin typeface="Arial Black" panose="020B0A04020102020204" pitchFamily="34" charset="0"/>
              </a:rPr>
              <a:t>Shares</a:t>
            </a:r>
          </a:p>
          <a:p>
            <a:pPr algn="ctr"/>
            <a:r>
              <a:rPr lang="en-US" dirty="0">
                <a:latin typeface="Arial Black" panose="020B0A04020102020204" pitchFamily="34" charset="0"/>
              </a:rPr>
              <a:t>bonds</a:t>
            </a:r>
          </a:p>
        </p:txBody>
      </p:sp>
      <p:pic>
        <p:nvPicPr>
          <p:cNvPr id="26" name="Picture 25"/>
          <p:cNvPicPr>
            <a:picLocks noChangeAspect="1"/>
          </p:cNvPicPr>
          <p:nvPr/>
        </p:nvPicPr>
        <p:blipFill>
          <a:blip r:embed="rId11"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rot="20661092">
            <a:off x="6396339" y="2262698"/>
            <a:ext cx="1169683" cy="412691"/>
          </a:xfrm>
          <a:prstGeom prst="rect">
            <a:avLst/>
          </a:prstGeom>
        </p:spPr>
      </p:pic>
      <p:sp>
        <p:nvSpPr>
          <p:cNvPr id="30" name="Title 5"/>
          <p:cNvSpPr txBox="1">
            <a:spLocks/>
          </p:cNvSpPr>
          <p:nvPr/>
        </p:nvSpPr>
        <p:spPr>
          <a:xfrm rot="19950091">
            <a:off x="892175" y="4315954"/>
            <a:ext cx="2128922" cy="1193036"/>
          </a:xfrm>
          <a:prstGeom prst="leftArrow">
            <a:avLst>
              <a:gd name="adj1" fmla="val 100000"/>
              <a:gd name="adj2" fmla="val 37793"/>
            </a:avLst>
          </a:prstGeom>
          <a:solidFill>
            <a:schemeClr val="tx1">
              <a:lumMod val="85000"/>
              <a:lumOff val="15000"/>
            </a:schemeClr>
          </a:solidFill>
          <a:ln w="28575">
            <a:solidFill>
              <a:srgbClr val="FF0000"/>
            </a:solidFill>
          </a:ln>
        </p:spPr>
        <p:style>
          <a:lnRef idx="0">
            <a:schemeClr val="dk1"/>
          </a:lnRef>
          <a:fillRef idx="3">
            <a:schemeClr val="dk1"/>
          </a:fillRef>
          <a:effectRef idx="3">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600" dirty="0">
                <a:latin typeface="Franklin Gothic Demi Cond" panose="020B0706030402020204" pitchFamily="34" charset="0"/>
              </a:rPr>
              <a:t>Tom can sell </a:t>
            </a:r>
          </a:p>
          <a:p>
            <a:pPr algn="ctr"/>
            <a:r>
              <a:rPr lang="en-US" sz="1600" dirty="0">
                <a:latin typeface="Franklin Gothic Demi Cond" panose="020B0706030402020204" pitchFamily="34" charset="0"/>
              </a:rPr>
              <a:t>P-note to others without paying capital gains tax </a:t>
            </a:r>
          </a:p>
          <a:p>
            <a:pPr algn="ctr"/>
            <a:r>
              <a:rPr lang="en-US" sz="1600" dirty="0">
                <a:latin typeface="Franklin Gothic Demi Cond" panose="020B0706030402020204" pitchFamily="34" charset="0"/>
              </a:rPr>
              <a:t>to India</a:t>
            </a:r>
          </a:p>
        </p:txBody>
      </p:sp>
      <p:sp>
        <p:nvSpPr>
          <p:cNvPr id="2" name="Title 1"/>
          <p:cNvSpPr>
            <a:spLocks noGrp="1"/>
          </p:cNvSpPr>
          <p:nvPr>
            <p:ph type="title"/>
          </p:nvPr>
        </p:nvSpPr>
        <p:spPr/>
        <p:txBody>
          <a:bodyPr/>
          <a:lstStyle/>
          <a:p>
            <a:r>
              <a:rPr lang="en-US" dirty="0" smtClean="0"/>
              <a:t>P-Note: Offshore Derivative Instrument</a:t>
            </a:r>
            <a:endParaRPr lang="en-US" dirty="0"/>
          </a:p>
        </p:txBody>
      </p:sp>
    </p:spTree>
    <p:extLst>
      <p:ext uri="{BB962C8B-B14F-4D97-AF65-F5344CB8AC3E}">
        <p14:creationId xmlns:p14="http://schemas.microsoft.com/office/powerpoint/2010/main" val="588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right)">
                                      <p:cBhvr>
                                        <p:cTn id="24" dur="500"/>
                                        <p:tgtEl>
                                          <p:spTgt spid="2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righ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2" grpId="0" animBg="1"/>
      <p:bldP spid="32"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484255">
            <a:off x="77751" y="3813862"/>
            <a:ext cx="1249235" cy="907142"/>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81144" y="976662"/>
            <a:ext cx="914400" cy="91440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95444" y="1090962"/>
            <a:ext cx="914400" cy="914400"/>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09744" y="1205262"/>
            <a:ext cx="914400" cy="914400"/>
          </a:xfrm>
          <a:prstGeom prst="rect">
            <a:avLst/>
          </a:prstGeom>
        </p:spPr>
      </p:pic>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25267" y="4120455"/>
            <a:ext cx="1218785" cy="914089"/>
          </a:xfrm>
          <a:prstGeom prst="rect">
            <a:avLst/>
          </a:prstGeom>
        </p:spPr>
      </p:pic>
      <p:sp>
        <p:nvSpPr>
          <p:cNvPr id="39" name="TextBox 38"/>
          <p:cNvSpPr txBox="1"/>
          <p:nvPr/>
        </p:nvSpPr>
        <p:spPr>
          <a:xfrm>
            <a:off x="4956264" y="5034543"/>
            <a:ext cx="2477808" cy="784830"/>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500" dirty="0">
                <a:latin typeface="Arial Black" panose="020B0A04020102020204" pitchFamily="34" charset="0"/>
              </a:rPr>
              <a:t>P-Note</a:t>
            </a:r>
          </a:p>
          <a:p>
            <a:pPr algn="ctr"/>
            <a:r>
              <a:rPr lang="en-US" sz="1500" dirty="0">
                <a:latin typeface="Arial Black" panose="020B0A04020102020204" pitchFamily="34" charset="0"/>
              </a:rPr>
              <a:t>Derives value from FII’s portfolio</a:t>
            </a:r>
          </a:p>
        </p:txBody>
      </p:sp>
      <p:cxnSp>
        <p:nvCxnSpPr>
          <p:cNvPr id="37" name="Straight Arrow Connector 36"/>
          <p:cNvCxnSpPr>
            <a:stCxn id="8" idx="1"/>
          </p:cNvCxnSpPr>
          <p:nvPr/>
        </p:nvCxnSpPr>
        <p:spPr>
          <a:xfrm flipH="1">
            <a:off x="3956568" y="2863467"/>
            <a:ext cx="1498175" cy="1322690"/>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4592" y="1056132"/>
            <a:ext cx="1938958" cy="1201394"/>
          </a:xfrm>
          <a:prstGeom prst="rect">
            <a:avLst/>
          </a:prstGeom>
        </p:spPr>
      </p:pic>
      <p:sp>
        <p:nvSpPr>
          <p:cNvPr id="3" name="TextBox 2"/>
          <p:cNvSpPr txBox="1"/>
          <p:nvPr/>
        </p:nvSpPr>
        <p:spPr>
          <a:xfrm>
            <a:off x="162510" y="2257525"/>
            <a:ext cx="2103120" cy="1015663"/>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500" dirty="0">
                <a:latin typeface="Segoe UI Semibold" panose="020B0702040204020203" pitchFamily="34" charset="0"/>
                <a:cs typeface="Segoe UI Semibold" panose="020B0702040204020203" pitchFamily="34" charset="0"/>
              </a:rPr>
              <a:t>Sadhu Yadav a.k.a Politician, builder, Contractor &amp; Mafia </a:t>
            </a:r>
          </a:p>
          <a:p>
            <a:pPr algn="ctr"/>
            <a:r>
              <a:rPr lang="en-US" sz="1500" dirty="0">
                <a:latin typeface="Segoe UI Semibold" panose="020B0702040204020203" pitchFamily="34" charset="0"/>
                <a:cs typeface="Segoe UI Semibold" panose="020B0702040204020203" pitchFamily="34" charset="0"/>
              </a:rPr>
              <a:t>all in one Multiskill</a:t>
            </a:r>
          </a:p>
        </p:txBody>
      </p:sp>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15234" y="1176769"/>
            <a:ext cx="1440180" cy="960120"/>
          </a:xfrm>
          <a:prstGeom prst="rect">
            <a:avLst/>
          </a:prstGeom>
        </p:spPr>
      </p:pic>
      <p:cxnSp>
        <p:nvCxnSpPr>
          <p:cNvPr id="5" name="Straight Arrow Connector 4"/>
          <p:cNvCxnSpPr>
            <a:endCxn id="4" idx="1"/>
          </p:cNvCxnSpPr>
          <p:nvPr/>
        </p:nvCxnSpPr>
        <p:spPr>
          <a:xfrm>
            <a:off x="2183550" y="1656829"/>
            <a:ext cx="831685" cy="0"/>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7" name="TextBox 6"/>
          <p:cNvSpPr txBox="1"/>
          <p:nvPr/>
        </p:nvSpPr>
        <p:spPr>
          <a:xfrm>
            <a:off x="2683764" y="2136889"/>
            <a:ext cx="2103120" cy="1015663"/>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500" dirty="0">
                <a:latin typeface="Segoe UI Semibold" panose="020B0702040204020203" pitchFamily="34" charset="0"/>
                <a:cs typeface="Segoe UI Semibold" panose="020B0702040204020203" pitchFamily="34" charset="0"/>
              </a:rPr>
              <a:t>Hawala operator sends Rupees to Tax Haven, converting</a:t>
            </a:r>
          </a:p>
          <a:p>
            <a:pPr algn="ctr"/>
            <a:r>
              <a:rPr lang="en-US" sz="1500" dirty="0">
                <a:latin typeface="Segoe UI Semibold" panose="020B0702040204020203" pitchFamily="34" charset="0"/>
                <a:cs typeface="Segoe UI Semibold" panose="020B0702040204020203" pitchFamily="34" charset="0"/>
              </a:rPr>
              <a:t>to Dollars</a:t>
            </a:r>
          </a:p>
        </p:txBody>
      </p:sp>
      <p:sp>
        <p:nvSpPr>
          <p:cNvPr id="8" name="TextBox 7"/>
          <p:cNvSpPr txBox="1"/>
          <p:nvPr/>
        </p:nvSpPr>
        <p:spPr>
          <a:xfrm>
            <a:off x="5454743" y="2482592"/>
            <a:ext cx="2103120" cy="78483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500" dirty="0">
                <a:latin typeface="Segoe UI Semibold" panose="020B0702040204020203" pitchFamily="34" charset="0"/>
                <a:cs typeface="Segoe UI Semibold" panose="020B0702040204020203" pitchFamily="34" charset="0"/>
              </a:rPr>
              <a:t>Hedge Fund Manager or Investment banker </a:t>
            </a:r>
          </a:p>
          <a:p>
            <a:pPr algn="ctr"/>
            <a:r>
              <a:rPr lang="en-US" sz="1500" dirty="0">
                <a:latin typeface="Segoe UI Semibold" panose="020B0702040204020203" pitchFamily="34" charset="0"/>
                <a:cs typeface="Segoe UI Semibold" panose="020B0702040204020203" pitchFamily="34" charset="0"/>
              </a:rPr>
              <a:t>in Tax Haven</a:t>
            </a:r>
            <a:endParaRPr lang="en-US" sz="1200" dirty="0">
              <a:latin typeface="Segoe UI Semibold" panose="020B0702040204020203" pitchFamily="34" charset="0"/>
              <a:cs typeface="Segoe UI Semibold" panose="020B0702040204020203" pitchFamily="34" charset="0"/>
            </a:endParaRPr>
          </a:p>
        </p:txBody>
      </p:sp>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34803" y="1110992"/>
            <a:ext cx="1143000" cy="1371600"/>
          </a:xfrm>
          <a:prstGeom prst="rect">
            <a:avLst/>
          </a:prstGeom>
        </p:spPr>
      </p:pic>
      <p:cxnSp>
        <p:nvCxnSpPr>
          <p:cNvPr id="10" name="Straight Arrow Connector 9"/>
          <p:cNvCxnSpPr>
            <a:stCxn id="4" idx="3"/>
            <a:endCxn id="9" idx="1"/>
          </p:cNvCxnSpPr>
          <p:nvPr/>
        </p:nvCxnSpPr>
        <p:spPr>
          <a:xfrm>
            <a:off x="4455414" y="1656829"/>
            <a:ext cx="1479389" cy="139964"/>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91895" y="3238733"/>
            <a:ext cx="914400" cy="914400"/>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06195" y="3353033"/>
            <a:ext cx="914400" cy="914400"/>
          </a:xfrm>
          <a:prstGeom prst="rect">
            <a:avLst/>
          </a:prstGeom>
        </p:spPr>
      </p:pic>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0495" y="3467333"/>
            <a:ext cx="914400" cy="914400"/>
          </a:xfrm>
          <a:prstGeom prst="rect">
            <a:avLst/>
          </a:prstGeom>
        </p:spPr>
      </p:pic>
      <p:sp>
        <p:nvSpPr>
          <p:cNvPr id="20" name="TextBox 19"/>
          <p:cNvSpPr txBox="1"/>
          <p:nvPr/>
        </p:nvSpPr>
        <p:spPr>
          <a:xfrm>
            <a:off x="2585628" y="5005619"/>
            <a:ext cx="2091875" cy="300082"/>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350" dirty="0">
                <a:latin typeface="Arial Black" panose="020B0A04020102020204" pitchFamily="34" charset="0"/>
              </a:rPr>
              <a:t>SEBI registered FII</a:t>
            </a:r>
          </a:p>
        </p:txBody>
      </p:sp>
      <p:pic>
        <p:nvPicPr>
          <p:cNvPr id="21" name="Picture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2278020">
            <a:off x="1232145" y="3630024"/>
            <a:ext cx="1052158" cy="1102260"/>
          </a:xfrm>
          <a:prstGeom prst="rect">
            <a:avLst/>
          </a:prstGeom>
        </p:spPr>
      </p:pic>
      <p:pic>
        <p:nvPicPr>
          <p:cNvPr id="23" name="Picture 2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0661092">
            <a:off x="392164" y="3703419"/>
            <a:ext cx="1253401" cy="442228"/>
          </a:xfrm>
          <a:prstGeom prst="rect">
            <a:avLst/>
          </a:prstGeom>
        </p:spPr>
      </p:pic>
      <p:sp>
        <p:nvSpPr>
          <p:cNvPr id="24" name="TextBox 23"/>
          <p:cNvSpPr txBox="1"/>
          <p:nvPr/>
        </p:nvSpPr>
        <p:spPr>
          <a:xfrm>
            <a:off x="162510" y="5560562"/>
            <a:ext cx="1894890" cy="369332"/>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latin typeface="Arial Black" panose="020B0A04020102020204" pitchFamily="34" charset="0"/>
              </a:rPr>
              <a:t>FII’s portfolio</a:t>
            </a:r>
          </a:p>
        </p:txBody>
      </p:sp>
      <p:pic>
        <p:nvPicPr>
          <p:cNvPr id="25" name="Picture 2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87695" y="4651416"/>
            <a:ext cx="1061937" cy="1061937"/>
          </a:xfrm>
          <a:prstGeom prst="rect">
            <a:avLst/>
          </a:prstGeom>
        </p:spPr>
      </p:pic>
      <p:cxnSp>
        <p:nvCxnSpPr>
          <p:cNvPr id="27" name="Straight Arrow Connector 26"/>
          <p:cNvCxnSpPr>
            <a:endCxn id="8" idx="2"/>
          </p:cNvCxnSpPr>
          <p:nvPr/>
        </p:nvCxnSpPr>
        <p:spPr>
          <a:xfrm flipV="1">
            <a:off x="6163143" y="3244339"/>
            <a:ext cx="343160" cy="729065"/>
          </a:xfrm>
          <a:prstGeom prst="straightConnector1">
            <a:avLst/>
          </a:prstGeom>
          <a:ln w="76200">
            <a:solidFill>
              <a:srgbClr val="00206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8" name="Straight Arrow Connector 27"/>
          <p:cNvCxnSpPr/>
          <p:nvPr/>
        </p:nvCxnSpPr>
        <p:spPr>
          <a:xfrm flipV="1">
            <a:off x="5077053" y="4536766"/>
            <a:ext cx="629150" cy="564182"/>
          </a:xfrm>
          <a:prstGeom prst="straightConnector1">
            <a:avLst/>
          </a:prstGeom>
          <a:ln w="76200">
            <a:solidFill>
              <a:srgbClr val="00206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a:stCxn id="39" idx="1"/>
            <a:endCxn id="24" idx="3"/>
          </p:cNvCxnSpPr>
          <p:nvPr/>
        </p:nvCxnSpPr>
        <p:spPr>
          <a:xfrm flipH="1">
            <a:off x="2057400" y="5415417"/>
            <a:ext cx="2898864" cy="318270"/>
          </a:xfrm>
          <a:prstGeom prst="straightConnector1">
            <a:avLst/>
          </a:prstGeom>
          <a:ln w="76200">
            <a:solidFill>
              <a:schemeClr val="accent2"/>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43" name="Picture 4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534896" y="3910750"/>
            <a:ext cx="1028543" cy="1028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5" name="Straight Arrow Connector 44"/>
          <p:cNvCxnSpPr>
            <a:stCxn id="19" idx="1"/>
          </p:cNvCxnSpPr>
          <p:nvPr/>
        </p:nvCxnSpPr>
        <p:spPr>
          <a:xfrm flipH="1">
            <a:off x="1979478" y="4577499"/>
            <a:ext cx="945790" cy="512945"/>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6" name="Title 5"/>
          <p:cNvSpPr>
            <a:spLocks noGrp="1"/>
          </p:cNvSpPr>
          <p:nvPr>
            <p:ph type="title"/>
          </p:nvPr>
        </p:nvSpPr>
        <p:spPr/>
        <p:txBody>
          <a:bodyPr/>
          <a:lstStyle/>
          <a:p>
            <a:r>
              <a:rPr lang="en-US" dirty="0" smtClean="0"/>
              <a:t>P-Notes: round tripping, Terror Finance, Money Laundering…</a:t>
            </a:r>
            <a:endParaRPr lang="en-US" dirty="0"/>
          </a:p>
        </p:txBody>
      </p:sp>
    </p:spTree>
    <p:extLst>
      <p:ext uri="{BB962C8B-B14F-4D97-AF65-F5344CB8AC3E}">
        <p14:creationId xmlns:p14="http://schemas.microsoft.com/office/powerpoint/2010/main" val="24564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1000" fill="hold"/>
                                        <p:tgtEl>
                                          <p:spTgt spid="4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8"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5204178" cy="3903134"/>
          </a:xfrm>
          <a:prstGeom prst="rect">
            <a:avLst/>
          </a:prstGeom>
        </p:spPr>
      </p:pic>
      <p:graphicFrame>
        <p:nvGraphicFramePr>
          <p:cNvPr id="4" name="Diagram 3"/>
          <p:cNvGraphicFramePr/>
          <p:nvPr>
            <p:extLst>
              <p:ext uri="{D42A27DB-BD31-4B8C-83A1-F6EECF244321}">
                <p14:modId xmlns:p14="http://schemas.microsoft.com/office/powerpoint/2010/main" val="450003910"/>
              </p:ext>
            </p:extLst>
          </p:nvPr>
        </p:nvGraphicFramePr>
        <p:xfrm>
          <a:off x="1524000" y="27940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p:cNvSpPr/>
          <p:nvPr/>
        </p:nvSpPr>
        <p:spPr>
          <a:xfrm>
            <a:off x="5328356" y="4741333"/>
            <a:ext cx="3431822" cy="18965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u="sng" dirty="0" smtClean="0"/>
              <a:t>Who can’t issue P-Notes</a:t>
            </a:r>
          </a:p>
          <a:p>
            <a:pPr algn="ctr"/>
            <a:r>
              <a:rPr lang="en-US" sz="2800" dirty="0" smtClean="0"/>
              <a:t>CAT-II high risk</a:t>
            </a:r>
          </a:p>
          <a:p>
            <a:pPr algn="ctr"/>
            <a:r>
              <a:rPr lang="en-US" sz="2800" dirty="0" smtClean="0"/>
              <a:t>CAT-III all</a:t>
            </a:r>
            <a:endParaRPr lang="en-US" sz="2800" dirty="0"/>
          </a:p>
        </p:txBody>
      </p:sp>
      <p:pic>
        <p:nvPicPr>
          <p:cNvPr id="6" name="Picture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 y="4492978"/>
            <a:ext cx="1450892" cy="1434923"/>
          </a:xfrm>
          <a:prstGeom prst="rect">
            <a:avLst/>
          </a:prstGeom>
        </p:spPr>
      </p:pic>
      <p:graphicFrame>
        <p:nvGraphicFramePr>
          <p:cNvPr id="8" name="Diagram 7"/>
          <p:cNvGraphicFramePr/>
          <p:nvPr>
            <p:extLst>
              <p:ext uri="{D42A27DB-BD31-4B8C-83A1-F6EECF244321}">
                <p14:modId xmlns:p14="http://schemas.microsoft.com/office/powerpoint/2010/main" val="984989499"/>
              </p:ext>
            </p:extLst>
          </p:nvPr>
        </p:nvGraphicFramePr>
        <p:xfrm>
          <a:off x="3973689" y="275167"/>
          <a:ext cx="5339644" cy="304376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4819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71BB2CE-14E2-4941-A64F-3BB259018CE9}"/>
                                            </p:graphicEl>
                                          </p:spTgt>
                                        </p:tgtEl>
                                        <p:attrNameLst>
                                          <p:attrName>style.visibility</p:attrName>
                                        </p:attrNameLst>
                                      </p:cBhvr>
                                      <p:to>
                                        <p:strVal val="visible"/>
                                      </p:to>
                                    </p:set>
                                    <p:animEffect transition="in" filter="fade">
                                      <p:cBhvr>
                                        <p:cTn id="7" dur="500"/>
                                        <p:tgtEl>
                                          <p:spTgt spid="4">
                                            <p:graphicEl>
                                              <a:dgm id="{871BB2CE-14E2-4941-A64F-3BB259018CE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1ACE3C51-4DCA-49AB-8BD7-D09107DF72DE}"/>
                                            </p:graphicEl>
                                          </p:spTgt>
                                        </p:tgtEl>
                                        <p:attrNameLst>
                                          <p:attrName>style.visibility</p:attrName>
                                        </p:attrNameLst>
                                      </p:cBhvr>
                                      <p:to>
                                        <p:strVal val="visible"/>
                                      </p:to>
                                    </p:set>
                                    <p:animEffect transition="in" filter="fade">
                                      <p:cBhvr>
                                        <p:cTn id="12" dur="500"/>
                                        <p:tgtEl>
                                          <p:spTgt spid="4">
                                            <p:graphicEl>
                                              <a:dgm id="{1ACE3C51-4DCA-49AB-8BD7-D09107DF72D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5027F2AC-B62D-47E3-A6A7-30C45B19B2E9}"/>
                                            </p:graphicEl>
                                          </p:spTgt>
                                        </p:tgtEl>
                                        <p:attrNameLst>
                                          <p:attrName>style.visibility</p:attrName>
                                        </p:attrNameLst>
                                      </p:cBhvr>
                                      <p:to>
                                        <p:strVal val="visible"/>
                                      </p:to>
                                    </p:set>
                                    <p:animEffect transition="in" filter="fade">
                                      <p:cBhvr>
                                        <p:cTn id="17" dur="500"/>
                                        <p:tgtEl>
                                          <p:spTgt spid="4">
                                            <p:graphicEl>
                                              <a:dgm id="{5027F2AC-B62D-47E3-A6A7-30C45B19B2E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0302AF5-D6BB-442D-BAB6-335230B1D9E7}"/>
                                            </p:graphicEl>
                                          </p:spTgt>
                                        </p:tgtEl>
                                        <p:attrNameLst>
                                          <p:attrName>style.visibility</p:attrName>
                                        </p:attrNameLst>
                                      </p:cBhvr>
                                      <p:to>
                                        <p:strVal val="visible"/>
                                      </p:to>
                                    </p:set>
                                    <p:animEffect transition="in" filter="fade">
                                      <p:cBhvr>
                                        <p:cTn id="22" dur="500"/>
                                        <p:tgtEl>
                                          <p:spTgt spid="4">
                                            <p:graphicEl>
                                              <a:dgm id="{50302AF5-D6BB-442D-BAB6-335230B1D9E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DAA59234-EC5B-4F73-A23E-75B9EA484C5C}"/>
                                            </p:graphicEl>
                                          </p:spTgt>
                                        </p:tgtEl>
                                        <p:attrNameLst>
                                          <p:attrName>style.visibility</p:attrName>
                                        </p:attrNameLst>
                                      </p:cBhvr>
                                      <p:to>
                                        <p:strVal val="visible"/>
                                      </p:to>
                                    </p:set>
                                    <p:animEffect transition="in" filter="fade">
                                      <p:cBhvr>
                                        <p:cTn id="27" dur="500"/>
                                        <p:tgtEl>
                                          <p:spTgt spid="4">
                                            <p:graphicEl>
                                              <a:dgm id="{DAA59234-EC5B-4F73-A23E-75B9EA484C5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B32F0AC9-8BCE-4643-9CBB-DBAC642231C6}"/>
                                            </p:graphicEl>
                                          </p:spTgt>
                                        </p:tgtEl>
                                        <p:attrNameLst>
                                          <p:attrName>style.visibility</p:attrName>
                                        </p:attrNameLst>
                                      </p:cBhvr>
                                      <p:to>
                                        <p:strVal val="visible"/>
                                      </p:to>
                                    </p:set>
                                    <p:animEffect transition="in" filter="fade">
                                      <p:cBhvr>
                                        <p:cTn id="32" dur="500"/>
                                        <p:tgtEl>
                                          <p:spTgt spid="4">
                                            <p:graphicEl>
                                              <a:dgm id="{B32F0AC9-8BCE-4643-9CBB-DBAC642231C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91FC7A2A-9C8F-4CBA-AEFE-AF907E32254D}"/>
                                            </p:graphicEl>
                                          </p:spTgt>
                                        </p:tgtEl>
                                        <p:attrNameLst>
                                          <p:attrName>style.visibility</p:attrName>
                                        </p:attrNameLst>
                                      </p:cBhvr>
                                      <p:to>
                                        <p:strVal val="visible"/>
                                      </p:to>
                                    </p:set>
                                    <p:animEffect transition="in" filter="fade">
                                      <p:cBhvr>
                                        <p:cTn id="37" dur="500"/>
                                        <p:tgtEl>
                                          <p:spTgt spid="8">
                                            <p:graphicEl>
                                              <a:dgm id="{91FC7A2A-9C8F-4CBA-AEFE-AF907E32254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3B69763E-58CA-4578-9212-75BC9225472E}"/>
                                            </p:graphicEl>
                                          </p:spTgt>
                                        </p:tgtEl>
                                        <p:attrNameLst>
                                          <p:attrName>style.visibility</p:attrName>
                                        </p:attrNameLst>
                                      </p:cBhvr>
                                      <p:to>
                                        <p:strVal val="visible"/>
                                      </p:to>
                                    </p:set>
                                    <p:animEffect transition="in" filter="fade">
                                      <p:cBhvr>
                                        <p:cTn id="42" dur="500"/>
                                        <p:tgtEl>
                                          <p:spTgt spid="8">
                                            <p:graphicEl>
                                              <a:dgm id="{3B69763E-58CA-4578-9212-75BC9225472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61E83D17-9EF3-49FA-9C93-6238356B2180}"/>
                                            </p:graphicEl>
                                          </p:spTgt>
                                        </p:tgtEl>
                                        <p:attrNameLst>
                                          <p:attrName>style.visibility</p:attrName>
                                        </p:attrNameLst>
                                      </p:cBhvr>
                                      <p:to>
                                        <p:strVal val="visible"/>
                                      </p:to>
                                    </p:set>
                                    <p:animEffect transition="in" filter="fade">
                                      <p:cBhvr>
                                        <p:cTn id="47" dur="500"/>
                                        <p:tgtEl>
                                          <p:spTgt spid="8">
                                            <p:graphicEl>
                                              <a:dgm id="{61E83D17-9EF3-49FA-9C93-6238356B218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74ACF213-EBC4-4DD1-8DC6-F753E95B6B82}"/>
                                            </p:graphicEl>
                                          </p:spTgt>
                                        </p:tgtEl>
                                        <p:attrNameLst>
                                          <p:attrName>style.visibility</p:attrName>
                                        </p:attrNameLst>
                                      </p:cBhvr>
                                      <p:to>
                                        <p:strVal val="visible"/>
                                      </p:to>
                                    </p:set>
                                    <p:animEffect transition="in" filter="fade">
                                      <p:cBhvr>
                                        <p:cTn id="52" dur="500"/>
                                        <p:tgtEl>
                                          <p:spTgt spid="8">
                                            <p:graphicEl>
                                              <a:dgm id="{74ACF213-EBC4-4DD1-8DC6-F753E95B6B8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8"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5772" y="1760967"/>
            <a:ext cx="2686050" cy="1631048"/>
          </a:xfrm>
          <a:prstGeom prst="rect">
            <a:avLst/>
          </a:prstGeom>
        </p:spPr>
      </p:pic>
      <p:sp>
        <p:nvSpPr>
          <p:cNvPr id="8" name="TextBox 7"/>
          <p:cNvSpPr txBox="1"/>
          <p:nvPr/>
        </p:nvSpPr>
        <p:spPr>
          <a:xfrm>
            <a:off x="472416" y="2374056"/>
            <a:ext cx="268605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Kishor </a:t>
            </a:r>
            <a:r>
              <a:rPr lang="en-US" sz="2400" dirty="0" err="1">
                <a:latin typeface="Arial Black" panose="020B0A04020102020204" pitchFamily="34" charset="0"/>
              </a:rPr>
              <a:t>Biyani</a:t>
            </a:r>
            <a:endParaRPr lang="en-US" sz="2400" dirty="0">
              <a:latin typeface="Arial Black" panose="020B0A04020102020204" pitchFamily="34" charset="0"/>
            </a:endParaRPr>
          </a:p>
          <a:p>
            <a:pPr algn="ctr"/>
            <a:r>
              <a:rPr lang="en-US" sz="2400" dirty="0">
                <a:latin typeface="Arial Black" panose="020B0A04020102020204" pitchFamily="34" charset="0"/>
              </a:rPr>
              <a:t>Future Group</a:t>
            </a:r>
          </a:p>
        </p:txBody>
      </p:sp>
      <p:sp>
        <p:nvSpPr>
          <p:cNvPr id="10" name="TextBox 9"/>
          <p:cNvSpPr txBox="1"/>
          <p:nvPr/>
        </p:nvSpPr>
        <p:spPr>
          <a:xfrm>
            <a:off x="760552" y="3311756"/>
            <a:ext cx="2035706" cy="461665"/>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latin typeface="Arial Black" panose="020B0A04020102020204" pitchFamily="34" charset="0"/>
              </a:rPr>
              <a:t>Big Bazaar</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2416" y="1154678"/>
            <a:ext cx="2686050" cy="1631048"/>
          </a:xfrm>
          <a:prstGeom prst="rect">
            <a:avLst/>
          </a:prstGeom>
        </p:spPr>
      </p:pic>
      <p:sp>
        <p:nvSpPr>
          <p:cNvPr id="27" name="TextBox 26"/>
          <p:cNvSpPr txBox="1"/>
          <p:nvPr/>
        </p:nvSpPr>
        <p:spPr>
          <a:xfrm>
            <a:off x="5836858" y="3311756"/>
            <a:ext cx="2163878" cy="461665"/>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Pantaloon</a:t>
            </a:r>
          </a:p>
        </p:txBody>
      </p:sp>
      <p:sp>
        <p:nvSpPr>
          <p:cNvPr id="23" name="TextBox 22"/>
          <p:cNvSpPr txBox="1"/>
          <p:nvPr/>
        </p:nvSpPr>
        <p:spPr>
          <a:xfrm>
            <a:off x="2659274" y="543865"/>
            <a:ext cx="6206011" cy="1650742"/>
          </a:xfrm>
          <a:prstGeom prst="leftArrow">
            <a:avLst/>
          </a:prstGeom>
          <a:solidFill>
            <a:schemeClr val="tx1">
              <a:lumMod val="85000"/>
              <a:lumOff val="15000"/>
            </a:schemeClr>
          </a:solidFill>
          <a:ln w="28575">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Decides transfer price of shares</a:t>
            </a:r>
          </a:p>
          <a:p>
            <a:pPr algn="ctr"/>
            <a:r>
              <a:rPr lang="en-US" sz="2400" strike="sngStrike" dirty="0">
                <a:latin typeface="Arial Black" panose="020B0A04020102020204" pitchFamily="34" charset="0"/>
              </a:rPr>
              <a:t>1000 cr.</a:t>
            </a:r>
            <a:r>
              <a:rPr lang="en-US" sz="2400" dirty="0">
                <a:latin typeface="Arial Black" panose="020B0A04020102020204" pitchFamily="34" charset="0"/>
              </a:rPr>
              <a:t>  100 Cr. </a:t>
            </a: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606" y="4946441"/>
            <a:ext cx="1494473" cy="1367584"/>
          </a:xfrm>
          <a:prstGeom prst="rect">
            <a:avLst/>
          </a:prstGeom>
        </p:spPr>
      </p:pic>
      <p:sp>
        <p:nvSpPr>
          <p:cNvPr id="11" name="Down Arrow Callout 10"/>
          <p:cNvSpPr/>
          <p:nvPr/>
        </p:nvSpPr>
        <p:spPr>
          <a:xfrm>
            <a:off x="255617" y="3926473"/>
            <a:ext cx="2698715" cy="1130902"/>
          </a:xfrm>
          <a:prstGeom prst="downArrow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smtClean="0">
                <a:latin typeface="Arial Black" panose="020B0A04020102020204" pitchFamily="34" charset="0"/>
              </a:rPr>
              <a:t>CGT [</a:t>
            </a:r>
            <a:r>
              <a:rPr lang="en-US" sz="3200" dirty="0" smtClean="0">
                <a:latin typeface="Franklin Gothic Medium Cond" panose="020B0606030402020204" pitchFamily="34" charset="0"/>
              </a:rPr>
              <a:t>▼</a:t>
            </a:r>
            <a:r>
              <a:rPr lang="en-US" sz="3200" dirty="0" smtClean="0">
                <a:latin typeface="Arial Black" panose="020B0A04020102020204" pitchFamily="34" charset="0"/>
              </a:rPr>
              <a:t>]</a:t>
            </a:r>
          </a:p>
        </p:txBody>
      </p:sp>
      <p:sp>
        <p:nvSpPr>
          <p:cNvPr id="12" name="TextBox 11"/>
          <p:cNvSpPr txBox="1"/>
          <p:nvPr/>
        </p:nvSpPr>
        <p:spPr>
          <a:xfrm>
            <a:off x="3158466" y="4595710"/>
            <a:ext cx="3683605" cy="461665"/>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Arial Black" panose="020B0A04020102020204" pitchFamily="34" charset="0"/>
              </a:rPr>
              <a:t>UNDER-VALUATION</a:t>
            </a:r>
          </a:p>
        </p:txBody>
      </p:sp>
      <p:sp>
        <p:nvSpPr>
          <p:cNvPr id="2" name="Title 1"/>
          <p:cNvSpPr>
            <a:spLocks noGrp="1"/>
          </p:cNvSpPr>
          <p:nvPr>
            <p:ph type="title"/>
          </p:nvPr>
        </p:nvSpPr>
        <p:spPr/>
        <p:txBody>
          <a:bodyPr/>
          <a:lstStyle/>
          <a:p>
            <a:r>
              <a:rPr lang="en-US" dirty="0"/>
              <a:t>Transfer Pricing and Advance ruling?</a:t>
            </a: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129" y="1301827"/>
            <a:ext cx="1027600" cy="1483899"/>
          </a:xfrm>
          <a:prstGeom prst="rect">
            <a:avLst/>
          </a:prstGeom>
        </p:spPr>
      </p:pic>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93223" y="2259449"/>
            <a:ext cx="2382567" cy="1727361"/>
          </a:xfrm>
          <a:prstGeom prst="rect">
            <a:avLst/>
          </a:prstGeom>
        </p:spPr>
      </p:pic>
      <p:sp>
        <p:nvSpPr>
          <p:cNvPr id="4" name="Rectangle 3"/>
          <p:cNvSpPr/>
          <p:nvPr/>
        </p:nvSpPr>
        <p:spPr>
          <a:xfrm>
            <a:off x="2523392" y="5192953"/>
            <a:ext cx="6620608" cy="1631216"/>
          </a:xfrm>
          <a:prstGeom prst="rect">
            <a:avLst/>
          </a:prstGeom>
          <a:solidFill>
            <a:schemeClr val="bg1"/>
          </a:solidFill>
        </p:spPr>
        <p:txBody>
          <a:bodyPr wrap="square">
            <a:spAutoFit/>
          </a:bodyPr>
          <a:lstStyle/>
          <a:p>
            <a:r>
              <a:rPr lang="en-US" sz="2000" u="sng" dirty="0" smtClean="0"/>
              <a:t>But why transfer shares?</a:t>
            </a:r>
          </a:p>
          <a:p>
            <a:pPr marL="285750" indent="-285750">
              <a:buFont typeface="Arial" panose="020B0604020202020204" pitchFamily="34" charset="0"/>
              <a:buChar char="•"/>
            </a:pPr>
            <a:r>
              <a:rPr lang="en-US" sz="2000" dirty="0" smtClean="0"/>
              <a:t>MNC: Reduce </a:t>
            </a:r>
            <a:r>
              <a:rPr lang="en-US" sz="2000" dirty="0"/>
              <a:t>Tax </a:t>
            </a:r>
            <a:r>
              <a:rPr lang="en-US" sz="2000" dirty="0" smtClean="0"/>
              <a:t>liability from foreign profits </a:t>
            </a:r>
            <a:r>
              <a:rPr lang="en-US" sz="2000" dirty="0"/>
              <a:t>(</a:t>
            </a:r>
            <a:r>
              <a:rPr lang="en-US" sz="2000" dirty="0" smtClean="0"/>
              <a:t>Netherland=&gt; Mauritius)</a:t>
            </a:r>
          </a:p>
          <a:p>
            <a:pPr marL="285750" indent="-285750">
              <a:buFont typeface="Arial" panose="020B0604020202020204" pitchFamily="34" charset="0"/>
              <a:buChar char="•"/>
            </a:pPr>
            <a:r>
              <a:rPr lang="en-US" sz="2000" dirty="0"/>
              <a:t>Transfer pricing: Vodafone (separate case) </a:t>
            </a:r>
            <a:r>
              <a:rPr lang="en-US" sz="2000" dirty="0" smtClean="0"/>
              <a:t>sell it @higher price.</a:t>
            </a:r>
            <a:endParaRPr lang="en-US" sz="2000" dirty="0"/>
          </a:p>
          <a:p>
            <a:pPr marL="285750" indent="-285750">
              <a:buFont typeface="Arial" panose="020B0604020202020204" pitchFamily="34" charset="0"/>
              <a:buChar char="•"/>
            </a:pPr>
            <a:r>
              <a:rPr lang="en-US" sz="2000" dirty="0" smtClean="0"/>
              <a:t>Replace </a:t>
            </a:r>
            <a:r>
              <a:rPr lang="en-US" sz="2000" dirty="0"/>
              <a:t>the Chain of </a:t>
            </a:r>
            <a:r>
              <a:rPr lang="en-US" sz="2000" dirty="0" smtClean="0"/>
              <a:t>command</a:t>
            </a:r>
            <a:endParaRPr lang="en-US" sz="2000" dirty="0"/>
          </a:p>
        </p:txBody>
      </p:sp>
    </p:spTree>
    <p:extLst>
      <p:ext uri="{BB962C8B-B14F-4D97-AF65-F5344CB8AC3E}">
        <p14:creationId xmlns:p14="http://schemas.microsoft.com/office/powerpoint/2010/main" val="332080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bg/>
                                          </p:spTgt>
                                        </p:tgtEl>
                                        <p:attrNameLst>
                                          <p:attrName>style.visibility</p:attrName>
                                        </p:attrNameLst>
                                      </p:cBhvr>
                                      <p:to>
                                        <p:strVal val="visible"/>
                                      </p:to>
                                    </p:set>
                                    <p:animEffect transition="in" filter="fade">
                                      <p:cBhvr>
                                        <p:cTn id="39" dur="500"/>
                                        <p:tgtEl>
                                          <p:spTgt spid="4">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fade">
                                      <p:cBhvr>
                                        <p:cTn id="44" dur="500"/>
                                        <p:tgtEl>
                                          <p:spTgt spid="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Effect transition="in" filter="fade">
                                      <p:cBhvr>
                                        <p:cTn id="49" dur="500"/>
                                        <p:tgtEl>
                                          <p:spTgt spid="4">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2" end="2"/>
                                            </p:txEl>
                                          </p:spTgt>
                                        </p:tgtEl>
                                        <p:attrNameLst>
                                          <p:attrName>style.visibility</p:attrName>
                                        </p:attrNameLst>
                                      </p:cBhvr>
                                      <p:to>
                                        <p:strVal val="visible"/>
                                      </p:to>
                                    </p:set>
                                    <p:animEffect transition="in" filter="fade">
                                      <p:cBhvr>
                                        <p:cTn id="54" dur="500"/>
                                        <p:tgtEl>
                                          <p:spTgt spid="4">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animEffect transition="in" filter="fade">
                                      <p:cBhvr>
                                        <p:cTn id="5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2" grpId="0" animBg="1"/>
      <p:bldP spid="4"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3936" y="1275398"/>
            <a:ext cx="6602280" cy="5281824"/>
          </a:xfrm>
          <a:prstGeom prst="rect">
            <a:avLst/>
          </a:prstGeom>
        </p:spPr>
      </p:pic>
      <p:sp>
        <p:nvSpPr>
          <p:cNvPr id="2" name="Title 1"/>
          <p:cNvSpPr>
            <a:spLocks noGrp="1"/>
          </p:cNvSpPr>
          <p:nvPr>
            <p:ph type="title"/>
          </p:nvPr>
        </p:nvSpPr>
        <p:spPr/>
        <p:txBody>
          <a:bodyPr/>
          <a:lstStyle/>
          <a:p>
            <a:r>
              <a:rPr lang="en-US" dirty="0" smtClean="0"/>
              <a:t>Why advance ruling on transfer pricing, M&amp;A etc.?</a:t>
            </a:r>
            <a:endParaRPr lang="en-US" dirty="0"/>
          </a:p>
        </p:txBody>
      </p:sp>
      <p:graphicFrame>
        <p:nvGraphicFramePr>
          <p:cNvPr id="4" name="Diagram 3"/>
          <p:cNvGraphicFramePr/>
          <p:nvPr>
            <p:extLst>
              <p:ext uri="{D42A27DB-BD31-4B8C-83A1-F6EECF244321}">
                <p14:modId xmlns:p14="http://schemas.microsoft.com/office/powerpoint/2010/main" val="1183141121"/>
              </p:ext>
            </p:extLst>
          </p:nvPr>
        </p:nvGraphicFramePr>
        <p:xfrm>
          <a:off x="82061" y="1194775"/>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595" y="795523"/>
            <a:ext cx="9213596" cy="479875"/>
          </a:xfrm>
          <a:prstGeom prst="rect">
            <a:avLst/>
          </a:prstGeom>
        </p:spPr>
      </p:pic>
      <p:graphicFrame>
        <p:nvGraphicFramePr>
          <p:cNvPr id="7" name="Diagram 6"/>
          <p:cNvGraphicFramePr/>
          <p:nvPr>
            <p:extLst>
              <p:ext uri="{D42A27DB-BD31-4B8C-83A1-F6EECF244321}">
                <p14:modId xmlns:p14="http://schemas.microsoft.com/office/powerpoint/2010/main" val="4189717854"/>
              </p:ext>
            </p:extLst>
          </p:nvPr>
        </p:nvGraphicFramePr>
        <p:xfrm>
          <a:off x="1450731" y="3138854"/>
          <a:ext cx="7543799" cy="423254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3" name="Picture 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53536" y="5128119"/>
            <a:ext cx="1222864" cy="1059815"/>
          </a:xfrm>
          <a:prstGeom prst="rect">
            <a:avLst/>
          </a:prstGeom>
        </p:spPr>
      </p:pic>
      <p:pic>
        <p:nvPicPr>
          <p:cNvPr id="8" name="Picture 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597580" y="1117175"/>
            <a:ext cx="2251146" cy="2508630"/>
          </a:xfrm>
          <a:prstGeom prst="rect">
            <a:avLst/>
          </a:prstGeom>
        </p:spPr>
      </p:pic>
    </p:spTree>
    <p:extLst>
      <p:ext uri="{BB962C8B-B14F-4D97-AF65-F5344CB8AC3E}">
        <p14:creationId xmlns:p14="http://schemas.microsoft.com/office/powerpoint/2010/main" val="52788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AEEC12E-0C05-439A-8DD8-5D383E04A111}"/>
                                            </p:graphicEl>
                                          </p:spTgt>
                                        </p:tgtEl>
                                        <p:attrNameLst>
                                          <p:attrName>style.visibility</p:attrName>
                                        </p:attrNameLst>
                                      </p:cBhvr>
                                      <p:to>
                                        <p:strVal val="visible"/>
                                      </p:to>
                                    </p:set>
                                    <p:animEffect transition="in" filter="fade">
                                      <p:cBhvr>
                                        <p:cTn id="7" dur="500"/>
                                        <p:tgtEl>
                                          <p:spTgt spid="4">
                                            <p:graphicEl>
                                              <a:dgm id="{EAEEC12E-0C05-439A-8DD8-5D383E04A11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E7A0DB5-9613-4429-B0B3-D6E898A34987}"/>
                                            </p:graphicEl>
                                          </p:spTgt>
                                        </p:tgtEl>
                                        <p:attrNameLst>
                                          <p:attrName>style.visibility</p:attrName>
                                        </p:attrNameLst>
                                      </p:cBhvr>
                                      <p:to>
                                        <p:strVal val="visible"/>
                                      </p:to>
                                    </p:set>
                                    <p:animEffect transition="in" filter="fade">
                                      <p:cBhvr>
                                        <p:cTn id="12" dur="500"/>
                                        <p:tgtEl>
                                          <p:spTgt spid="4">
                                            <p:graphicEl>
                                              <a:dgm id="{4E7A0DB5-9613-4429-B0B3-D6E898A3498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24EA4F66-4910-4E3E-AF2B-927594424BF2}"/>
                                            </p:graphicEl>
                                          </p:spTgt>
                                        </p:tgtEl>
                                        <p:attrNameLst>
                                          <p:attrName>style.visibility</p:attrName>
                                        </p:attrNameLst>
                                      </p:cBhvr>
                                      <p:to>
                                        <p:strVal val="visible"/>
                                      </p:to>
                                    </p:set>
                                    <p:animEffect transition="in" filter="fade">
                                      <p:cBhvr>
                                        <p:cTn id="15" dur="500"/>
                                        <p:tgtEl>
                                          <p:spTgt spid="4">
                                            <p:graphicEl>
                                              <a:dgm id="{24EA4F66-4910-4E3E-AF2B-927594424BF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A10BC433-E4F0-48EC-8E8C-17EE33E559C3}"/>
                                            </p:graphicEl>
                                          </p:spTgt>
                                        </p:tgtEl>
                                        <p:attrNameLst>
                                          <p:attrName>style.visibility</p:attrName>
                                        </p:attrNameLst>
                                      </p:cBhvr>
                                      <p:to>
                                        <p:strVal val="visible"/>
                                      </p:to>
                                    </p:set>
                                    <p:animEffect transition="in" filter="fade">
                                      <p:cBhvr>
                                        <p:cTn id="20" dur="500"/>
                                        <p:tgtEl>
                                          <p:spTgt spid="4">
                                            <p:graphicEl>
                                              <a:dgm id="{A10BC433-E4F0-48EC-8E8C-17EE33E559C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40AC422D-2ADC-4D9E-B4C3-E0704CB2CAA6}"/>
                                            </p:graphicEl>
                                          </p:spTgt>
                                        </p:tgtEl>
                                        <p:attrNameLst>
                                          <p:attrName>style.visibility</p:attrName>
                                        </p:attrNameLst>
                                      </p:cBhvr>
                                      <p:to>
                                        <p:strVal val="visible"/>
                                      </p:to>
                                    </p:set>
                                    <p:animEffect transition="in" filter="fade">
                                      <p:cBhvr>
                                        <p:cTn id="23" dur="500"/>
                                        <p:tgtEl>
                                          <p:spTgt spid="4">
                                            <p:graphicEl>
                                              <a:dgm id="{40AC422D-2ADC-4D9E-B4C3-E0704CB2CAA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2F2CA8DE-4302-4F28-B94B-AEF34DC5FADD}"/>
                                            </p:graphicEl>
                                          </p:spTgt>
                                        </p:tgtEl>
                                        <p:attrNameLst>
                                          <p:attrName>style.visibility</p:attrName>
                                        </p:attrNameLst>
                                      </p:cBhvr>
                                      <p:to>
                                        <p:strVal val="visible"/>
                                      </p:to>
                                    </p:set>
                                    <p:animEffect transition="in" filter="fade">
                                      <p:cBhvr>
                                        <p:cTn id="28" dur="500"/>
                                        <p:tgtEl>
                                          <p:spTgt spid="4">
                                            <p:graphicEl>
                                              <a:dgm id="{2F2CA8DE-4302-4F28-B94B-AEF34DC5FAD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1F1F711-494B-4655-8BC0-CAABC349B29E}"/>
                                            </p:graphicEl>
                                          </p:spTgt>
                                        </p:tgtEl>
                                        <p:attrNameLst>
                                          <p:attrName>style.visibility</p:attrName>
                                        </p:attrNameLst>
                                      </p:cBhvr>
                                      <p:to>
                                        <p:strVal val="visible"/>
                                      </p:to>
                                    </p:set>
                                    <p:animEffect transition="in" filter="fade">
                                      <p:cBhvr>
                                        <p:cTn id="31" dur="500"/>
                                        <p:tgtEl>
                                          <p:spTgt spid="4">
                                            <p:graphicEl>
                                              <a:dgm id="{D1F1F711-494B-4655-8BC0-CAABC349B29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DA53E500-CF9C-4EA6-9065-9C70FDDC95FF}"/>
                                            </p:graphicEl>
                                          </p:spTgt>
                                        </p:tgtEl>
                                        <p:attrNameLst>
                                          <p:attrName>style.visibility</p:attrName>
                                        </p:attrNameLst>
                                      </p:cBhvr>
                                      <p:to>
                                        <p:strVal val="visible"/>
                                      </p:to>
                                    </p:set>
                                    <p:animEffect transition="in" filter="fade">
                                      <p:cBhvr>
                                        <p:cTn id="36" dur="500"/>
                                        <p:tgtEl>
                                          <p:spTgt spid="4">
                                            <p:graphicEl>
                                              <a:dgm id="{DA53E500-CF9C-4EA6-9065-9C70FDDC95FF}"/>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9AED79C3-8120-4AF7-8247-377663884645}"/>
                                            </p:graphicEl>
                                          </p:spTgt>
                                        </p:tgtEl>
                                        <p:attrNameLst>
                                          <p:attrName>style.visibility</p:attrName>
                                        </p:attrNameLst>
                                      </p:cBhvr>
                                      <p:to>
                                        <p:strVal val="visible"/>
                                      </p:to>
                                    </p:set>
                                    <p:animEffect transition="in" filter="fade">
                                      <p:cBhvr>
                                        <p:cTn id="41" dur="500"/>
                                        <p:tgtEl>
                                          <p:spTgt spid="4">
                                            <p:graphicEl>
                                              <a:dgm id="{9AED79C3-8120-4AF7-8247-377663884645}"/>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3716186E-CA47-4CD1-A037-13F6BDC07508}"/>
                                            </p:graphicEl>
                                          </p:spTgt>
                                        </p:tgtEl>
                                        <p:attrNameLst>
                                          <p:attrName>style.visibility</p:attrName>
                                        </p:attrNameLst>
                                      </p:cBhvr>
                                      <p:to>
                                        <p:strVal val="visible"/>
                                      </p:to>
                                    </p:set>
                                    <p:animEffect transition="in" filter="fade">
                                      <p:cBhvr>
                                        <p:cTn id="44" dur="500"/>
                                        <p:tgtEl>
                                          <p:spTgt spid="4">
                                            <p:graphicEl>
                                              <a:dgm id="{3716186E-CA47-4CD1-A037-13F6BDC07508}"/>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graphicEl>
                                              <a:dgm id="{538040FD-0C8E-4D9E-9003-A80C94AF47FF}"/>
                                            </p:graphicEl>
                                          </p:spTgt>
                                        </p:tgtEl>
                                        <p:attrNameLst>
                                          <p:attrName>style.visibility</p:attrName>
                                        </p:attrNameLst>
                                      </p:cBhvr>
                                      <p:to>
                                        <p:strVal val="visible"/>
                                      </p:to>
                                    </p:set>
                                    <p:animEffect transition="in" filter="fade">
                                      <p:cBhvr>
                                        <p:cTn id="49" dur="500"/>
                                        <p:tgtEl>
                                          <p:spTgt spid="7">
                                            <p:graphicEl>
                                              <a:dgm id="{538040FD-0C8E-4D9E-9003-A80C94AF47FF}"/>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graphicEl>
                                              <a:dgm id="{55981523-8719-46B0-9EBD-324EB8F6E8C4}"/>
                                            </p:graphicEl>
                                          </p:spTgt>
                                        </p:tgtEl>
                                        <p:attrNameLst>
                                          <p:attrName>style.visibility</p:attrName>
                                        </p:attrNameLst>
                                      </p:cBhvr>
                                      <p:to>
                                        <p:strVal val="visible"/>
                                      </p:to>
                                    </p:set>
                                    <p:animEffect transition="in" filter="fade">
                                      <p:cBhvr>
                                        <p:cTn id="52" dur="500"/>
                                        <p:tgtEl>
                                          <p:spTgt spid="7">
                                            <p:graphicEl>
                                              <a:dgm id="{55981523-8719-46B0-9EBD-324EB8F6E8C4}"/>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graphicEl>
                                              <a:dgm id="{33EB12A4-5329-4808-8475-08240CB10802}"/>
                                            </p:graphicEl>
                                          </p:spTgt>
                                        </p:tgtEl>
                                        <p:attrNameLst>
                                          <p:attrName>style.visibility</p:attrName>
                                        </p:attrNameLst>
                                      </p:cBhvr>
                                      <p:to>
                                        <p:strVal val="visible"/>
                                      </p:to>
                                    </p:set>
                                    <p:animEffect transition="in" filter="fade">
                                      <p:cBhvr>
                                        <p:cTn id="55" dur="500"/>
                                        <p:tgtEl>
                                          <p:spTgt spid="7">
                                            <p:graphicEl>
                                              <a:dgm id="{33EB12A4-5329-4808-8475-08240CB10802}"/>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graphicEl>
                                              <a:dgm id="{456A6D60-6C1F-415C-AE21-C01CA5813687}"/>
                                            </p:graphicEl>
                                          </p:spTgt>
                                        </p:tgtEl>
                                        <p:attrNameLst>
                                          <p:attrName>style.visibility</p:attrName>
                                        </p:attrNameLst>
                                      </p:cBhvr>
                                      <p:to>
                                        <p:strVal val="visible"/>
                                      </p:to>
                                    </p:set>
                                    <p:animEffect transition="in" filter="fade">
                                      <p:cBhvr>
                                        <p:cTn id="60" dur="500"/>
                                        <p:tgtEl>
                                          <p:spTgt spid="7">
                                            <p:graphicEl>
                                              <a:dgm id="{456A6D60-6C1F-415C-AE21-C01CA5813687}"/>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graphicEl>
                                              <a:dgm id="{ED89D093-0BA3-4228-A656-47D10AF880AB}"/>
                                            </p:graphicEl>
                                          </p:spTgt>
                                        </p:tgtEl>
                                        <p:attrNameLst>
                                          <p:attrName>style.visibility</p:attrName>
                                        </p:attrNameLst>
                                      </p:cBhvr>
                                      <p:to>
                                        <p:strVal val="visible"/>
                                      </p:to>
                                    </p:set>
                                    <p:animEffect transition="in" filter="fade">
                                      <p:cBhvr>
                                        <p:cTn id="63" dur="500"/>
                                        <p:tgtEl>
                                          <p:spTgt spid="7">
                                            <p:graphicEl>
                                              <a:dgm id="{ED89D093-0BA3-4228-A656-47D10AF880AB}"/>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
                                            <p:graphicEl>
                                              <a:dgm id="{5A7C5669-12F9-4136-A24A-BDCD40658C42}"/>
                                            </p:graphicEl>
                                          </p:spTgt>
                                        </p:tgtEl>
                                        <p:attrNameLst>
                                          <p:attrName>style.visibility</p:attrName>
                                        </p:attrNameLst>
                                      </p:cBhvr>
                                      <p:to>
                                        <p:strVal val="visible"/>
                                      </p:to>
                                    </p:set>
                                    <p:animEffect transition="in" filter="fade">
                                      <p:cBhvr>
                                        <p:cTn id="66" dur="500"/>
                                        <p:tgtEl>
                                          <p:spTgt spid="7">
                                            <p:graphicEl>
                                              <a:dgm id="{5A7C5669-12F9-4136-A24A-BDCD40658C42}"/>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graphicEl>
                                              <a:dgm id="{F90FF366-3BC2-4499-9C24-CA2E2E99A334}"/>
                                            </p:graphicEl>
                                          </p:spTgt>
                                        </p:tgtEl>
                                        <p:attrNameLst>
                                          <p:attrName>style.visibility</p:attrName>
                                        </p:attrNameLst>
                                      </p:cBhvr>
                                      <p:to>
                                        <p:strVal val="visible"/>
                                      </p:to>
                                    </p:set>
                                    <p:animEffect transition="in" filter="fade">
                                      <p:cBhvr>
                                        <p:cTn id="71" dur="500"/>
                                        <p:tgtEl>
                                          <p:spTgt spid="7">
                                            <p:graphicEl>
                                              <a:dgm id="{F90FF366-3BC2-4499-9C24-CA2E2E99A334}"/>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graphicEl>
                                              <a:dgm id="{FE131615-C0C8-4236-9CBF-5F748338962E}"/>
                                            </p:graphicEl>
                                          </p:spTgt>
                                        </p:tgtEl>
                                        <p:attrNameLst>
                                          <p:attrName>style.visibility</p:attrName>
                                        </p:attrNameLst>
                                      </p:cBhvr>
                                      <p:to>
                                        <p:strVal val="visible"/>
                                      </p:to>
                                    </p:set>
                                    <p:animEffect transition="in" filter="fade">
                                      <p:cBhvr>
                                        <p:cTn id="74" dur="500"/>
                                        <p:tgtEl>
                                          <p:spTgt spid="7">
                                            <p:graphicEl>
                                              <a:dgm id="{FE131615-C0C8-4236-9CBF-5F74833896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7"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0920" y="4666895"/>
            <a:ext cx="1783080" cy="265176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119106"/>
            <a:ext cx="6169897" cy="3227514"/>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4350" y="852365"/>
            <a:ext cx="3903875" cy="3486193"/>
          </a:xfrm>
          <a:prstGeom prst="rect">
            <a:avLst/>
          </a:prstGeom>
        </p:spPr>
      </p:pic>
      <p:sp>
        <p:nvSpPr>
          <p:cNvPr id="2" name="Rectangle 1"/>
          <p:cNvSpPr/>
          <p:nvPr/>
        </p:nvSpPr>
        <p:spPr>
          <a:xfrm>
            <a:off x="106850" y="0"/>
            <a:ext cx="520065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Only 4% of Indian voters are tax payers (ideal 23%)</a:t>
            </a:r>
          </a:p>
          <a:p>
            <a:pPr algn="ctr"/>
            <a:r>
              <a:rPr lang="en-US" sz="2000" dirty="0" smtClean="0"/>
              <a:t>We need to improve our fiscal capacity  </a:t>
            </a:r>
          </a:p>
          <a:p>
            <a:pPr algn="ctr"/>
            <a:r>
              <a:rPr lang="en-US" sz="2000" dirty="0" smtClean="0"/>
              <a:t>&lt;BES162 </a:t>
            </a:r>
            <a:r>
              <a:rPr lang="en-US" sz="2000" dirty="0" smtClean="0">
                <a:hlinkClick r:id="rId6"/>
              </a:rPr>
              <a:t>Link</a:t>
            </a:r>
            <a:r>
              <a:rPr lang="en-US" sz="2000" dirty="0" smtClean="0"/>
              <a:t>&gt;</a:t>
            </a:r>
            <a:endParaRPr lang="en-US" sz="2000" dirty="0"/>
          </a:p>
        </p:txBody>
      </p:sp>
      <p:sp>
        <p:nvSpPr>
          <p:cNvPr id="5" name="Rectangle 4"/>
          <p:cNvSpPr/>
          <p:nvPr/>
        </p:nvSpPr>
        <p:spPr>
          <a:xfrm>
            <a:off x="5527275" y="248027"/>
            <a:ext cx="3543300" cy="623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~5 cr. Indians pay income tax.</a:t>
            </a:r>
            <a:endParaRPr lang="en-US" sz="2000" dirty="0"/>
          </a:p>
        </p:txBody>
      </p:sp>
      <p:graphicFrame>
        <p:nvGraphicFramePr>
          <p:cNvPr id="7" name="Diagram 6"/>
          <p:cNvGraphicFramePr/>
          <p:nvPr>
            <p:extLst>
              <p:ext uri="{D42A27DB-BD31-4B8C-83A1-F6EECF244321}">
                <p14:modId xmlns:p14="http://schemas.microsoft.com/office/powerpoint/2010/main" val="3582640275"/>
              </p:ext>
            </p:extLst>
          </p:nvPr>
        </p:nvGraphicFramePr>
        <p:xfrm>
          <a:off x="0" y="3663556"/>
          <a:ext cx="9070575" cy="10033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p:cNvPicPr>
            <a:picLocks noChangeAspect="1"/>
          </p:cNvPicPr>
          <p:nvPr/>
        </p:nvPicPr>
        <p:blipFill>
          <a:blip r:embed="rId12"/>
          <a:stretch>
            <a:fillRect/>
          </a:stretch>
        </p:blipFill>
        <p:spPr>
          <a:xfrm>
            <a:off x="1870555" y="3212987"/>
            <a:ext cx="3543795" cy="2267266"/>
          </a:xfrm>
          <a:prstGeom prst="rect">
            <a:avLst/>
          </a:prstGeom>
        </p:spPr>
      </p:pic>
      <p:sp>
        <p:nvSpPr>
          <p:cNvPr id="9" name="Rectangular Callout 8"/>
          <p:cNvSpPr/>
          <p:nvPr/>
        </p:nvSpPr>
        <p:spPr>
          <a:xfrm>
            <a:off x="304800" y="5130800"/>
            <a:ext cx="7061487" cy="1667471"/>
          </a:xfrm>
          <a:prstGeom prst="wedgeRectCallout">
            <a:avLst>
              <a:gd name="adj1" fmla="val 58790"/>
              <a:gd name="adj2" fmla="val -5555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342900" indent="-342900" fontAlgn="ctr">
              <a:buFont typeface="Arial" panose="020B0604020202020204" pitchFamily="34" charset="0"/>
              <a:buChar char="•"/>
            </a:pPr>
            <a:r>
              <a:rPr lang="en-US" sz="2400" dirty="0"/>
              <a:t>~17% (Tax: GDP) low [based on income, consumption data]</a:t>
            </a:r>
          </a:p>
          <a:p>
            <a:pPr marL="342900" indent="-342900" fontAlgn="ctr">
              <a:buFont typeface="Arial" panose="020B0604020202020204" pitchFamily="34" charset="0"/>
              <a:buChar char="•"/>
            </a:pPr>
            <a:r>
              <a:rPr lang="en-US" sz="2400" dirty="0"/>
              <a:t>Direct: indirect tax ratio not right. 1</a:t>
            </a:r>
            <a:r>
              <a:rPr lang="en-US" sz="2400" baseline="30000" dirty="0"/>
              <a:t>st</a:t>
            </a:r>
            <a:r>
              <a:rPr lang="en-US" sz="2400" dirty="0"/>
              <a:t> world DT &gt;&gt; IT</a:t>
            </a:r>
          </a:p>
          <a:p>
            <a:pPr marL="342900" indent="-342900" fontAlgn="ctr">
              <a:buFont typeface="Arial" panose="020B0604020202020204" pitchFamily="34" charset="0"/>
              <a:buChar char="•"/>
            </a:pPr>
            <a:r>
              <a:rPr lang="en-US" sz="2400" dirty="0"/>
              <a:t>Tax Non-compliant society. So honest have to bear burden.</a:t>
            </a:r>
          </a:p>
        </p:txBody>
      </p:sp>
    </p:spTree>
    <p:extLst>
      <p:ext uri="{BB962C8B-B14F-4D97-AF65-F5344CB8AC3E}">
        <p14:creationId xmlns:p14="http://schemas.microsoft.com/office/powerpoint/2010/main" val="14209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bg/>
                                          </p:spTgt>
                                        </p:tgtEl>
                                        <p:attrNameLst>
                                          <p:attrName>style.visibility</p:attrName>
                                        </p:attrNameLst>
                                      </p:cBhvr>
                                      <p:to>
                                        <p:strVal val="visible"/>
                                      </p:to>
                                    </p:set>
                                    <p:animEffect transition="in" filter="wipe(down)">
                                      <p:cBhvr>
                                        <p:cTn id="18" dur="500"/>
                                        <p:tgtEl>
                                          <p:spTgt spid="9">
                                            <p:bg/>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down)">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wipe(down)">
                                      <p:cBhvr>
                                        <p:cTn id="28" dur="50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wipe(down)">
                                      <p:cBhvr>
                                        <p:cTn id="3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10000"/>
          </a:bodyPr>
          <a:lstStyle/>
          <a:p>
            <a:pPr marL="0" indent="0">
              <a:buNone/>
            </a:pPr>
            <a:r>
              <a:rPr lang="en-US" sz="4000" u="sng" dirty="0" smtClean="0"/>
              <a:t>Budget 2017 </a:t>
            </a:r>
          </a:p>
          <a:p>
            <a:r>
              <a:rPr lang="en-US" sz="4000" dirty="0" smtClean="0"/>
              <a:t>OECD Guidelines aligned. Will not harass companies.</a:t>
            </a:r>
          </a:p>
          <a:p>
            <a:r>
              <a:rPr lang="en-US" sz="4000" dirty="0"/>
              <a:t>More financial instruments </a:t>
            </a:r>
            <a:r>
              <a:rPr lang="en-US" sz="4000" dirty="0" smtClean="0"/>
              <a:t>exempted from CGT.</a:t>
            </a:r>
            <a:endParaRPr lang="en-US" sz="4000" dirty="0"/>
          </a:p>
          <a:p>
            <a:r>
              <a:rPr lang="en-US" sz="4000" dirty="0" smtClean="0"/>
              <a:t>Andhra Pradesh: land acquisition for state capital…exempt.</a:t>
            </a:r>
          </a:p>
          <a:p>
            <a:pPr marL="0" indent="0">
              <a:buNone/>
            </a:pPr>
            <a:r>
              <a:rPr lang="en-US" sz="4000" u="sng" dirty="0"/>
              <a:t>Budget 2016</a:t>
            </a:r>
          </a:p>
          <a:p>
            <a:r>
              <a:rPr lang="en-US" sz="4000" dirty="0"/>
              <a:t>Startup companies, gold bonds, rupee denominated bonds</a:t>
            </a:r>
            <a:r>
              <a:rPr lang="en-US" sz="4000" dirty="0" smtClean="0"/>
              <a:t>…</a:t>
            </a:r>
            <a:endParaRPr lang="en-US" sz="4000" dirty="0"/>
          </a:p>
        </p:txBody>
      </p:sp>
      <p:sp>
        <p:nvSpPr>
          <p:cNvPr id="6" name="Title 5"/>
          <p:cNvSpPr>
            <a:spLocks noGrp="1"/>
          </p:cNvSpPr>
          <p:nvPr>
            <p:ph type="title"/>
          </p:nvPr>
        </p:nvSpPr>
        <p:spPr/>
        <p:txBody>
          <a:bodyPr/>
          <a:lstStyle/>
          <a:p>
            <a:r>
              <a:rPr lang="en-US" dirty="0" smtClean="0"/>
              <a:t>CGT -&gt; GAAR-&gt;</a:t>
            </a:r>
            <a:br>
              <a:rPr lang="en-US" dirty="0" smtClean="0"/>
            </a:br>
            <a:r>
              <a:rPr lang="en-US" dirty="0" smtClean="0"/>
              <a:t>ease of doing also.</a:t>
            </a:r>
            <a:endParaRPr lang="en-US" dirty="0"/>
          </a:p>
        </p:txBody>
      </p:sp>
      <p:sp>
        <p:nvSpPr>
          <p:cNvPr id="8" name="Text Placeholder 7"/>
          <p:cNvSpPr>
            <a:spLocks noGrp="1"/>
          </p:cNvSpPr>
          <p:nvPr>
            <p:ph type="body" sz="quarter" idx="11"/>
          </p:nvPr>
        </p:nvSpPr>
        <p:spPr/>
        <p:txBody>
          <a:bodyPr/>
          <a:lstStyle/>
          <a:p>
            <a:r>
              <a:rPr lang="en-US" dirty="0"/>
              <a:t>Budgets</a:t>
            </a:r>
          </a:p>
        </p:txBody>
      </p:sp>
    </p:spTree>
    <p:extLst>
      <p:ext uri="{BB962C8B-B14F-4D97-AF65-F5344CB8AC3E}">
        <p14:creationId xmlns:p14="http://schemas.microsoft.com/office/powerpoint/2010/main" val="222530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688123"/>
            <a:ext cx="9190897" cy="5169877"/>
          </a:xfrm>
          <a:prstGeom prst="rect">
            <a:avLst/>
          </a:prstGeom>
        </p:spPr>
      </p:pic>
      <p:graphicFrame>
        <p:nvGraphicFramePr>
          <p:cNvPr id="3" name="Diagram 2"/>
          <p:cNvGraphicFramePr/>
          <p:nvPr>
            <p:extLst>
              <p:ext uri="{D42A27DB-BD31-4B8C-83A1-F6EECF244321}">
                <p14:modId xmlns:p14="http://schemas.microsoft.com/office/powerpoint/2010/main" val="4069157212"/>
              </p:ext>
            </p:extLst>
          </p:nvPr>
        </p:nvGraphicFramePr>
        <p:xfrm>
          <a:off x="1190445" y="-724619"/>
          <a:ext cx="6988770" cy="5784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734422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069863" y="4290910"/>
            <a:ext cx="566702" cy="566702"/>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algn="ctr" defTabSz="800100">
              <a:lnSpc>
                <a:spcPct val="90000"/>
              </a:lnSpc>
              <a:spcBef>
                <a:spcPct val="0"/>
              </a:spcBef>
              <a:spcAft>
                <a:spcPct val="35000"/>
              </a:spcAft>
            </a:pPr>
            <a:endParaRPr lang="en-US">
              <a:solidFill>
                <a:schemeClr val="bg1"/>
              </a:solidFill>
            </a:endParaRPr>
          </a:p>
        </p:txBody>
      </p:sp>
      <p:pic>
        <p:nvPicPr>
          <p:cNvPr id="6" name="Picture 5" descr="luxembourg.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1063" y="4116391"/>
            <a:ext cx="1107281" cy="628650"/>
          </a:xfrm>
          <a:prstGeom prst="rect">
            <a:avLst/>
          </a:prstGeom>
        </p:spPr>
      </p:pic>
      <p:sp>
        <p:nvSpPr>
          <p:cNvPr id="7" name="Rectangle 6"/>
          <p:cNvSpPr/>
          <p:nvPr/>
        </p:nvSpPr>
        <p:spPr>
          <a:xfrm>
            <a:off x="3992782" y="4317367"/>
            <a:ext cx="965201" cy="279307"/>
          </a:xfrm>
          <a:prstGeom prst="rect">
            <a:avLst/>
          </a:prstGeom>
        </p:spPr>
        <p:txBody>
          <a:bodyPr wrap="none">
            <a:spAutoFit/>
          </a:bodyPr>
          <a:lstStyle/>
          <a:p>
            <a:pPr algn="ctr" defTabSz="666750">
              <a:lnSpc>
                <a:spcPct val="90000"/>
              </a:lnSpc>
              <a:spcBef>
                <a:spcPct val="0"/>
              </a:spcBef>
              <a:spcAft>
                <a:spcPct val="35000"/>
              </a:spcAft>
            </a:pPr>
            <a:r>
              <a:rPr lang="en-US" sz="1350" dirty="0">
                <a:solidFill>
                  <a:schemeClr val="bg1"/>
                </a:solidFill>
              </a:rPr>
              <a:t>Luxembourg</a:t>
            </a:r>
          </a:p>
        </p:txBody>
      </p:sp>
      <p:sp>
        <p:nvSpPr>
          <p:cNvPr id="8" name="AutoShape 8" descr="data:image/jpeg;base64,/9j/4AAQSkZJRgABAQAAAQABAAD/2wCEAAkGBwgHBgkIBwgKCgkLDRYPDQwMDRsUFRAWIB0iIiAdHx8kKDQsJCYxJx8fLT0tMTU3Ojo6Iys/RD84QzQ5OjcBCgoKDQwNGg8PGjclHyU3Nzc3Nzc3Nzc3Nzc3Nzc3Nzc3Nzc3Nzc3Nzc3Nzc3Nzc3Nzc3Nzc3Nzc3Nzc3Nzc3N//AABEIAHIA4wMBIgACEQEDEQH/xAAcAAEAAgIDAQAAAAAAAAAAAAAABQYBBwMECAL/xABMEAABAgQDAgoGBQkFCQEAAAABAgMABAURBhIhBzETFkFRVWFxkZTRFCIyNoGzdIOhsbIXIzVCUmJyk8EVNHOC0iY3RUZWY2Si8CT/xAAaAQACAwEBAAAAAAAAAAAAAAAABQIDBAYB/8QANREAAQMDAgQEAwYHAQAAAAAAAQACAwQREgVREyExQTJhcZEigdEGFBWhscEjJEJTYvDxFv/aAAwDAQACEQMRAD8AmXa1iHDU29MTkqio0lx5ZS5fOEAqOmcbiN1ldkWqj4hw7iaXMslRl3nAQphxRac/yqB+0GNATGJqxh3FtacpE6tlKp98uNEBTbnrn2knQ/fFgk8SYZxDZFWlzQago/3qXBVLLVzqRe6Nebvi6SiniGbOYTFs9JUDGZuDtx0+YVyxbs0r6c8zhXEtSI1PokzPOf8Aqu/2K741HVp7F1Gm1SlVn6zKvj9R2acF+sG9iOsRtuRr2J8MMtvPqbrFHX7Ew05wiMvOHALj/NFpla1hbHMn6DUGmVqWNZWbAC7/ALp/qk3j2CuDTi9vv1VU+nSxt4jPibuOf/F5u4x14f8AG6n4xzzjs0zENccqUohdZqSkqfQCDNuEEZh1xszFuxH25nCs1pv9EmVfYlf9D3xq7+yKhRsQSkrVZN+UfTMI9R1Fr+sNQdxHWIbMkhkacUusQt07Wph+SqdOTJzD8ulbCyoMuqRc5hvtFawrUZ57EtMben5taFPpBSt9SgodYJ1iw7Zf0rTPo6/xCKphD3ppX0hMck8njWXdUUTDpgcQL2O3mvjbTVajTscOy9PqM5KsiWaPBsPrQm9jrYGKJxjr3TdT8Y55xctuLS39orjTKFuOKlmQlCE3KjY7hHUpmzt5lpubxZOoo8qsXEufWmXBzBHJ2ndzR1Mb4Y4Gl9ui4hsb5H4sFyq21X8Quupaaq9WccWbJQibcJUeYAHWLvTMPYkbZbncV4nqFHlFDMlkzbi5lwcyUA6fHuiYoJU2syez6iKl1HRyoPDhHjyarPqo7BFtouzZpTxnsSzSp2YUcykBRy9ilb1fZC6bUM/hhb87Jm3T44BlVvt/iOZ+gVeptWqM6g03B8nOuIv+cnJ59T7p6ypRKUdg7otWH8DTTBS/XqxOzDu/gGplwNjtN7n7I4MRbSsL4TYMlT+DnJhu6Uy0llyII/aVuH2nqjTeLdpGIcTFxp6Z9EkVi3okt6qSP3lb1fd1RGGhllOTlCavaG8OBga33PuuTaFX6ixjSrNU2sTiJRD2VtLE2sIACRusbb4r3GSvdN1PxjnnEWYxD1kTWtAslZN1K8ZK903U/GOecOMle6bqfjHPOIqES4bNkKV4yV7pup+Mc84cZK903U/GOecRUZg4bNkKU4yV7pup+Mc84cZK903U/GOecYTQai5SBVmGC/J5iha2TmLSuZad43jXdqOeJif2d4kk2y4mSEwkJzKDCwpSfVvqnfzi3OLc16jJTtNiRf5L0AlRHGSvdN1PxjnnDjJXum6n4xzzjpPycxLKWmYYeaKF5FhxspyqtexvuPVHXi0MYey8Urxkr3TdT8Y55w4yV7pup+Mc84ioQcNmyFK8ZK903U/GOecOMld6bqfjHPOIqEHDZshei9mU7NTWCKa9MzL77quFzOOuqUo/nVjUkxmOvsp9waX9d81cIRSAZlWKOntl2Fp+fmpyZxOpp6YeW642HWhkUpRJTrzHSOH8kmER/wA2K/mtRWKwkGsVC9v707yfvGOplTzDujD+JzN5Arq4/s5G5gdn1WycP4KpOHXi5SccvMpV7bJdZU251KSdD98SFYwrhOp5XWqrJyczcFbku8gJWefITYHsjU2RPMO6GRPMO6KJKwyeMXWmDQjA7KKYhbvw+WaQA07i5iel0iwbmFN5k9ir377xJVKYw1VGOBqMzTJlsHMA46g5TvuNdD1iPP2VPMO6GVP7I7o8FUR0ChJ9n2yOydJz9Ar5tbnJacqdOVJzDT6EsLBU0sKAOYaaRWcKuNs4kpjry0obQ+kqWs2A7TEUABuAHZDt1ihz8n5JvDSCKm+737Ee63hVW6PNTbk7IVmnyM86kIcm0cGt0pG4AqPqjsEQMng/DKZ1U1VcQt1FSjch2ZSnMesg3I6o1ZlTzDuhkTzDui11Rl4gl0WjOhaWxykX8hf36r0NK1GgybCWJSdpzLSBZKEPIAH2xWcVUuVxLmamMbqlZM6ejSrjSEkfvHer4m3VGn8qeYd0MqeYd0TbWFpuAs5+zjDzMhVy/JHhH/qxX81mMfkjwjp/tYr+azFOyJ5h3Qyp/ZHdF/4rPuo/+ai/uH2VaxVTZWkYhnafIzPpMsw5lbeuDnFgb6acsRMd2sfpN+37X9BHSjqYXF0TXHuAuSmZw5HMHYkJCEItVaRJYeYZma3IszJQlpb6AsrtlAuN9+SI5JtF7wxVW35OWkKZMGnTiG1BxrIODmsoKytSgOYG4XcADm0GepkdHGS0XUS7EXsttpYlKWwqVpUuxLJJzlDSA2Co8umnOO74cbbryHm3FqGVOhKDqvk+HL1xputVmszqGAlbjEqy3wYZlXC2Gxc7wD2c4ERcniGrSywuVqM6l11ojLwxWnQ8xvr6scBPp000hk4npdbo6qPHkFuPaBT1VbC7rcrKNvOFzhNJhDKG1D9c3IGguADobndpGhHUcGtSFZbpNvVUFDvGhi9TKZ/F9N4apzTkk5KtkqzhQllpSL5inc2v8XJrFCjsdHaW04aXXKyvc1zrtSEIQ2UUhCECF6E2U+4NL+u+auENlPuDS/rvmrhCCTxn1U11J2Y2XonZlNQqryJwOrD6QH9HMxzDRNt944PStkvS7/dMf6I1LiJl1/FtVZZbW46uoPhKEJzKUeEVoAIvWEtjVYqmSYrzn9myp14MWU8odm5Pxv2Ra6hpWNDnn9FsGo1g5CQ+5Vjad2UvOJaYqc066shKW0ImVKUeYAIuYtzOznDLzSXEszYSoZhmdWk/EHUfGPuSpeENnknnbQzLuFNuFc/OPu/17tIgJzG9bxDMLk8KSKm2xouYWAVJ6yb5UfG5hbKKdps0fVbqeTUZxkJCG7k2C79UwdgmkpSqpTDkuFeyFzKrnsG+OKl4VwNVnS1TnpiYUPa4N1yw7Ta0UaqTuHaE+t2vVByvVa91ysq4S2lXMt07+wd0Vucx1WK3OyckhbdPpomEBMlJJ4Nu2YaK5VfHTqi6Ghkl+ItACKivMbcWTOc7e9h9VddouH5DD0/Js01LiUPNKWvhFlWoUByxBYflGp+uSMpMAll55KFgGxseuLltl/StM+jr/EIqmEPemlfSEwreBxbLpaOV7tOEjjzsefutp/k0w3yNTPiFR1ahgTCVOYL84JptpO9fCrIHbbdGvtqmJavhvaU8/SJ52XJlmczd7oXp+sncYn8JbaZCdCJfEzAknjoZhoFTKj1jUp+0Q3NAcA9rb3XHjU6q/OR3upGRoOz2ffSxKVDhHVeyn0pQv2Xjq1iQ2b0ObMpV5qdlXx+q4iYAV1g5LKHWIsVUwXh/E0sJ6mONsrd9ZMxKEFtw9Y3H4WMVKqyWIcPShk63JM1yiDkfSXEpHOD7TZ7wIxhrWH+I3l5Jk2aSob/Lzuy2cbex6Lj9K2S9Lv8AdMf6IelbJel3+6Y/0RVZvBlEroLmFJ8yk4rUU2oKsFdTbnL2HXrij1ijVKiTZlKtJuyrw1CXB7Q5wdxHZDOCjo5x8B/RL5qzUIHYyPcD6lc+LlU5WJJ80V0u08ufmFm/rJsOfXfeIiMkEb4xDpjQ1oaOyWOcXEuPUpCEIkvFzyUq/PTTcrKNKdfdVlQ2neoxeMBYRqLeJ5RyrNGSkkhzhnHCiyklCklO/wDWBt8eeK5gn3qp3+IfwmLjQJBmdbm2eDSua9GvLJJtmVcEgc5t98JdV1A0vw2uCE0odPbUxPe51sbfmpdWFUSONW2Vstz9CUskuszKUltJBsFHMDobdojnewi1KY4aSy23MYbcIJWiabBbuk6H1grRWvxjjp9DKKItb8jLuOONrUFKNlJWCAhOtrHVV+wfH4l8NzSOAbdp7SV2yrQtbRK1a6g5t57I538WgubsG3qrBo9IMgH9DsPquhXqa2qvYgodObD0k9LF+XShd0lYAUix5wq47CRyxr6pUCqUthMxUJJxhpSwgKUQRmIJtoeYHujZ1Yo00pbpmaetottfm+AVwpPNcJTlH2fGKdXwniwu1v78zu/w3YaaXqfEc2NjRY+a9k0iKGldMx/Tt6+ap5jEZVGI6hJkhCECF6E2U+4NL+u+auENlPuDS/rvmrhCCTxn1U1ZWWsLYObdqCmmJaamlKdcctmedUo3Nt5tfkGkV6bxtXcRPqk8KSC2kblPrAKkjnJ9lP2mNKYpqE5xnq95p45Z15IusmwCyAOwCOouvVdcgZA1Ka9DIsWA6QgjrHLFh06WSxL+X5rdDU00Lb4ZO8+nt3WxapOYdoTy3a7PuV+rHVUtKO3aSr/uOnU9g7oqOIcdVmty5kgtuRpu5MlJjIi3MrlV8e6KteF43U9BFBzAuVRU1s1Sf4h5bdlknqjtUj9LSX0hv8QjqR9IWptaVoJSpJuCOQxsIuLLKt+bZf0rTPo6/wAQiqYP96aV9JTGvZ2vVafWlc7UZl9SBZJccKrDqjiZqtQYdQ6zOPIcQcyVJWQQeeEDtGkc/PILo6fW44qT7uWm9iPdXfbv/vAe+itfcY17eOxUKhOVKYMxUJl2YeIALjqio2G7WOtDyJhYwNPZc4VL4exLV8OTXD0edcl1H20A3Qv+JJ0MbjwntrkZwIlsTS3obx09JaGZknrG9P2xoWF4hLTRy9RzXoNl6iq2C8P4ml/TqY420p0ZkzEqQpC+0bj98VOqSOI8Pyhk61JM1yi8qHUlxIHIQfaQe8RpemVmp0nP/Zk/MyoX7YZcKQrttHf444l6dqH89ULHaU7K7HWKZQ6m9reHKM27H9j1C6eIUySazNJpjC2JML/NNLXmKRYaX5Yjo5H3nJh5bzyytxZupR3kxxw4YC1oB6pc8guJaLBIQhElFWDADXDYypLV7cI/lvzXBEbQmsD1igzCOAkm6shwpyOslTa2iOwi1/jGq8EKWnFlLLebhC+AnLvubgW642zI46rdBpYaqjiphSUi/pEstLzRI0Sq9vgT3mEOsQsf8T/3Wylr30t2gXB6qXqOHcRpozswyxJGZdbBcQlxxbyf4VE2uB1bxyxXcHUatz8wsy0hLtKRmS7OzrTlzfeki4za8h+y0cdCxtXCtqfNTWqWlm0omGnmSWr23ZgN53i2vwiXqm0OfrkuZaiBdOdHrKskuvLA35LC39YURafAY8gPh79fzVrNYxjdHiLnouk9hPEtKxCh+VkmptS1kpcZFmjmFvWFxlAudNfjEDtLws/hrC8v6TMNOuTM62SGkkBFkO6XO/fzRNUHaRUW5h9nhPTFrCAhx5o8ibKNhawvrrFb2hzlWnaCX6tMuzCXJ5osKU0ptsjg3L8GCNQLgXHNGrTYIuPm3qF5UatLPGI7WB5G3lutbmEZMYjq0vSEIQIXoTZT7g0v675q4Q2U+4NL+u+auEIJPGfVTWj8U+89Y+nv/jVEXEpin3nrH09/5ioizDyPwBQSEIRNCQhCBCQhCBCQhCBCQhCBCQhCBCQhCBCR9JQVWtqTuHPGBG0MFUuksVWhPtSRcmODamULLhPDKIIWMp0ulWcpAtq2N94z1NS2nbk5WwwPmvj2F/koKgYeepD0lV60iZllZ0uyssn1HHAkg5lEj1U82lz1DWLzX8aU/EdLEvV6c6ytLvrGXsVOtDUJzH2ASE339UWit0JusPoZrMyUqQ+fRnEEJWtJGqbc3s689xyxyTdCwexO05iqtsB11AZl0qeUkuBA5gddPvAjl49SbVzYTNPPsPJaKiKL7s3hePvfpZVTBuJZOiInkN0WbVT5x0K9FQC6E8hKVKGugFwebfyRNSuMqPIMPpotDLTq3nm1Oy0uMqMpsCcupO423a745sRTmEKtQZylUtiWemWEEy7TTZaCV3CbhdgALkXN4gMI4dk8KVozWJfRJlkS3DNPtL4RLTgIuCga310NraRKUlj8GtsNrnul7biwv89lCYfnqJSp6WfmZCaRNMLIfW4oOiYSd4cQq2U8tx3csc+M64xjpuWl5xlyn8CtXo6wQtAzAAZxa9ucjdfcYvdRVgCtMIn1+hhx15LAWMzKlOK3AgWuf/t0YrGE6OmZaqJQtCZVKAZdBAQ4ECyQb/DXmEFVUx0ePDaQ479OS26dHFk4z822Nrb9l57rdGqFEnlylUlnJd1O7MNFjnSdxHWIj7Rv/aFKtTdAllVZK3mhMl9JKeDO4hLYubi97nmCTu0I0xiiTlZGrKZk21Np4Fpa2ySeDWpAUUgnXS439nJDvT9QFUwXFnKD6d7WcT+m9lDQhCGaoXoTZT7g0v675q4Q2U+4NL+u+auEIJPGfVTWj8U+89Y+nv8AzFRFmJTFPvPWPp7/AMxURZh5H4AoFIQhE0JCEIEJCEIEJCEIEJCEIEJCEIEJCEIEJGyNnGIsOyzDMriRS2HpVd5SZAWUpBVmsctyCFX13axreMgxnqqZlTEY39CpxyOjOTSvRdRx5g16YZYNYbU6tQCXkNLyt351WFgdx/pvj6xDQafW5BoV5CnFIV/+WflTZbaLiys27UkaW5z1x5yzb4sOHMa13Dg4OnzhVL8ss+M7fwB3fC0I36DwrPpXkOG6nxb+JbOVgeZmUhKqnKz6FAWmzdmYy2uCsahzTLqcp64+WtnU3LLSovSr61aJQp1TSLddgSr+EW/iiEldq0k+UGrYfyrSlILkk+UjQ3HqnzMd47WaGw0z6JRp9bjBu3wryUjffeL/AHRC+sMGOIPn/pVRhgcciFKyeDqWmfafrcyutvtEBqSYZ4OWZBGbRBOumu/W+oJIidrVfpmHail7EFXDbjhytsMpUohGvrKSnk3HUdl+XVdV2rVuYbUxSpeVpbRAF2U53LfxK+ywFoosxMPTLy35l1x55ZutxxRUpR5yTqYkzR56p2VY/lsFZmG+ELfeKsY4GnadeaqAnihKiyxLpczFRHYAD1q3RouqTzlSqEzOu2C33FLKR+rc7o6l4XhrQ6bFRAiO/PdEkz3gNJ5BYhCEMFUvQmyn3Bpf13zVwhsp9waX9d81cIQSeM+qmtH4p956x9Pf+YqIuJXFPvNWD/57/wAxURcPI/AFBYhGYRNCxCMwgQsQjMIELEIzCBCxCMwgQsQjMIELEIzCBCxCMwgQsQjMIEJrCEI8QkYjMI9QsQjMIELEIzCBC9B7KfcGl/XfNXCGyn3Bpf13zVwhBJ4z6qampjDlCemnHHqLTVuLcWpa1SjZKiTvJtqY+eK+HugaX4NvyhCIhxt1XqcV8PdA0vwbflDivh7oGl+Db8oQj3J268Tivh7oGl+Db8ocV8PdA0vwbflCEGTt0JxXw90DS/Bt+UOK+HugaX4NvyhCDJ26E4r4e6Bpfg2/KHFfD3QNL8G35QhBk7dCcV8PdA0vwbflDivh7oGl+Db8oQgyduhOK+HugaX4NvyhxXw90DS/Bt+UIQZO3QnFfD3QNL8G35Q4r4e6Bpfg2/KEIMnboTivh7oGl+Db8ocV8PdA0vwbflCEGTt0JxXw90DS/Bt+UOK+HugaX4NvyhCDJ26E4r4e6Bpfg2/KHFfD3QNL8G35QhBk7dCcV8PdA0vwbflDivh7oGl+Db8oQgyduhOK+HugaX4NvyhxXw90DS/Bt+UIQZO3QnFfD3QNL8G35QOF8PdA0vwbflCEGTt16rBR5GTlKc0xKyjDLKSrK222EpHrE6AQhCKj1Ul//9k="/>
          <p:cNvSpPr>
            <a:spLocks noChangeAspect="1" noChangeArrowheads="1"/>
          </p:cNvSpPr>
          <p:nvPr/>
        </p:nvSpPr>
        <p:spPr bwMode="auto">
          <a:xfrm>
            <a:off x="1097376" y="443889"/>
            <a:ext cx="1621631" cy="814388"/>
          </a:xfrm>
          <a:prstGeom prst="rect">
            <a:avLst/>
          </a:prstGeom>
          <a:noFill/>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9" name="AutoShape 10" descr="data:image/jpeg;base64,/9j/4AAQSkZJRgABAQAAAQABAAD/2wCEAAkGBwgHBgkIBwgKCgkLDRYPDQwMDRsUFRAWIB0iIiAdHx8kKDQsJCYxJx8fLT0tMTU3Ojo6Iys/RD84QzQ5OjcBCgoKDQwNGg8PGjclHyU3Nzc3Nzc3Nzc3Nzc3Nzc3Nzc3Nzc3Nzc3Nzc3Nzc3Nzc3Nzc3Nzc3Nzc3Nzc3Nzc3N//AABEIAHIA4wMBIgACEQEDEQH/xAAcAAEAAgIDAQAAAAAAAAAAAAAABQYBBwMECAL/xABMEAABAgQDAgoGBQkFCQEAAAABAgMABAURBhIhBzETFkFRVWFxkZTRFCIyNoGzdIOhsbIXIzVCUmJyk8EVNHOC0iY3RUZWY2Si8CT/xAAaAQACAwEBAAAAAAAAAAAAAAAABQIDBAYB/8QANREAAQMDAgQEAwYHAQAAAAAAAQACAwQREgVREyExQTJhcZEigdEGFBWhscEjJEJTYvDxFv/aAAwDAQACEQMRAD8AmXa1iHDU29MTkqio0lx5ZS5fOEAqOmcbiN1ldkWqj4hw7iaXMslRl3nAQphxRac/yqB+0GNATGJqxh3FtacpE6tlKp98uNEBTbnrn2knQ/fFgk8SYZxDZFWlzQago/3qXBVLLVzqRe6Nebvi6SiniGbOYTFs9JUDGZuDtx0+YVyxbs0r6c8zhXEtSI1PokzPOf8Aqu/2K741HVp7F1Gm1SlVn6zKvj9R2acF+sG9iOsRtuRr2J8MMtvPqbrFHX7Ew05wiMvOHALj/NFpla1hbHMn6DUGmVqWNZWbAC7/ALp/qk3j2CuDTi9vv1VU+nSxt4jPibuOf/F5u4x14f8AG6n4xzzjs0zENccqUohdZqSkqfQCDNuEEZh1xszFuxH25nCs1pv9EmVfYlf9D3xq7+yKhRsQSkrVZN+UfTMI9R1Fr+sNQdxHWIbMkhkacUusQt07Wph+SqdOTJzD8ulbCyoMuqRc5hvtFawrUZ57EtMben5taFPpBSt9SgodYJ1iw7Zf0rTPo6/xCKphD3ppX0hMck8njWXdUUTDpgcQL2O3mvjbTVajTscOy9PqM5KsiWaPBsPrQm9jrYGKJxjr3TdT8Y55xctuLS39orjTKFuOKlmQlCE3KjY7hHUpmzt5lpubxZOoo8qsXEufWmXBzBHJ2ndzR1Mb4Y4Gl9ui4hsb5H4sFyq21X8Quupaaq9WccWbJQibcJUeYAHWLvTMPYkbZbncV4nqFHlFDMlkzbi5lwcyUA6fHuiYoJU2syez6iKl1HRyoPDhHjyarPqo7BFtouzZpTxnsSzSp2YUcykBRy9ilb1fZC6bUM/hhb87Jm3T44BlVvt/iOZ+gVeptWqM6g03B8nOuIv+cnJ59T7p6ypRKUdg7otWH8DTTBS/XqxOzDu/gGplwNjtN7n7I4MRbSsL4TYMlT+DnJhu6Uy0llyII/aVuH2nqjTeLdpGIcTFxp6Z9EkVi3okt6qSP3lb1fd1RGGhllOTlCavaG8OBga33PuuTaFX6ixjSrNU2sTiJRD2VtLE2sIACRusbb4r3GSvdN1PxjnnEWYxD1kTWtAslZN1K8ZK903U/GOecOMle6bqfjHPOIqES4bNkKV4yV7pup+Mc84cZK903U/GOecRUZg4bNkKU4yV7pup+Mc84cZK903U/GOecYTQai5SBVmGC/J5iha2TmLSuZad43jXdqOeJif2d4kk2y4mSEwkJzKDCwpSfVvqnfzi3OLc16jJTtNiRf5L0AlRHGSvdN1PxjnnDjJXum6n4xzzjpPycxLKWmYYeaKF5FhxspyqtexvuPVHXi0MYey8Urxkr3TdT8Y55w4yV7pup+Mc84ioQcNmyFK8ZK903U/GOecOMld6bqfjHPOIqEHDZshei9mU7NTWCKa9MzL77quFzOOuqUo/nVjUkxmOvsp9waX9d81cIRSAZlWKOntl2Fp+fmpyZxOpp6YeW642HWhkUpRJTrzHSOH8kmER/wA2K/mtRWKwkGsVC9v707yfvGOplTzDujD+JzN5Arq4/s5G5gdn1WycP4KpOHXi5SccvMpV7bJdZU251KSdD98SFYwrhOp5XWqrJyczcFbku8gJWefITYHsjU2RPMO6GRPMO6KJKwyeMXWmDQjA7KKYhbvw+WaQA07i5iel0iwbmFN5k9ir377xJVKYw1VGOBqMzTJlsHMA46g5TvuNdD1iPP2VPMO6GVP7I7o8FUR0ChJ9n2yOydJz9Ar5tbnJacqdOVJzDT6EsLBU0sKAOYaaRWcKuNs4kpjry0obQ+kqWs2A7TEUABuAHZDt1ihz8n5JvDSCKm+737Ee63hVW6PNTbk7IVmnyM86kIcm0cGt0pG4AqPqjsEQMng/DKZ1U1VcQt1FSjch2ZSnMesg3I6o1ZlTzDuhkTzDui11Rl4gl0WjOhaWxykX8hf36r0NK1GgybCWJSdpzLSBZKEPIAH2xWcVUuVxLmamMbqlZM6ejSrjSEkfvHer4m3VGn8qeYd0MqeYd0TbWFpuAs5+zjDzMhVy/JHhH/qxX81mMfkjwjp/tYr+azFOyJ5h3Qyp/ZHdF/4rPuo/+ai/uH2VaxVTZWkYhnafIzPpMsw5lbeuDnFgb6acsRMd2sfpN+37X9BHSjqYXF0TXHuAuSmZw5HMHYkJCEItVaRJYeYZma3IszJQlpb6AsrtlAuN9+SI5JtF7wxVW35OWkKZMGnTiG1BxrIODmsoKytSgOYG4XcADm0GepkdHGS0XUS7EXsttpYlKWwqVpUuxLJJzlDSA2Co8umnOO74cbbryHm3FqGVOhKDqvk+HL1xputVmszqGAlbjEqy3wYZlXC2Gxc7wD2c4ERcniGrSywuVqM6l11ojLwxWnQ8xvr6scBPp000hk4npdbo6qPHkFuPaBT1VbC7rcrKNvOFzhNJhDKG1D9c3IGguADobndpGhHUcGtSFZbpNvVUFDvGhi9TKZ/F9N4apzTkk5KtkqzhQllpSL5inc2v8XJrFCjsdHaW04aXXKyvc1zrtSEIQ2UUhCECF6E2U+4NL+u+auENlPuDS/rvmrhCCTxn1U11J2Y2XonZlNQqryJwOrD6QH9HMxzDRNt944PStkvS7/dMf6I1LiJl1/FtVZZbW46uoPhKEJzKUeEVoAIvWEtjVYqmSYrzn9myp14MWU8odm5Pxv2Ra6hpWNDnn9FsGo1g5CQ+5Vjad2UvOJaYqc066shKW0ImVKUeYAIuYtzOznDLzSXEszYSoZhmdWk/EHUfGPuSpeENnknnbQzLuFNuFc/OPu/17tIgJzG9bxDMLk8KSKm2xouYWAVJ6yb5UfG5hbKKdps0fVbqeTUZxkJCG7k2C79UwdgmkpSqpTDkuFeyFzKrnsG+OKl4VwNVnS1TnpiYUPa4N1yw7Ta0UaqTuHaE+t2vVByvVa91ysq4S2lXMt07+wd0Vucx1WK3OyckhbdPpomEBMlJJ4Nu2YaK5VfHTqi6Ghkl+ItACKivMbcWTOc7e9h9VddouH5DD0/Js01LiUPNKWvhFlWoUByxBYflGp+uSMpMAll55KFgGxseuLltl/StM+jr/EIqmEPemlfSEwreBxbLpaOV7tOEjjzsefutp/k0w3yNTPiFR1ahgTCVOYL84JptpO9fCrIHbbdGvtqmJavhvaU8/SJ52XJlmczd7oXp+sncYn8JbaZCdCJfEzAknjoZhoFTKj1jUp+0Q3NAcA9rb3XHjU6q/OR3upGRoOz2ffSxKVDhHVeyn0pQv2Xjq1iQ2b0ObMpV5qdlXx+q4iYAV1g5LKHWIsVUwXh/E0sJ6mONsrd9ZMxKEFtw9Y3H4WMVKqyWIcPShk63JM1yiDkfSXEpHOD7TZ7wIxhrWH+I3l5Jk2aSob/Lzuy2cbex6Lj9K2S9Lv8AdMf6IelbJel3+6Y/0RVZvBlEroLmFJ8yk4rUU2oKsFdTbnL2HXrij1ijVKiTZlKtJuyrw1CXB7Q5wdxHZDOCjo5x8B/RL5qzUIHYyPcD6lc+LlU5WJJ80V0u08ufmFm/rJsOfXfeIiMkEb4xDpjQ1oaOyWOcXEuPUpCEIkvFzyUq/PTTcrKNKdfdVlQ2neoxeMBYRqLeJ5RyrNGSkkhzhnHCiyklCklO/wDWBt8eeK5gn3qp3+IfwmLjQJBmdbm2eDSua9GvLJJtmVcEgc5t98JdV1A0vw2uCE0odPbUxPe51sbfmpdWFUSONW2Vstz9CUskuszKUltJBsFHMDobdojnewi1KY4aSy23MYbcIJWiabBbuk6H1grRWvxjjp9DKKItb8jLuOONrUFKNlJWCAhOtrHVV+wfH4l8NzSOAbdp7SV2yrQtbRK1a6g5t57I538WgubsG3qrBo9IMgH9DsPquhXqa2qvYgodObD0k9LF+XShd0lYAUix5wq47CRyxr6pUCqUthMxUJJxhpSwgKUQRmIJtoeYHujZ1Yo00pbpmaetottfm+AVwpPNcJTlH2fGKdXwniwu1v78zu/w3YaaXqfEc2NjRY+a9k0iKGldMx/Tt6+ap5jEZVGI6hJkhCECF6E2U+4NL+u+auENlPuDS/rvmrhCCTxn1U1ZWWsLYObdqCmmJaamlKdcctmedUo3Nt5tfkGkV6bxtXcRPqk8KSC2kblPrAKkjnJ9lP2mNKYpqE5xnq95p45Z15IusmwCyAOwCOouvVdcgZA1Ka9DIsWA6QgjrHLFh06WSxL+X5rdDU00Lb4ZO8+nt3WxapOYdoTy3a7PuV+rHVUtKO3aSr/uOnU9g7oqOIcdVmty5kgtuRpu5MlJjIi3MrlV8e6KteF43U9BFBzAuVRU1s1Sf4h5bdlknqjtUj9LSX0hv8QjqR9IWptaVoJSpJuCOQxsIuLLKt+bZf0rTPo6/wAQiqYP96aV9JTGvZ2vVafWlc7UZl9SBZJccKrDqjiZqtQYdQ6zOPIcQcyVJWQQeeEDtGkc/PILo6fW44qT7uWm9iPdXfbv/vAe+itfcY17eOxUKhOVKYMxUJl2YeIALjqio2G7WOtDyJhYwNPZc4VL4exLV8OTXD0edcl1H20A3Qv+JJ0MbjwntrkZwIlsTS3obx09JaGZknrG9P2xoWF4hLTRy9RzXoNl6iq2C8P4ml/TqY420p0ZkzEqQpC+0bj98VOqSOI8Pyhk61JM1yi8qHUlxIHIQfaQe8RpemVmp0nP/Zk/MyoX7YZcKQrttHf444l6dqH89ULHaU7K7HWKZQ6m9reHKM27H9j1C6eIUySazNJpjC2JML/NNLXmKRYaX5Yjo5H3nJh5bzyytxZupR3kxxw4YC1oB6pc8guJaLBIQhElFWDADXDYypLV7cI/lvzXBEbQmsD1igzCOAkm6shwpyOslTa2iOwi1/jGq8EKWnFlLLebhC+AnLvubgW642zI46rdBpYaqjiphSUi/pEstLzRI0Sq9vgT3mEOsQsf8T/3Wylr30t2gXB6qXqOHcRpozswyxJGZdbBcQlxxbyf4VE2uB1bxyxXcHUatz8wsy0hLtKRmS7OzrTlzfeki4za8h+y0cdCxtXCtqfNTWqWlm0omGnmSWr23ZgN53i2vwiXqm0OfrkuZaiBdOdHrKskuvLA35LC39YURafAY8gPh79fzVrNYxjdHiLnouk9hPEtKxCh+VkmptS1kpcZFmjmFvWFxlAudNfjEDtLws/hrC8v6TMNOuTM62SGkkBFkO6XO/fzRNUHaRUW5h9nhPTFrCAhx5o8ibKNhawvrrFb2hzlWnaCX6tMuzCXJ5osKU0ptsjg3L8GCNQLgXHNGrTYIuPm3qF5UatLPGI7WB5G3lutbmEZMYjq0vSEIQIXoTZT7g0v675q4Q2U+4NL+u+auEIJPGfVTWj8U+89Y+nv/jVEXEpin3nrH09/5ioizDyPwBQSEIRNCQhCBCQhCBCQhCBCQhCBCQhCBCQhCBCR9JQVWtqTuHPGBG0MFUuksVWhPtSRcmODamULLhPDKIIWMp0ulWcpAtq2N94z1NS2nbk5WwwPmvj2F/koKgYeepD0lV60iZllZ0uyssn1HHAkg5lEj1U82lz1DWLzX8aU/EdLEvV6c6ytLvrGXsVOtDUJzH2ASE339UWit0JusPoZrMyUqQ+fRnEEJWtJGqbc3s689xyxyTdCwexO05iqtsB11AZl0qeUkuBA5gddPvAjl49SbVzYTNPPsPJaKiKL7s3hePvfpZVTBuJZOiInkN0WbVT5x0K9FQC6E8hKVKGugFwebfyRNSuMqPIMPpotDLTq3nm1Oy0uMqMpsCcupO423a745sRTmEKtQZylUtiWemWEEy7TTZaCV3CbhdgALkXN4gMI4dk8KVozWJfRJlkS3DNPtL4RLTgIuCga310NraRKUlj8GtsNrnul7biwv89lCYfnqJSp6WfmZCaRNMLIfW4oOiYSd4cQq2U8tx3csc+M64xjpuWl5xlyn8CtXo6wQtAzAAZxa9ucjdfcYvdRVgCtMIn1+hhx15LAWMzKlOK3AgWuf/t0YrGE6OmZaqJQtCZVKAZdBAQ4ECyQb/DXmEFVUx0ePDaQ479OS26dHFk4z822Nrb9l57rdGqFEnlylUlnJd1O7MNFjnSdxHWIj7Rv/aFKtTdAllVZK3mhMl9JKeDO4hLYubi97nmCTu0I0xiiTlZGrKZk21Np4Fpa2ySeDWpAUUgnXS439nJDvT9QFUwXFnKD6d7WcT+m9lDQhCGaoXoTZT7g0v675q4Q2U+4NL+u+auEIJPGfVTWj8U+89Y+nv8AzFRFmJTFPvPWPp7/AMxURZh5H4AoFIQhE0JCEIEJCEIEJCEIEJCEIEJCEIEJCEIEJGyNnGIsOyzDMriRS2HpVd5SZAWUpBVmsctyCFX13axreMgxnqqZlTEY39CpxyOjOTSvRdRx5g16YZYNYbU6tQCXkNLyt351WFgdx/pvj6xDQafW5BoV5CnFIV/+WflTZbaLiys27UkaW5z1x5yzb4sOHMa13Dg4OnzhVL8ss+M7fwB3fC0I36DwrPpXkOG6nxb+JbOVgeZmUhKqnKz6FAWmzdmYy2uCsahzTLqcp64+WtnU3LLSovSr61aJQp1TSLddgSr+EW/iiEldq0k+UGrYfyrSlILkk+UjQ3HqnzMd47WaGw0z6JRp9bjBu3wryUjffeL/AHRC+sMGOIPn/pVRhgcciFKyeDqWmfafrcyutvtEBqSYZ4OWZBGbRBOumu/W+oJIidrVfpmHail7EFXDbjhytsMpUohGvrKSnk3HUdl+XVdV2rVuYbUxSpeVpbRAF2U53LfxK+ywFoosxMPTLy35l1x55ZutxxRUpR5yTqYkzR56p2VY/lsFZmG+ELfeKsY4GnadeaqAnihKiyxLpczFRHYAD1q3RouqTzlSqEzOu2C33FLKR+rc7o6l4XhrQ6bFRAiO/PdEkz3gNJ5BYhCEMFUvQmyn3Bpf13zVwhsp9waX9d81cIQSeM+qmtH4p956x9Pf+YqIuJXFPvNWD/57/wAxURcPI/AFBYhGYRNCxCMwgQsQjMIELEIzCBCxCMwgQsQjMIELEIzCBCxCMwgQsQjMIEJrCEI8QkYjMI9QsQjMIELEIzCBC9B7KfcGl/XfNXCGyn3Bpf13zVwhBJ4z6qampjDlCemnHHqLTVuLcWpa1SjZKiTvJtqY+eK+HugaX4NvyhCIhxt1XqcV8PdA0vwbflDivh7oGl+Db8oQj3J268Tivh7oGl+Db8ocV8PdA0vwbflCEGTt0JxXw90DS/Bt+UOK+HugaX4NvyhCDJ26E4r4e6Bpfg2/KHFfD3QNL8G35QhBk7dCcV8PdA0vwbflDivh7oGl+Db8oQgyduhOK+HugaX4NvyhxXw90DS/Bt+UIQZO3QnFfD3QNL8G35Q4r4e6Bpfg2/KEIMnboTivh7oGl+Db8ocV8PdA0vwbflCEGTt0JxXw90DS/Bt+UOK+HugaX4NvyhCDJ26E4r4e6Bpfg2/KHFfD3QNL8G35QhBk7dCcV8PdA0vwbflDivh7oGl+Db8oQgyduhOK+HugaX4NvyhxXw90DS/Bt+UIQZO3QnFfD3QNL8G35QOF8PdA0vwbflCEGTt16rBR5GTlKc0xKyjDLKSrK222EpHrE6AQhCKj1Ul//9k="/>
          <p:cNvSpPr>
            <a:spLocks noChangeAspect="1" noChangeArrowheads="1"/>
          </p:cNvSpPr>
          <p:nvPr/>
        </p:nvSpPr>
        <p:spPr bwMode="auto">
          <a:xfrm>
            <a:off x="1097376" y="443889"/>
            <a:ext cx="1621631" cy="814388"/>
          </a:xfrm>
          <a:prstGeom prst="rect">
            <a:avLst/>
          </a:prstGeom>
          <a:noFill/>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pic>
        <p:nvPicPr>
          <p:cNvPr id="10" name="Picture 12" descr="http://blogs.reuters.com/financial-regulatory-forum/files/2009/09/cayman-islands-flag.gi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7844" y="3602041"/>
            <a:ext cx="1143000" cy="628650"/>
          </a:xfrm>
          <a:prstGeom prst="rect">
            <a:avLst/>
          </a:prstGeom>
          <a:noFill/>
        </p:spPr>
      </p:pic>
      <p:sp>
        <p:nvSpPr>
          <p:cNvPr id="11" name="Rectangle 10"/>
          <p:cNvSpPr/>
          <p:nvPr/>
        </p:nvSpPr>
        <p:spPr>
          <a:xfrm>
            <a:off x="980694" y="3849260"/>
            <a:ext cx="800100" cy="276999"/>
          </a:xfrm>
          <a:prstGeom prst="rect">
            <a:avLst/>
          </a:prstGeom>
        </p:spPr>
        <p:txBody>
          <a:bodyPr wrap="square">
            <a:spAutoFit/>
          </a:bodyPr>
          <a:lstStyle/>
          <a:p>
            <a:pPr lvl="0"/>
            <a:r>
              <a:rPr lang="en-US" sz="1200" dirty="0">
                <a:solidFill>
                  <a:schemeClr val="bg1"/>
                </a:solidFill>
              </a:rPr>
              <a:t>Cayman</a:t>
            </a:r>
          </a:p>
        </p:txBody>
      </p:sp>
      <p:sp>
        <p:nvSpPr>
          <p:cNvPr id="12" name="Rectangle 11"/>
          <p:cNvSpPr/>
          <p:nvPr/>
        </p:nvSpPr>
        <p:spPr>
          <a:xfrm>
            <a:off x="833380" y="4230576"/>
            <a:ext cx="1576064" cy="461665"/>
          </a:xfrm>
          <a:prstGeom prst="rect">
            <a:avLst/>
          </a:prstGeom>
        </p:spPr>
        <p:txBody>
          <a:bodyPr wrap="square">
            <a:spAutoFit/>
          </a:bodyPr>
          <a:lstStyle/>
          <a:p>
            <a:pPr algn="ctr"/>
            <a:r>
              <a:rPr lang="en-US" sz="1200" dirty="0">
                <a:solidFill>
                  <a:schemeClr val="bg1"/>
                </a:solidFill>
              </a:rPr>
              <a:t>Interest transfer payments</a:t>
            </a:r>
            <a:endParaRPr lang="en-US" sz="1500" dirty="0">
              <a:solidFill>
                <a:schemeClr val="bg1"/>
              </a:solidFill>
            </a:endParaRPr>
          </a:p>
        </p:txBody>
      </p:sp>
      <p:sp>
        <p:nvSpPr>
          <p:cNvPr id="13" name="Rectangle 12"/>
          <p:cNvSpPr/>
          <p:nvPr/>
        </p:nvSpPr>
        <p:spPr>
          <a:xfrm>
            <a:off x="3690880" y="4745041"/>
            <a:ext cx="1576064" cy="461665"/>
          </a:xfrm>
          <a:prstGeom prst="rect">
            <a:avLst/>
          </a:prstGeom>
        </p:spPr>
        <p:txBody>
          <a:bodyPr wrap="square">
            <a:spAutoFit/>
          </a:bodyPr>
          <a:lstStyle/>
          <a:p>
            <a:pPr algn="ctr"/>
            <a:r>
              <a:rPr lang="en-US" sz="1200" dirty="0">
                <a:solidFill>
                  <a:schemeClr val="bg1"/>
                </a:solidFill>
              </a:rPr>
              <a:t>Royalty transfer payments</a:t>
            </a:r>
            <a:endParaRPr lang="en-US" sz="1500" dirty="0">
              <a:solidFill>
                <a:schemeClr val="bg1"/>
              </a:solidFill>
            </a:endParaRPr>
          </a:p>
        </p:txBody>
      </p:sp>
      <p:sp>
        <p:nvSpPr>
          <p:cNvPr id="14" name="Rectangle 13"/>
          <p:cNvSpPr/>
          <p:nvPr/>
        </p:nvSpPr>
        <p:spPr>
          <a:xfrm>
            <a:off x="3838194" y="2744791"/>
            <a:ext cx="1257300" cy="400050"/>
          </a:xfrm>
          <a:prstGeom prst="rect">
            <a:avLst/>
          </a:prstGeom>
          <a:solidFill>
            <a:srgbClr val="00B05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softRound"/>
          </a:sp3d>
        </p:spPr>
        <p:style>
          <a:lnRef idx="2">
            <a:schemeClr val="accent2"/>
          </a:lnRef>
          <a:fillRef idx="1">
            <a:schemeClr val="lt1"/>
          </a:fillRef>
          <a:effectRef idx="0">
            <a:schemeClr val="accent2"/>
          </a:effectRef>
          <a:fontRef idx="minor">
            <a:schemeClr val="dk1"/>
          </a:fontRef>
        </p:style>
        <p:txBody>
          <a:bodyPr rtlCol="0" anchor="ctr"/>
          <a:lstStyle/>
          <a:p>
            <a:pPr algn="ctr"/>
            <a:r>
              <a:rPr lang="en-US" sz="1350" dirty="0">
                <a:solidFill>
                  <a:schemeClr val="bg1"/>
                </a:solidFill>
              </a:rPr>
              <a:t>Developing Countries</a:t>
            </a:r>
          </a:p>
        </p:txBody>
      </p:sp>
      <p:cxnSp>
        <p:nvCxnSpPr>
          <p:cNvPr id="15" name="Straight Arrow Connector 14"/>
          <p:cNvCxnSpPr>
            <a:endCxn id="10" idx="3"/>
          </p:cNvCxnSpPr>
          <p:nvPr/>
        </p:nvCxnSpPr>
        <p:spPr>
          <a:xfrm flipH="1">
            <a:off x="2180844" y="2973391"/>
            <a:ext cx="1657350" cy="942975"/>
          </a:xfrm>
          <a:prstGeom prst="straightConnector1">
            <a:avLst/>
          </a:prstGeom>
          <a:ln w="57150">
            <a:tailEnd type="arrow"/>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a:stCxn id="14" idx="2"/>
          </p:cNvCxnSpPr>
          <p:nvPr/>
        </p:nvCxnSpPr>
        <p:spPr>
          <a:xfrm>
            <a:off x="4466844" y="3144841"/>
            <a:ext cx="0" cy="971550"/>
          </a:xfrm>
          <a:prstGeom prst="straightConnector1">
            <a:avLst/>
          </a:prstGeom>
          <a:ln w="57150">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a:off x="5095494" y="2973391"/>
            <a:ext cx="1485900" cy="1085850"/>
          </a:xfrm>
          <a:prstGeom prst="straightConnector1">
            <a:avLst/>
          </a:prstGeom>
          <a:ln w="57150">
            <a:tailEnd type="arrow"/>
          </a:ln>
        </p:spPr>
        <p:style>
          <a:lnRef idx="1">
            <a:schemeClr val="accent2"/>
          </a:lnRef>
          <a:fillRef idx="0">
            <a:schemeClr val="accent2"/>
          </a:fillRef>
          <a:effectRef idx="0">
            <a:schemeClr val="accent2"/>
          </a:effectRef>
          <a:fontRef idx="minor">
            <a:schemeClr val="tx1"/>
          </a:fontRef>
        </p:style>
      </p:cxnSp>
      <p:pic>
        <p:nvPicPr>
          <p:cNvPr id="18" name="Picture 14" descr="http://www.costaricarealestate.com/wp-content/uploads/2012/09/costaricaflag.gif"/>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37844" y="2116142"/>
            <a:ext cx="1143000" cy="628649"/>
          </a:xfrm>
          <a:prstGeom prst="rect">
            <a:avLst/>
          </a:prstGeom>
          <a:noFill/>
        </p:spPr>
      </p:pic>
      <p:sp>
        <p:nvSpPr>
          <p:cNvPr id="19" name="Rectangle 18"/>
          <p:cNvSpPr/>
          <p:nvPr/>
        </p:nvSpPr>
        <p:spPr>
          <a:xfrm>
            <a:off x="1374220" y="2287591"/>
            <a:ext cx="867418" cy="300082"/>
          </a:xfrm>
          <a:prstGeom prst="rect">
            <a:avLst/>
          </a:prstGeom>
        </p:spPr>
        <p:txBody>
          <a:bodyPr wrap="none">
            <a:spAutoFit/>
          </a:bodyPr>
          <a:lstStyle/>
          <a:p>
            <a:pPr algn="ctr"/>
            <a:r>
              <a:rPr lang="en-US" sz="1350" dirty="0">
                <a:solidFill>
                  <a:schemeClr val="bg1"/>
                </a:solidFill>
              </a:rPr>
              <a:t>Costa Rica</a:t>
            </a:r>
          </a:p>
        </p:txBody>
      </p:sp>
      <p:sp>
        <p:nvSpPr>
          <p:cNvPr id="20" name="Rectangle 19"/>
          <p:cNvSpPr/>
          <p:nvPr/>
        </p:nvSpPr>
        <p:spPr>
          <a:xfrm>
            <a:off x="809245" y="2744791"/>
            <a:ext cx="1576064" cy="461665"/>
          </a:xfrm>
          <a:prstGeom prst="rect">
            <a:avLst/>
          </a:prstGeom>
        </p:spPr>
        <p:txBody>
          <a:bodyPr wrap="square">
            <a:spAutoFit/>
          </a:bodyPr>
          <a:lstStyle/>
          <a:p>
            <a:pPr algn="ctr"/>
            <a:r>
              <a:rPr lang="en-US" sz="1200" dirty="0">
                <a:solidFill>
                  <a:schemeClr val="bg1"/>
                </a:solidFill>
              </a:rPr>
              <a:t>Supply Chain Transaction</a:t>
            </a:r>
            <a:endParaRPr lang="en-US" sz="1500" dirty="0">
              <a:solidFill>
                <a:schemeClr val="bg1"/>
              </a:solidFill>
            </a:endParaRPr>
          </a:p>
        </p:txBody>
      </p:sp>
      <p:cxnSp>
        <p:nvCxnSpPr>
          <p:cNvPr id="21" name="Straight Arrow Connector 20"/>
          <p:cNvCxnSpPr>
            <a:stCxn id="14" idx="1"/>
          </p:cNvCxnSpPr>
          <p:nvPr/>
        </p:nvCxnSpPr>
        <p:spPr>
          <a:xfrm flipH="1" flipV="1">
            <a:off x="2180844" y="2516191"/>
            <a:ext cx="1657350" cy="428625"/>
          </a:xfrm>
          <a:prstGeom prst="straightConnector1">
            <a:avLst/>
          </a:prstGeom>
          <a:ln w="57150">
            <a:tailEnd type="arrow"/>
          </a:ln>
        </p:spPr>
        <p:style>
          <a:lnRef idx="1">
            <a:schemeClr val="accent2"/>
          </a:lnRef>
          <a:fillRef idx="0">
            <a:schemeClr val="accent2"/>
          </a:fillRef>
          <a:effectRef idx="0">
            <a:schemeClr val="accent2"/>
          </a:effectRef>
          <a:fontRef idx="minor">
            <a:schemeClr val="tx1"/>
          </a:fontRef>
        </p:style>
      </p:cxnSp>
      <p:pic>
        <p:nvPicPr>
          <p:cNvPr id="22" name="Picture 16" descr="http://www.flagsinformation.com/bermudan-flag.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581394" y="3716341"/>
            <a:ext cx="1144753" cy="628650"/>
          </a:xfrm>
          <a:prstGeom prst="rect">
            <a:avLst/>
          </a:prstGeom>
          <a:noFill/>
        </p:spPr>
      </p:pic>
      <p:cxnSp>
        <p:nvCxnSpPr>
          <p:cNvPr id="24" name="Straight Arrow Connector 23"/>
          <p:cNvCxnSpPr/>
          <p:nvPr/>
        </p:nvCxnSpPr>
        <p:spPr>
          <a:xfrm flipV="1">
            <a:off x="5095495" y="2573341"/>
            <a:ext cx="1485899" cy="400050"/>
          </a:xfrm>
          <a:prstGeom prst="straightConnector1">
            <a:avLst/>
          </a:prstGeom>
          <a:ln w="57150">
            <a:tailEnd type="arrow"/>
          </a:ln>
        </p:spPr>
        <p:style>
          <a:lnRef idx="1">
            <a:schemeClr val="accent2"/>
          </a:lnRef>
          <a:fillRef idx="0">
            <a:schemeClr val="accent2"/>
          </a:fillRef>
          <a:effectRef idx="0">
            <a:schemeClr val="accent2"/>
          </a:effectRef>
          <a:fontRef idx="minor">
            <a:schemeClr val="tx1"/>
          </a:fontRef>
        </p:style>
      </p:cxnSp>
      <p:pic>
        <p:nvPicPr>
          <p:cNvPr id="25" name="Picture 18" descr="http://www.crwflags.com/fotw/images/v/vg.gif"/>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81394" y="2173291"/>
            <a:ext cx="1143001" cy="685800"/>
          </a:xfrm>
          <a:prstGeom prst="rect">
            <a:avLst/>
          </a:prstGeom>
          <a:noFill/>
        </p:spPr>
      </p:pic>
      <p:sp>
        <p:nvSpPr>
          <p:cNvPr id="26" name="Rectangle 25"/>
          <p:cNvSpPr/>
          <p:nvPr/>
        </p:nvSpPr>
        <p:spPr>
          <a:xfrm>
            <a:off x="6581394" y="4059241"/>
            <a:ext cx="800100" cy="276999"/>
          </a:xfrm>
          <a:prstGeom prst="rect">
            <a:avLst/>
          </a:prstGeom>
        </p:spPr>
        <p:txBody>
          <a:bodyPr wrap="square">
            <a:spAutoFit/>
          </a:bodyPr>
          <a:lstStyle/>
          <a:p>
            <a:pPr lvl="0"/>
            <a:r>
              <a:rPr lang="en-US" sz="1200" dirty="0">
                <a:solidFill>
                  <a:schemeClr val="bg1"/>
                </a:solidFill>
              </a:rPr>
              <a:t>Bermuda</a:t>
            </a:r>
          </a:p>
        </p:txBody>
      </p:sp>
      <p:sp>
        <p:nvSpPr>
          <p:cNvPr id="27" name="Rectangle 26"/>
          <p:cNvSpPr/>
          <p:nvPr/>
        </p:nvSpPr>
        <p:spPr>
          <a:xfrm>
            <a:off x="6638544" y="2548026"/>
            <a:ext cx="800100" cy="276999"/>
          </a:xfrm>
          <a:prstGeom prst="rect">
            <a:avLst/>
          </a:prstGeom>
        </p:spPr>
        <p:txBody>
          <a:bodyPr wrap="square">
            <a:spAutoFit/>
          </a:bodyPr>
          <a:lstStyle/>
          <a:p>
            <a:pPr lvl="0"/>
            <a:r>
              <a:rPr lang="en-US" sz="1200" dirty="0">
                <a:solidFill>
                  <a:schemeClr val="bg1"/>
                </a:solidFill>
              </a:rPr>
              <a:t>BVI</a:t>
            </a:r>
          </a:p>
        </p:txBody>
      </p:sp>
      <p:sp>
        <p:nvSpPr>
          <p:cNvPr id="28" name="Rectangle 27"/>
          <p:cNvSpPr/>
          <p:nvPr/>
        </p:nvSpPr>
        <p:spPr>
          <a:xfrm>
            <a:off x="6376930" y="4306460"/>
            <a:ext cx="1576064" cy="276999"/>
          </a:xfrm>
          <a:prstGeom prst="rect">
            <a:avLst/>
          </a:prstGeom>
        </p:spPr>
        <p:txBody>
          <a:bodyPr wrap="square">
            <a:spAutoFit/>
          </a:bodyPr>
          <a:lstStyle/>
          <a:p>
            <a:pPr algn="ctr"/>
            <a:r>
              <a:rPr lang="en-US" sz="1200" dirty="0">
                <a:solidFill>
                  <a:schemeClr val="bg1"/>
                </a:solidFill>
              </a:rPr>
              <a:t>Lease transfer payments</a:t>
            </a:r>
            <a:endParaRPr lang="en-US" sz="1500" dirty="0">
              <a:solidFill>
                <a:schemeClr val="bg1"/>
              </a:solidFill>
            </a:endParaRPr>
          </a:p>
        </p:txBody>
      </p:sp>
      <p:sp>
        <p:nvSpPr>
          <p:cNvPr id="29" name="Rectangle 28"/>
          <p:cNvSpPr/>
          <p:nvPr/>
        </p:nvSpPr>
        <p:spPr>
          <a:xfrm>
            <a:off x="3838194" y="1830391"/>
            <a:ext cx="1257300" cy="400050"/>
          </a:xfrm>
          <a:prstGeom prst="rect">
            <a:avLst/>
          </a:prstGeom>
          <a:solidFill>
            <a:srgbClr val="00B0F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softRound"/>
          </a:sp3d>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1"/>
                </a:solidFill>
              </a:rPr>
              <a:t>Intermediate Holding Company</a:t>
            </a:r>
          </a:p>
        </p:txBody>
      </p:sp>
      <p:cxnSp>
        <p:nvCxnSpPr>
          <p:cNvPr id="31" name="Straight Arrow Connector 30"/>
          <p:cNvCxnSpPr>
            <a:stCxn id="29" idx="2"/>
            <a:endCxn id="14" idx="0"/>
          </p:cNvCxnSpPr>
          <p:nvPr/>
        </p:nvCxnSpPr>
        <p:spPr>
          <a:xfrm>
            <a:off x="4466844" y="2230441"/>
            <a:ext cx="0" cy="514350"/>
          </a:xfrm>
          <a:prstGeom prst="straightConnector1">
            <a:avLst/>
          </a:prstGeom>
          <a:ln w="57150">
            <a:tailEnd type="arrow"/>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a:off x="4466844" y="1316041"/>
            <a:ext cx="0" cy="514350"/>
          </a:xfrm>
          <a:prstGeom prst="straightConnector1">
            <a:avLst/>
          </a:prstGeom>
          <a:ln w="57150">
            <a:tailEnd type="arrow"/>
          </a:ln>
        </p:spPr>
        <p:style>
          <a:lnRef idx="1">
            <a:schemeClr val="accent2"/>
          </a:lnRef>
          <a:fillRef idx="0">
            <a:schemeClr val="accent2"/>
          </a:fillRef>
          <a:effectRef idx="0">
            <a:schemeClr val="accent2"/>
          </a:effectRef>
          <a:fontRef idx="minor">
            <a:schemeClr val="tx1"/>
          </a:fontRef>
        </p:style>
      </p:cxnSp>
      <p:sp>
        <p:nvSpPr>
          <p:cNvPr id="33" name="Rectangle 32"/>
          <p:cNvSpPr/>
          <p:nvPr/>
        </p:nvSpPr>
        <p:spPr>
          <a:xfrm>
            <a:off x="3838194" y="915991"/>
            <a:ext cx="1257300" cy="400050"/>
          </a:xfrm>
          <a:prstGeom prst="rect">
            <a:avLst/>
          </a:prstGeom>
          <a:solidFill>
            <a:srgbClr val="E96807"/>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softRound"/>
          </a:sp3d>
        </p:spPr>
        <p:style>
          <a:lnRef idx="2">
            <a:schemeClr val="accent2"/>
          </a:lnRef>
          <a:fillRef idx="1">
            <a:schemeClr val="lt1"/>
          </a:fillRef>
          <a:effectRef idx="0">
            <a:schemeClr val="accent2"/>
          </a:effectRef>
          <a:fontRef idx="minor">
            <a:schemeClr val="dk1"/>
          </a:fontRef>
        </p:style>
        <p:txBody>
          <a:bodyPr rtlCol="0" anchor="ctr"/>
          <a:lstStyle/>
          <a:p>
            <a:pPr algn="ctr"/>
            <a:r>
              <a:rPr lang="en-US" sz="1350" dirty="0">
                <a:solidFill>
                  <a:schemeClr val="bg1"/>
                </a:solidFill>
              </a:rPr>
              <a:t>Foreign Parents</a:t>
            </a:r>
          </a:p>
        </p:txBody>
      </p:sp>
      <p:sp>
        <p:nvSpPr>
          <p:cNvPr id="34" name="Curved Left Arrow 33"/>
          <p:cNvSpPr/>
          <p:nvPr/>
        </p:nvSpPr>
        <p:spPr>
          <a:xfrm rot="10800000">
            <a:off x="3380995" y="1898142"/>
            <a:ext cx="461466" cy="967634"/>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35" name="Curved Left Arrow 34"/>
          <p:cNvSpPr/>
          <p:nvPr/>
        </p:nvSpPr>
        <p:spPr>
          <a:xfrm rot="10800000" flipH="1">
            <a:off x="5095494" y="1891456"/>
            <a:ext cx="452934" cy="1024784"/>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70" name="TextBox 69"/>
          <p:cNvSpPr txBox="1"/>
          <p:nvPr/>
        </p:nvSpPr>
        <p:spPr>
          <a:xfrm>
            <a:off x="356616" y="4745041"/>
            <a:ext cx="2832354" cy="30008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350" dirty="0">
                <a:solidFill>
                  <a:schemeClr val="bg1"/>
                </a:solidFill>
              </a:rPr>
              <a:t>TAX HAVEN</a:t>
            </a:r>
          </a:p>
        </p:txBody>
      </p:sp>
      <p:sp>
        <p:nvSpPr>
          <p:cNvPr id="2" name="Title 1"/>
          <p:cNvSpPr>
            <a:spLocks noGrp="1"/>
          </p:cNvSpPr>
          <p:nvPr>
            <p:ph type="title"/>
          </p:nvPr>
        </p:nvSpPr>
        <p:spPr/>
        <p:txBody>
          <a:bodyPr>
            <a:normAutofit fontScale="90000"/>
          </a:bodyPr>
          <a:lstStyle/>
          <a:p>
            <a:r>
              <a:rPr lang="en-US" dirty="0" smtClean="0"/>
              <a:t>Foreign company’s profit: 40% corporation Tax, but what if..</a:t>
            </a:r>
            <a:br>
              <a:rPr lang="en-US" dirty="0" smtClean="0"/>
            </a:br>
            <a:r>
              <a:rPr lang="en-US" dirty="0" smtClean="0"/>
              <a:t>Base erosion and profit shifting (BEPS)</a:t>
            </a:r>
            <a:endParaRPr lang="en-US" dirty="0"/>
          </a:p>
        </p:txBody>
      </p:sp>
      <p:sp>
        <p:nvSpPr>
          <p:cNvPr id="4" name="Flowchart: Process 3"/>
          <p:cNvSpPr/>
          <p:nvPr/>
        </p:nvSpPr>
        <p:spPr>
          <a:xfrm>
            <a:off x="6581393" y="881406"/>
            <a:ext cx="2562607" cy="121109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u="sng" dirty="0" smtClean="0"/>
              <a:t>Fiscal imperialism</a:t>
            </a:r>
          </a:p>
          <a:p>
            <a:pPr algn="ctr"/>
            <a:r>
              <a:rPr lang="en-US" sz="2000" dirty="0" smtClean="0"/>
              <a:t>3</a:t>
            </a:r>
            <a:r>
              <a:rPr lang="en-US" sz="2000" baseline="30000" dirty="0" smtClean="0"/>
              <a:t>rd</a:t>
            </a:r>
            <a:r>
              <a:rPr lang="en-US" sz="2000" dirty="0" smtClean="0"/>
              <a:t> world deprived of its tax income</a:t>
            </a:r>
            <a:endParaRPr lang="en-US" sz="2000" dirty="0"/>
          </a:p>
        </p:txBody>
      </p:sp>
      <p:sp>
        <p:nvSpPr>
          <p:cNvPr id="3" name="Rectangle 2"/>
          <p:cNvSpPr/>
          <p:nvPr/>
        </p:nvSpPr>
        <p:spPr>
          <a:xfrm>
            <a:off x="0" y="5206706"/>
            <a:ext cx="9144000" cy="16512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solidFill>
                  <a:srgbClr val="FFC000"/>
                </a:solidFill>
              </a:rPr>
              <a:t>OECD</a:t>
            </a:r>
            <a:r>
              <a:rPr lang="en-US" sz="2400" dirty="0"/>
              <a:t>: Base Erosion and Profit Shifting (</a:t>
            </a:r>
            <a:r>
              <a:rPr lang="en-US" sz="2400" dirty="0" err="1"/>
              <a:t>Beps</a:t>
            </a:r>
            <a:r>
              <a:rPr lang="en-US" sz="2400" dirty="0"/>
              <a:t>): Prevent companies from shifting profit to low-tax jurisdiction nations. Automatic Exchange of Information (AEOI)</a:t>
            </a:r>
          </a:p>
          <a:p>
            <a:pPr lvl="0"/>
            <a:r>
              <a:rPr lang="en-US" sz="2400" dirty="0">
                <a:solidFill>
                  <a:srgbClr val="FFC000"/>
                </a:solidFill>
              </a:rPr>
              <a:t>FATF</a:t>
            </a:r>
            <a:r>
              <a:rPr lang="en-US" sz="2400" dirty="0"/>
              <a:t>: Financial Action Task Force to combat money laundering and terrorist financing. Secretariat: Paris, provided by OECD</a:t>
            </a:r>
          </a:p>
        </p:txBody>
      </p:sp>
    </p:spTree>
    <p:extLst>
      <p:ext uri="{BB962C8B-B14F-4D97-AF65-F5344CB8AC3E}">
        <p14:creationId xmlns:p14="http://schemas.microsoft.com/office/powerpoint/2010/main" val="36667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0-#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nodePh="1">
                                  <p:stCondLst>
                                    <p:cond delay="0"/>
                                  </p:stCondLst>
                                  <p:endCondLst>
                                    <p:cond evt="begin" delay="0">
                                      <p:tn val="49"/>
                                    </p:cond>
                                  </p:end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anim calcmode="lin" valueType="num">
                                      <p:cBhvr>
                                        <p:cTn id="52" dur="1000" fill="hold"/>
                                        <p:tgtEl>
                                          <p:spTgt spid="5"/>
                                        </p:tgtEl>
                                        <p:attrNameLst>
                                          <p:attrName>ppt_x</p:attrName>
                                        </p:attrNameLst>
                                      </p:cBhvr>
                                      <p:tavLst>
                                        <p:tav tm="0">
                                          <p:val>
                                            <p:strVal val="#ppt_x"/>
                                          </p:val>
                                        </p:tav>
                                        <p:tav tm="100000">
                                          <p:val>
                                            <p:strVal val="#ppt_x"/>
                                          </p:val>
                                        </p:tav>
                                      </p:tavLst>
                                    </p:anim>
                                    <p:anim calcmode="lin" valueType="num">
                                      <p:cBhvr>
                                        <p:cTn id="53" dur="1000" fill="hold"/>
                                        <p:tgtEl>
                                          <p:spTgt spid="5"/>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anim calcmode="lin" valueType="num">
                                      <p:cBhvr>
                                        <p:cTn id="74" dur="1000" fill="hold"/>
                                        <p:tgtEl>
                                          <p:spTgt spid="22"/>
                                        </p:tgtEl>
                                        <p:attrNameLst>
                                          <p:attrName>ppt_x</p:attrName>
                                        </p:attrNameLst>
                                      </p:cBhvr>
                                      <p:tavLst>
                                        <p:tav tm="0">
                                          <p:val>
                                            <p:strVal val="#ppt_x"/>
                                          </p:val>
                                        </p:tav>
                                        <p:tav tm="100000">
                                          <p:val>
                                            <p:strVal val="#ppt_x"/>
                                          </p:val>
                                        </p:tav>
                                      </p:tavLst>
                                    </p:anim>
                                    <p:anim calcmode="lin" valueType="num">
                                      <p:cBhvr>
                                        <p:cTn id="75" dur="1000" fill="hold"/>
                                        <p:tgtEl>
                                          <p:spTgt spid="2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1000"/>
                                        <p:tgtEl>
                                          <p:spTgt spid="27"/>
                                        </p:tgtEl>
                                      </p:cBhvr>
                                    </p:animEffect>
                                    <p:anim calcmode="lin" valueType="num">
                                      <p:cBhvr>
                                        <p:cTn id="91" dur="1000" fill="hold"/>
                                        <p:tgtEl>
                                          <p:spTgt spid="27"/>
                                        </p:tgtEl>
                                        <p:attrNameLst>
                                          <p:attrName>ppt_x</p:attrName>
                                        </p:attrNameLst>
                                      </p:cBhvr>
                                      <p:tavLst>
                                        <p:tav tm="0">
                                          <p:val>
                                            <p:strVal val="#ppt_x"/>
                                          </p:val>
                                        </p:tav>
                                        <p:tav tm="100000">
                                          <p:val>
                                            <p:strVal val="#ppt_x"/>
                                          </p:val>
                                        </p:tav>
                                      </p:tavLst>
                                    </p:anim>
                                    <p:anim calcmode="lin" valueType="num">
                                      <p:cBhvr>
                                        <p:cTn id="92" dur="1000" fill="hold"/>
                                        <p:tgtEl>
                                          <p:spTgt spid="27"/>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1000"/>
                                        <p:tgtEl>
                                          <p:spTgt spid="25"/>
                                        </p:tgtEl>
                                      </p:cBhvr>
                                    </p:animEffect>
                                    <p:anim calcmode="lin" valueType="num">
                                      <p:cBhvr>
                                        <p:cTn id="96" dur="1000" fill="hold"/>
                                        <p:tgtEl>
                                          <p:spTgt spid="25"/>
                                        </p:tgtEl>
                                        <p:attrNameLst>
                                          <p:attrName>ppt_x</p:attrName>
                                        </p:attrNameLst>
                                      </p:cBhvr>
                                      <p:tavLst>
                                        <p:tav tm="0">
                                          <p:val>
                                            <p:strVal val="#ppt_x"/>
                                          </p:val>
                                        </p:tav>
                                        <p:tav tm="100000">
                                          <p:val>
                                            <p:strVal val="#ppt_x"/>
                                          </p:val>
                                        </p:tav>
                                      </p:tavLst>
                                    </p:anim>
                                    <p:anim calcmode="lin" valueType="num">
                                      <p:cBhvr>
                                        <p:cTn id="9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bg/>
                                          </p:spTgt>
                                        </p:tgtEl>
                                        <p:attrNameLst>
                                          <p:attrName>style.visibility</p:attrName>
                                        </p:attrNameLst>
                                      </p:cBhvr>
                                      <p:to>
                                        <p:strVal val="visible"/>
                                      </p:to>
                                    </p:set>
                                    <p:animEffect transition="in" filter="fade">
                                      <p:cBhvr>
                                        <p:cTn id="102" dur="500"/>
                                        <p:tgtEl>
                                          <p:spTgt spid="3">
                                            <p:bg/>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0" end="0"/>
                                            </p:txEl>
                                          </p:spTgt>
                                        </p:tgtEl>
                                        <p:attrNameLst>
                                          <p:attrName>style.visibility</p:attrName>
                                        </p:attrNameLst>
                                      </p:cBhvr>
                                      <p:to>
                                        <p:strVal val="visible"/>
                                      </p:to>
                                    </p:set>
                                    <p:animEffect transition="in" filter="fade">
                                      <p:cBhvr>
                                        <p:cTn id="107" dur="500"/>
                                        <p:tgtEl>
                                          <p:spTgt spid="3">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xEl>
                                              <p:pRg st="1" end="1"/>
                                            </p:txEl>
                                          </p:spTgt>
                                        </p:tgtEl>
                                        <p:attrNameLst>
                                          <p:attrName>style.visibility</p:attrName>
                                        </p:attrNameLst>
                                      </p:cBhvr>
                                      <p:to>
                                        <p:strVal val="visible"/>
                                      </p:to>
                                    </p:set>
                                    <p:animEffect transition="in" filter="fade">
                                      <p:cBhvr>
                                        <p:cTn id="1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2" grpId="0"/>
      <p:bldP spid="13" grpId="0"/>
      <p:bldP spid="14" grpId="0" animBg="1"/>
      <p:bldP spid="19" grpId="0"/>
      <p:bldP spid="20" grpId="0"/>
      <p:bldP spid="26" grpId="0"/>
      <p:bldP spid="27" grpId="0"/>
      <p:bldP spid="28" grpId="0"/>
      <p:bldP spid="29" grpId="0" animBg="1"/>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UPSC Prelim 2016</a:t>
            </a:r>
            <a:endParaRPr lang="en-US" dirty="0"/>
          </a:p>
        </p:txBody>
      </p:sp>
      <p:sp>
        <p:nvSpPr>
          <p:cNvPr id="4" name="Content Placeholder 3"/>
          <p:cNvSpPr>
            <a:spLocks noGrp="1"/>
          </p:cNvSpPr>
          <p:nvPr>
            <p:ph idx="1"/>
          </p:nvPr>
        </p:nvSpPr>
        <p:spPr/>
        <p:txBody>
          <a:bodyPr>
            <a:noAutofit/>
          </a:bodyPr>
          <a:lstStyle/>
          <a:p>
            <a:pPr marL="0" indent="0">
              <a:buNone/>
            </a:pPr>
            <a:r>
              <a:rPr lang="en-US" sz="3200" b="1" dirty="0"/>
              <a:t>35. The term 'Base Erosion and Profit Shifting' is sometimes seen in the news in the context of</a:t>
            </a:r>
            <a:endParaRPr lang="en-US" sz="3200" dirty="0"/>
          </a:p>
          <a:p>
            <a:pPr marL="0" indent="0">
              <a:buNone/>
            </a:pPr>
            <a:r>
              <a:rPr lang="en-US" sz="3200" dirty="0"/>
              <a:t>(a) mining operation by multinational companies in resource-rich but backward areas</a:t>
            </a:r>
          </a:p>
          <a:p>
            <a:pPr marL="0" indent="0">
              <a:buNone/>
            </a:pPr>
            <a:r>
              <a:rPr lang="en-US" sz="3200" dirty="0">
                <a:solidFill>
                  <a:srgbClr val="FFC000"/>
                </a:solidFill>
              </a:rPr>
              <a:t>(b) curbing of the tax evasion by multinational companies </a:t>
            </a:r>
          </a:p>
          <a:p>
            <a:pPr marL="0" indent="0">
              <a:buNone/>
            </a:pPr>
            <a:r>
              <a:rPr lang="en-US" sz="3200" dirty="0"/>
              <a:t>(c) exploitation of genetic resources of a country by multinational companies </a:t>
            </a:r>
          </a:p>
          <a:p>
            <a:pPr marL="0" indent="0">
              <a:buNone/>
            </a:pPr>
            <a:r>
              <a:rPr lang="en-US" sz="3200" dirty="0"/>
              <a:t>(d) lack of consideration of environmental costs in the planning and implementation of developmental projects.</a:t>
            </a:r>
          </a:p>
        </p:txBody>
      </p:sp>
    </p:spTree>
    <p:extLst>
      <p:ext uri="{BB962C8B-B14F-4D97-AF65-F5344CB8AC3E}">
        <p14:creationId xmlns:p14="http://schemas.microsoft.com/office/powerpoint/2010/main" val="27514964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Information exchange agreements</a:t>
            </a:r>
            <a:endParaRPr lang="en-US"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b="10617"/>
          <a:stretch/>
        </p:blipFill>
        <p:spPr>
          <a:xfrm>
            <a:off x="76382" y="728134"/>
            <a:ext cx="9067618" cy="6129866"/>
          </a:xfrm>
          <a:prstGeom prst="rect">
            <a:avLst/>
          </a:prstGeom>
        </p:spPr>
      </p:pic>
      <p:sp>
        <p:nvSpPr>
          <p:cNvPr id="7" name="Left Arrow 6"/>
          <p:cNvSpPr/>
          <p:nvPr/>
        </p:nvSpPr>
        <p:spPr>
          <a:xfrm rot="21413824">
            <a:off x="2435235" y="1614619"/>
            <a:ext cx="1628648" cy="504092"/>
          </a:xfrm>
          <a:prstGeom prst="leftArrow">
            <a:avLst>
              <a:gd name="adj1" fmla="val 100000"/>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FATCA</a:t>
            </a:r>
            <a:endParaRPr lang="en-US" dirty="0"/>
          </a:p>
        </p:txBody>
      </p:sp>
      <p:sp>
        <p:nvSpPr>
          <p:cNvPr id="8" name="Left Arrow 7"/>
          <p:cNvSpPr/>
          <p:nvPr/>
        </p:nvSpPr>
        <p:spPr>
          <a:xfrm rot="353812">
            <a:off x="2792085" y="2583212"/>
            <a:ext cx="1257449" cy="586460"/>
          </a:xfrm>
          <a:prstGeom prst="leftArrow">
            <a:avLst>
              <a:gd name="adj1" fmla="val 100000"/>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FATCA</a:t>
            </a:r>
            <a:endParaRPr lang="en-US" dirty="0"/>
          </a:p>
        </p:txBody>
      </p:sp>
      <p:sp>
        <p:nvSpPr>
          <p:cNvPr id="10" name="Rectangle 9"/>
          <p:cNvSpPr/>
          <p:nvPr/>
        </p:nvSpPr>
        <p:spPr>
          <a:xfrm>
            <a:off x="0" y="2889956"/>
            <a:ext cx="2971618" cy="2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u="sng" dirty="0"/>
              <a:t>Foreign Account Tax Compliance Act (FATCA): </a:t>
            </a:r>
            <a:r>
              <a:rPr lang="en-US" sz="2400" dirty="0"/>
              <a:t>Countries need to inform US- about investments of American taxpayers/companies.</a:t>
            </a:r>
          </a:p>
        </p:txBody>
      </p:sp>
      <p:sp>
        <p:nvSpPr>
          <p:cNvPr id="11" name="Left Arrow 10"/>
          <p:cNvSpPr/>
          <p:nvPr/>
        </p:nvSpPr>
        <p:spPr>
          <a:xfrm rot="1073328">
            <a:off x="4363198" y="2384411"/>
            <a:ext cx="2840590" cy="591572"/>
          </a:xfrm>
          <a:prstGeom prst="leftArrow">
            <a:avLst>
              <a:gd name="adj1" fmla="val 10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India: automatic exchange of information (AEIO)</a:t>
            </a:r>
            <a:endParaRPr lang="en-US" dirty="0"/>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4008833"/>
            <a:ext cx="9144000" cy="2849167"/>
          </a:xfrm>
          <a:prstGeom prst="rect">
            <a:avLst/>
          </a:prstGeom>
        </p:spPr>
      </p:pic>
      <p:sp>
        <p:nvSpPr>
          <p:cNvPr id="13" name="Rectangle 12"/>
          <p:cNvSpPr/>
          <p:nvPr/>
        </p:nvSpPr>
        <p:spPr>
          <a:xfrm>
            <a:off x="4171950" y="5904308"/>
            <a:ext cx="4972050" cy="953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But from September 2018 onwards</a:t>
            </a:r>
          </a:p>
          <a:p>
            <a:pPr algn="ctr"/>
            <a:r>
              <a:rPr lang="en-US" sz="2800" dirty="0" smtClean="0"/>
              <a:t>And only “new accounts!”</a:t>
            </a:r>
            <a:endParaRPr lang="en-US" sz="2800" dirty="0"/>
          </a:p>
        </p:txBody>
      </p:sp>
    </p:spTree>
    <p:extLst>
      <p:ext uri="{BB962C8B-B14F-4D97-AF65-F5344CB8AC3E}">
        <p14:creationId xmlns:p14="http://schemas.microsoft.com/office/powerpoint/2010/main" val="199234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688123"/>
            <a:ext cx="9190897" cy="5169877"/>
          </a:xfrm>
          <a:prstGeom prst="rect">
            <a:avLst/>
          </a:prstGeom>
        </p:spPr>
      </p:pic>
      <p:graphicFrame>
        <p:nvGraphicFramePr>
          <p:cNvPr id="3" name="Diagram 2"/>
          <p:cNvGraphicFramePr/>
          <p:nvPr>
            <p:extLst>
              <p:ext uri="{D42A27DB-BD31-4B8C-83A1-F6EECF244321}">
                <p14:modId xmlns:p14="http://schemas.microsoft.com/office/powerpoint/2010/main" val="2532295641"/>
              </p:ext>
            </p:extLst>
          </p:nvPr>
        </p:nvGraphicFramePr>
        <p:xfrm>
          <a:off x="1190445" y="-724619"/>
          <a:ext cx="6988770" cy="5784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862071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l"/>
            <a:r>
              <a:rPr lang="en-US" dirty="0" smtClean="0"/>
              <a:t>Suppose I’m to get Rs.1,000/- for delivering lecture</a:t>
            </a:r>
            <a:endParaRPr lang="en-US" dirty="0"/>
          </a:p>
        </p:txBody>
      </p:sp>
      <p:graphicFrame>
        <p:nvGraphicFramePr>
          <p:cNvPr id="17" name="Diagram 16"/>
          <p:cNvGraphicFramePr/>
          <p:nvPr>
            <p:extLst/>
          </p:nvPr>
        </p:nvGraphicFramePr>
        <p:xfrm>
          <a:off x="5569243" y="580292"/>
          <a:ext cx="3442873" cy="1861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Placeholder 1"/>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4535800" y="2961961"/>
            <a:ext cx="4572000" cy="2613617"/>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200" y="5055786"/>
            <a:ext cx="9071600" cy="1843233"/>
          </a:xfrm>
          <a:prstGeom prst="rect">
            <a:avLst/>
          </a:prstGeom>
        </p:spPr>
      </p:pic>
      <p:pic>
        <p:nvPicPr>
          <p:cNvPr id="10" name="Picture 9"/>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0" y="2212595"/>
            <a:ext cx="2396936" cy="3234118"/>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994812" y="834756"/>
            <a:ext cx="2574431" cy="1607527"/>
          </a:xfrm>
          <a:prstGeom prst="rect">
            <a:avLst/>
          </a:prstGeom>
        </p:spPr>
      </p:pic>
      <p:sp>
        <p:nvSpPr>
          <p:cNvPr id="13" name="Rectangular Callout 12"/>
          <p:cNvSpPr/>
          <p:nvPr/>
        </p:nvSpPr>
        <p:spPr>
          <a:xfrm>
            <a:off x="5723109" y="2405863"/>
            <a:ext cx="2804746" cy="1112196"/>
          </a:xfrm>
          <a:prstGeom prst="wedgeRectCallout">
            <a:avLst>
              <a:gd name="adj1" fmla="val -62546"/>
              <a:gd name="adj2" fmla="val -524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effectLst>
                  <a:outerShdw blurRad="38100" dist="38100" dir="2700000" algn="tl">
                    <a:srgbClr val="000000">
                      <a:alpha val="43137"/>
                    </a:srgbClr>
                  </a:outerShdw>
                </a:effectLst>
              </a:rPr>
              <a:t>Payment “Source”</a:t>
            </a:r>
          </a:p>
          <a:p>
            <a:pPr algn="ctr"/>
            <a:r>
              <a:rPr lang="en-US" dirty="0" smtClean="0">
                <a:effectLst>
                  <a:outerShdw blurRad="38100" dist="38100" dir="2700000" algn="tl">
                    <a:srgbClr val="000000">
                      <a:alpha val="43137"/>
                    </a:srgbClr>
                  </a:outerShdw>
                </a:effectLst>
              </a:rPr>
              <a:t>10% TDS= Rs.100 deposited</a:t>
            </a:r>
          </a:p>
          <a:p>
            <a:pPr algn="ctr"/>
            <a:r>
              <a:rPr lang="en-US" dirty="0" smtClean="0">
                <a:effectLst>
                  <a:outerShdw blurRad="38100" dist="38100" dir="2700000" algn="tl">
                    <a:srgbClr val="000000">
                      <a:alpha val="43137"/>
                    </a:srgbClr>
                  </a:outerShdw>
                </a:effectLst>
              </a:rPr>
              <a:t>With org’s TAN number,</a:t>
            </a:r>
          </a:p>
          <a:p>
            <a:pPr algn="ctr"/>
            <a:r>
              <a:rPr lang="en-US" dirty="0" smtClean="0">
                <a:effectLst>
                  <a:outerShdw blurRad="38100" dist="38100" dir="2700000" algn="tl">
                    <a:srgbClr val="000000">
                      <a:alpha val="43137"/>
                    </a:srgbClr>
                  </a:outerShdw>
                </a:effectLst>
              </a:rPr>
              <a:t>Faculty’s PAN number.</a:t>
            </a:r>
          </a:p>
        </p:txBody>
      </p:sp>
      <p:sp>
        <p:nvSpPr>
          <p:cNvPr id="16" name="Rectangular Callout 15"/>
          <p:cNvSpPr/>
          <p:nvPr/>
        </p:nvSpPr>
        <p:spPr>
          <a:xfrm>
            <a:off x="36200" y="1141425"/>
            <a:ext cx="3188244" cy="1385116"/>
          </a:xfrm>
          <a:prstGeom prst="wedgeRectCallout">
            <a:avLst>
              <a:gd name="adj1" fmla="val 59218"/>
              <a:gd name="adj2" fmla="val -38918"/>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smtClean="0">
                <a:solidFill>
                  <a:schemeClr val="tx1">
                    <a:lumMod val="95000"/>
                    <a:lumOff val="5000"/>
                  </a:schemeClr>
                </a:solidFill>
              </a:rPr>
              <a:t>Get remaining 100/-, file IT return. &amp; if taxable income &gt;2.5 lakh, then adjusted for whatever IT I’ve to pay.</a:t>
            </a:r>
          </a:p>
          <a:p>
            <a:r>
              <a:rPr lang="en-US" dirty="0" smtClean="0">
                <a:solidFill>
                  <a:schemeClr val="tx1">
                    <a:lumMod val="95000"/>
                    <a:lumOff val="5000"/>
                  </a:schemeClr>
                </a:solidFill>
              </a:rPr>
              <a:t>e.g. if I had to pay 5k IT-100= 4900/-</a:t>
            </a:r>
            <a:endParaRPr lang="en-US" dirty="0">
              <a:solidFill>
                <a:schemeClr val="tx1">
                  <a:lumMod val="95000"/>
                  <a:lumOff val="5000"/>
                </a:schemeClr>
              </a:solidFill>
            </a:endParaRPr>
          </a:p>
        </p:txBody>
      </p:sp>
      <p:sp>
        <p:nvSpPr>
          <p:cNvPr id="18" name="Left Arrow Callout 17"/>
          <p:cNvSpPr/>
          <p:nvPr/>
        </p:nvSpPr>
        <p:spPr>
          <a:xfrm>
            <a:off x="2124375" y="3813681"/>
            <a:ext cx="2948787" cy="1242105"/>
          </a:xfrm>
          <a:prstGeom prst="leftArrowCallout">
            <a:avLst>
              <a:gd name="adj1" fmla="val 25000"/>
              <a:gd name="adj2" fmla="val 25000"/>
              <a:gd name="adj3" fmla="val 25000"/>
              <a:gd name="adj4" fmla="val 8938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smtClean="0"/>
              <a:t>Pay Rs.900</a:t>
            </a:r>
          </a:p>
          <a:p>
            <a:pPr algn="ctr"/>
            <a:r>
              <a:rPr lang="en-US" sz="3200" dirty="0" smtClean="0"/>
              <a:t>&amp; give TDS </a:t>
            </a:r>
            <a:r>
              <a:rPr lang="en-US" sz="3200" dirty="0" err="1" smtClean="0"/>
              <a:t>certi</a:t>
            </a:r>
            <a:r>
              <a:rPr lang="en-US" sz="3200" dirty="0"/>
              <a:t>.</a:t>
            </a:r>
          </a:p>
        </p:txBody>
      </p:sp>
    </p:spTree>
    <p:extLst>
      <p:ext uri="{BB962C8B-B14F-4D97-AF65-F5344CB8AC3E}">
        <p14:creationId xmlns:p14="http://schemas.microsoft.com/office/powerpoint/2010/main" val="332072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animEffect transition="in" filter="fade">
                                      <p:cBhvr>
                                        <p:cTn id="7" dur="500"/>
                                        <p:tgtEl>
                                          <p:spTgt spid="1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Effect transition="in" filter="fade">
                                      <p:cBhvr>
                                        <p:cTn id="37" dur="500"/>
                                        <p:tgtEl>
                                          <p:spTgt spid="16">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xEl>
                                              <p:pRg st="1" end="1"/>
                                            </p:txEl>
                                          </p:spTgt>
                                        </p:tgtEl>
                                        <p:attrNameLst>
                                          <p:attrName>style.visibility</p:attrName>
                                        </p:attrNameLst>
                                      </p:cBhvr>
                                      <p:to>
                                        <p:strVal val="visible"/>
                                      </p:to>
                                    </p:set>
                                    <p:animEffect transition="in" filter="fade">
                                      <p:cBhvr>
                                        <p:cTn id="47" dur="500"/>
                                        <p:tgtEl>
                                          <p:spTgt spid="16">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graphicEl>
                                              <a:dgm id="{E324E11B-21B7-4ABE-B63B-156A7A950D7B}"/>
                                            </p:graphicEl>
                                          </p:spTgt>
                                        </p:tgtEl>
                                        <p:attrNameLst>
                                          <p:attrName>style.visibility</p:attrName>
                                        </p:attrNameLst>
                                      </p:cBhvr>
                                      <p:to>
                                        <p:strVal val="visible"/>
                                      </p:to>
                                    </p:set>
                                    <p:animEffect transition="in" filter="wipe(down)">
                                      <p:cBhvr>
                                        <p:cTn id="52" dur="500"/>
                                        <p:tgtEl>
                                          <p:spTgt spid="17">
                                            <p:graphicEl>
                                              <a:dgm id="{E324E11B-21B7-4ABE-B63B-156A7A950D7B}"/>
                                            </p:graphic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graphicEl>
                                              <a:dgm id="{F167458E-5416-4EF6-9AD2-065F4DB11D77}"/>
                                            </p:graphicEl>
                                          </p:spTgt>
                                        </p:tgtEl>
                                        <p:attrNameLst>
                                          <p:attrName>style.visibility</p:attrName>
                                        </p:attrNameLst>
                                      </p:cBhvr>
                                      <p:to>
                                        <p:strVal val="visible"/>
                                      </p:to>
                                    </p:set>
                                    <p:animEffect transition="in" filter="wipe(down)">
                                      <p:cBhvr>
                                        <p:cTn id="55" dur="500"/>
                                        <p:tgtEl>
                                          <p:spTgt spid="17">
                                            <p:graphicEl>
                                              <a:dgm id="{F167458E-5416-4EF6-9AD2-065F4DB11D77}"/>
                                            </p:graphicEl>
                                          </p:spTgt>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7">
                                            <p:graphicEl>
                                              <a:dgm id="{A67F910E-3634-4B0C-BE24-5E0B79305759}"/>
                                            </p:graphicEl>
                                          </p:spTgt>
                                        </p:tgtEl>
                                        <p:attrNameLst>
                                          <p:attrName>style.visibility</p:attrName>
                                        </p:attrNameLst>
                                      </p:cBhvr>
                                      <p:to>
                                        <p:strVal val="visible"/>
                                      </p:to>
                                    </p:set>
                                    <p:animEffect transition="in" filter="wipe(down)">
                                      <p:cBhvr>
                                        <p:cTn id="58" dur="500"/>
                                        <p:tgtEl>
                                          <p:spTgt spid="17">
                                            <p:graphicEl>
                                              <a:dgm id="{A67F910E-3634-4B0C-BE24-5E0B79305759}"/>
                                            </p:graphicEl>
                                          </p:spTgt>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7">
                                            <p:graphicEl>
                                              <a:dgm id="{0DBC47BB-245A-4A0E-BF35-C1E5AAF68818}"/>
                                            </p:graphicEl>
                                          </p:spTgt>
                                        </p:tgtEl>
                                        <p:attrNameLst>
                                          <p:attrName>style.visibility</p:attrName>
                                        </p:attrNameLst>
                                      </p:cBhvr>
                                      <p:to>
                                        <p:strVal val="visible"/>
                                      </p:to>
                                    </p:set>
                                    <p:animEffect transition="in" filter="wipe(down)">
                                      <p:cBhvr>
                                        <p:cTn id="61" dur="500"/>
                                        <p:tgtEl>
                                          <p:spTgt spid="17">
                                            <p:graphicEl>
                                              <a:dgm id="{0DBC47BB-245A-4A0E-BF35-C1E5AAF68818}"/>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7">
                                            <p:graphicEl>
                                              <a:dgm id="{7BAC3813-0196-45D9-9052-0C17E32840D9}"/>
                                            </p:graphicEl>
                                          </p:spTgt>
                                        </p:tgtEl>
                                        <p:attrNameLst>
                                          <p:attrName>style.visibility</p:attrName>
                                        </p:attrNameLst>
                                      </p:cBhvr>
                                      <p:to>
                                        <p:strVal val="visible"/>
                                      </p:to>
                                    </p:set>
                                    <p:animEffect transition="in" filter="wipe(down)">
                                      <p:cBhvr>
                                        <p:cTn id="66" dur="500"/>
                                        <p:tgtEl>
                                          <p:spTgt spid="17">
                                            <p:graphicEl>
                                              <a:dgm id="{7BAC3813-0196-45D9-9052-0C17E32840D9}"/>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7">
                                            <p:graphicEl>
                                              <a:dgm id="{CB51E61F-A9F4-4CEE-A868-92E0BEE40CDA}"/>
                                            </p:graphicEl>
                                          </p:spTgt>
                                        </p:tgtEl>
                                        <p:attrNameLst>
                                          <p:attrName>style.visibility</p:attrName>
                                        </p:attrNameLst>
                                      </p:cBhvr>
                                      <p:to>
                                        <p:strVal val="visible"/>
                                      </p:to>
                                    </p:set>
                                    <p:animEffect transition="in" filter="wipe(down)">
                                      <p:cBhvr>
                                        <p:cTn id="71" dur="500"/>
                                        <p:tgtEl>
                                          <p:spTgt spid="17">
                                            <p:graphicEl>
                                              <a:dgm id="{CB51E61F-A9F4-4CEE-A868-92E0BEE40CD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Dgm bld="one"/>
        </p:bldSub>
      </p:bldGraphic>
      <p:bldP spid="13" grpId="0" build="p" animBg="1"/>
      <p:bldP spid="16" grpId="0" build="p"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b="10617"/>
          <a:stretch/>
        </p:blipFill>
        <p:spPr>
          <a:xfrm>
            <a:off x="0" y="2261214"/>
            <a:ext cx="5902387" cy="3990115"/>
          </a:xfrm>
          <a:prstGeom prst="rect">
            <a:avLst/>
          </a:prstGeom>
        </p:spPr>
      </p:pic>
      <p:sp>
        <p:nvSpPr>
          <p:cNvPr id="3" name="Title 2"/>
          <p:cNvSpPr>
            <a:spLocks noGrp="1"/>
          </p:cNvSpPr>
          <p:nvPr>
            <p:ph type="title"/>
          </p:nvPr>
        </p:nvSpPr>
        <p:spPr>
          <a:xfrm>
            <a:off x="0" y="93848"/>
            <a:ext cx="9144000" cy="535685"/>
          </a:xfrm>
        </p:spPr>
        <p:txBody>
          <a:bodyPr/>
          <a:lstStyle/>
          <a:p>
            <a:r>
              <a:rPr lang="en-US" dirty="0" smtClean="0"/>
              <a:t>TDS simplification: decrease the % rates, min. ceilings </a:t>
            </a:r>
            <a:endParaRPr lang="en-US" dirty="0"/>
          </a:p>
        </p:txBody>
      </p:sp>
      <p:grpSp>
        <p:nvGrpSpPr>
          <p:cNvPr id="10" name="Group 9"/>
          <p:cNvGrpSpPr/>
          <p:nvPr/>
        </p:nvGrpSpPr>
        <p:grpSpPr>
          <a:xfrm>
            <a:off x="4510454" y="629534"/>
            <a:ext cx="4906108" cy="2556976"/>
            <a:chOff x="2770252" y="629533"/>
            <a:chExt cx="6373748" cy="3428161"/>
          </a:xfrm>
        </p:grpSpPr>
        <p:pic>
          <p:nvPicPr>
            <p:cNvPr id="7" name="Content Placeholder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70252" y="629533"/>
              <a:ext cx="6373748" cy="3428161"/>
            </a:xfrm>
            <a:prstGeom prst="rect">
              <a:avLst/>
            </a:prstGeom>
          </p:spPr>
        </p:pic>
        <p:sp>
          <p:nvSpPr>
            <p:cNvPr id="9" name="Rectangle 8"/>
            <p:cNvSpPr/>
            <p:nvPr/>
          </p:nvSpPr>
          <p:spPr>
            <a:xfrm>
              <a:off x="2795954" y="650631"/>
              <a:ext cx="3174023"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Budget 2016: </a:t>
              </a:r>
            </a:p>
            <a:p>
              <a:pPr algn="ctr"/>
              <a:r>
                <a:rPr lang="en-US" sz="2000" dirty="0" smtClean="0"/>
                <a:t>Within India </a:t>
              </a:r>
              <a:endParaRPr lang="en-US" sz="2000" dirty="0"/>
            </a:p>
          </p:txBody>
        </p:sp>
      </p:grpSp>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1825" y="2863365"/>
            <a:ext cx="1985761" cy="1483729"/>
          </a:xfrm>
          <a:prstGeom prst="rect">
            <a:avLst/>
          </a:prstGeom>
        </p:spPr>
      </p:pic>
      <p:graphicFrame>
        <p:nvGraphicFramePr>
          <p:cNvPr id="13" name="Diagram 12"/>
          <p:cNvGraphicFramePr/>
          <p:nvPr>
            <p:extLst/>
          </p:nvPr>
        </p:nvGraphicFramePr>
        <p:xfrm>
          <a:off x="-5186" y="2997812"/>
          <a:ext cx="6096000"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Rectangle 13"/>
          <p:cNvSpPr/>
          <p:nvPr/>
        </p:nvSpPr>
        <p:spPr>
          <a:xfrm>
            <a:off x="6248309" y="4528038"/>
            <a:ext cx="2895691" cy="2329961"/>
          </a:xfrm>
          <a:prstGeom prst="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 TDS “</a:t>
            </a:r>
            <a:r>
              <a:rPr lang="en-US" sz="2400" dirty="0" err="1" smtClean="0"/>
              <a:t>toughi-fication</a:t>
            </a:r>
            <a:r>
              <a:rPr lang="en-US" sz="2400" dirty="0" smtClean="0"/>
              <a:t>” to check on tax avoidance.</a:t>
            </a:r>
          </a:p>
          <a:p>
            <a:pPr algn="ctr"/>
            <a:r>
              <a:rPr lang="en-US" sz="2400" dirty="0">
                <a:solidFill>
                  <a:srgbClr val="FFC000"/>
                </a:solidFill>
              </a:rPr>
              <a:t>House rent: </a:t>
            </a:r>
            <a:r>
              <a:rPr lang="en-US" sz="2400" dirty="0">
                <a:solidFill>
                  <a:schemeClr val="bg1">
                    <a:lumMod val="95000"/>
                    <a:lumOff val="5000"/>
                  </a:schemeClr>
                </a:solidFill>
              </a:rPr>
              <a:t>5% TDS if &gt;50k rent per month</a:t>
            </a:r>
            <a:r>
              <a:rPr lang="en-US" sz="2400" dirty="0" smtClean="0">
                <a:solidFill>
                  <a:schemeClr val="bg1">
                    <a:lumMod val="95000"/>
                    <a:lumOff val="5000"/>
                  </a:schemeClr>
                </a:solidFill>
              </a:rPr>
              <a:t>. (Budget 2017)</a:t>
            </a:r>
            <a:endParaRPr lang="en-US" sz="2400" dirty="0"/>
          </a:p>
        </p:txBody>
      </p:sp>
    </p:spTree>
    <p:extLst>
      <p:ext uri="{BB962C8B-B14F-4D97-AF65-F5344CB8AC3E}">
        <p14:creationId xmlns:p14="http://schemas.microsoft.com/office/powerpoint/2010/main" val="88424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382AE59B-D15F-4F8A-82B5-41347FBA49A3}"/>
                                            </p:graphicEl>
                                          </p:spTgt>
                                        </p:tgtEl>
                                        <p:attrNameLst>
                                          <p:attrName>style.visibility</p:attrName>
                                        </p:attrNameLst>
                                      </p:cBhvr>
                                      <p:to>
                                        <p:strVal val="visible"/>
                                      </p:to>
                                    </p:set>
                                    <p:animEffect transition="in" filter="fade">
                                      <p:cBhvr>
                                        <p:cTn id="7" dur="500"/>
                                        <p:tgtEl>
                                          <p:spTgt spid="13">
                                            <p:graphicEl>
                                              <a:dgm id="{382AE59B-D15F-4F8A-82B5-41347FBA49A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01961BA9-E360-498D-84B5-F99755C19B67}"/>
                                            </p:graphicEl>
                                          </p:spTgt>
                                        </p:tgtEl>
                                        <p:attrNameLst>
                                          <p:attrName>style.visibility</p:attrName>
                                        </p:attrNameLst>
                                      </p:cBhvr>
                                      <p:to>
                                        <p:strVal val="visible"/>
                                      </p:to>
                                    </p:set>
                                    <p:animEffect transition="in" filter="fade">
                                      <p:cBhvr>
                                        <p:cTn id="12" dur="500"/>
                                        <p:tgtEl>
                                          <p:spTgt spid="13">
                                            <p:graphicEl>
                                              <a:dgm id="{01961BA9-E360-498D-84B5-F99755C19B6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TDS </a:t>
            </a:r>
            <a:r>
              <a:rPr lang="en-US" dirty="0" smtClean="0"/>
              <a:t>Then what’s Tax collection at Source (TCS)</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422100"/>
            <a:ext cx="9144000" cy="4443157"/>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4812" y="834756"/>
            <a:ext cx="2574431" cy="1607527"/>
          </a:xfrm>
          <a:prstGeom prst="rect">
            <a:avLst/>
          </a:prstGeom>
        </p:spPr>
      </p:pic>
      <p:sp>
        <p:nvSpPr>
          <p:cNvPr id="6" name="Rectangle 5"/>
          <p:cNvSpPr/>
          <p:nvPr/>
        </p:nvSpPr>
        <p:spPr>
          <a:xfrm>
            <a:off x="6497515" y="6357669"/>
            <a:ext cx="2646485" cy="500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2016: 1% TCS on cars &gt;10L.</a:t>
            </a:r>
            <a:endParaRPr lang="en-US" dirty="0"/>
          </a:p>
        </p:txBody>
      </p:sp>
      <p:sp>
        <p:nvSpPr>
          <p:cNvPr id="8" name="Rectangle 7"/>
          <p:cNvSpPr/>
          <p:nvPr/>
        </p:nvSpPr>
        <p:spPr>
          <a:xfrm>
            <a:off x="2195838" y="3232778"/>
            <a:ext cx="3587262" cy="14081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smtClean="0"/>
              <a:t>MRP: 15 lakh</a:t>
            </a:r>
          </a:p>
          <a:p>
            <a:r>
              <a:rPr lang="en-US" sz="2800" dirty="0" smtClean="0"/>
              <a:t>1% TCS: 15,000</a:t>
            </a:r>
          </a:p>
          <a:p>
            <a:r>
              <a:rPr lang="en-US" sz="2800" dirty="0" smtClean="0"/>
              <a:t>Client pays: 15,15,000</a:t>
            </a:r>
            <a:endParaRPr lang="en-US" sz="2800" dirty="0"/>
          </a:p>
        </p:txBody>
      </p:sp>
      <p:sp>
        <p:nvSpPr>
          <p:cNvPr id="9" name="Right Arrow 8"/>
          <p:cNvSpPr/>
          <p:nvPr/>
        </p:nvSpPr>
        <p:spPr>
          <a:xfrm rot="18745523">
            <a:off x="480292" y="2176252"/>
            <a:ext cx="3028885" cy="1608402"/>
          </a:xfrm>
          <a:prstGeom prst="rightArrow">
            <a:avLst>
              <a:gd name="adj1" fmla="val 50000"/>
              <a:gd name="adj2" fmla="val 11077"/>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Showroom owner deposits TCS @IT Department +PAN #</a:t>
            </a:r>
          </a:p>
        </p:txBody>
      </p:sp>
      <p:sp>
        <p:nvSpPr>
          <p:cNvPr id="10" name="Right Arrow 9"/>
          <p:cNvSpPr/>
          <p:nvPr/>
        </p:nvSpPr>
        <p:spPr>
          <a:xfrm rot="4388117">
            <a:off x="4495341" y="3096055"/>
            <a:ext cx="2708031" cy="961082"/>
          </a:xfrm>
          <a:prstGeom prst="rightArrow">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File IT-return, Get refund.</a:t>
            </a:r>
            <a:endParaRPr lang="en-US" dirty="0"/>
          </a:p>
        </p:txBody>
      </p:sp>
      <p:sp>
        <p:nvSpPr>
          <p:cNvPr id="11" name="Rectangle 10"/>
          <p:cNvSpPr/>
          <p:nvPr/>
        </p:nvSpPr>
        <p:spPr>
          <a:xfrm>
            <a:off x="6075485" y="834756"/>
            <a:ext cx="3068515" cy="2778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400" u="sng" dirty="0"/>
              <a:t>2012:</a:t>
            </a:r>
            <a:r>
              <a:rPr lang="en-US" sz="2400" dirty="0"/>
              <a:t> 1% TCS </a:t>
            </a:r>
            <a:r>
              <a:rPr lang="en-US" sz="2400" dirty="0" smtClean="0"/>
              <a:t>on cash purchase of gold purchase &gt;2 lakh.</a:t>
            </a:r>
            <a:endParaRPr lang="en-US" sz="2400" u="sng" dirty="0" smtClean="0"/>
          </a:p>
          <a:p>
            <a:r>
              <a:rPr lang="en-US" sz="2400" u="sng" dirty="0" smtClean="0"/>
              <a:t>Budget 2017: </a:t>
            </a:r>
            <a:r>
              <a:rPr lang="en-US" sz="2400" dirty="0" smtClean="0"/>
              <a:t>since &gt;2 lakh cash transaction itself is prohibited! So 1% TCS removed.</a:t>
            </a:r>
            <a:endParaRPr lang="en-US" sz="2400" dirty="0"/>
          </a:p>
        </p:txBody>
      </p:sp>
    </p:spTree>
    <p:extLst>
      <p:ext uri="{BB962C8B-B14F-4D97-AF65-F5344CB8AC3E}">
        <p14:creationId xmlns:p14="http://schemas.microsoft.com/office/powerpoint/2010/main" val="64007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bg/>
                                          </p:spTgt>
                                        </p:tgtEl>
                                        <p:attrNameLst>
                                          <p:attrName>style.visibility</p:attrName>
                                        </p:attrNameLst>
                                      </p:cBhvr>
                                      <p:to>
                                        <p:strVal val="visible"/>
                                      </p:to>
                                    </p:set>
                                    <p:animEffect transition="in" filter="fade">
                                      <p:cBhvr>
                                        <p:cTn id="41" dur="500"/>
                                        <p:tgtEl>
                                          <p:spTgt spid="11">
                                            <p:bg/>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xEl>
                                              <p:pRg st="1" end="1"/>
                                            </p:txEl>
                                          </p:spTgt>
                                        </p:tgtEl>
                                        <p:attrNameLst>
                                          <p:attrName>style.visibility</p:attrName>
                                        </p:attrNameLst>
                                      </p:cBhvr>
                                      <p:to>
                                        <p:strVal val="visible"/>
                                      </p:to>
                                    </p:set>
                                    <p:animEffect transition="in" filter="fade">
                                      <p:cBhvr>
                                        <p:cTn id="51"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animBg="1"/>
      <p:bldP spid="10" grpId="0" animBg="1"/>
      <p:bldP spid="11"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sz="3200" dirty="0" smtClean="0"/>
              <a:t>2016: SC-SIT on Black Money (Justice MB Shah): “ban cash transactions &gt; 3 lakhs. </a:t>
            </a:r>
          </a:p>
          <a:p>
            <a:r>
              <a:rPr lang="en-US" sz="3200" dirty="0" smtClean="0"/>
              <a:t>2017: Budget: </a:t>
            </a:r>
            <a:r>
              <a:rPr lang="en-US" sz="3200" dirty="0"/>
              <a:t>Cash transaction limit: </a:t>
            </a:r>
            <a:r>
              <a:rPr lang="en-US" sz="3200" strike="sngStrike" dirty="0">
                <a:effectLst>
                  <a:outerShdw blurRad="38100" dist="38100" dir="2700000" algn="tl">
                    <a:srgbClr val="000000">
                      <a:alpha val="43137"/>
                    </a:srgbClr>
                  </a:outerShdw>
                </a:effectLst>
              </a:rPr>
              <a:t>3 lakh</a:t>
            </a:r>
            <a:r>
              <a:rPr lang="en-US" sz="3200" dirty="0"/>
              <a:t> 2 lakh &lt;REF </a:t>
            </a:r>
            <a:r>
              <a:rPr lang="en-US" sz="3200" dirty="0">
                <a:hlinkClick r:id="rId3"/>
              </a:rPr>
              <a:t>digital payment slides</a:t>
            </a:r>
            <a:r>
              <a:rPr lang="en-US" sz="3200" dirty="0"/>
              <a:t>&gt;</a:t>
            </a:r>
          </a:p>
          <a:p>
            <a:r>
              <a:rPr lang="en-US" sz="3200" dirty="0"/>
              <a:t>Reduced duties on digital payment machines, Micro-ATM, </a:t>
            </a:r>
            <a:r>
              <a:rPr lang="en-US" sz="3200" dirty="0" err="1"/>
              <a:t>PoS.</a:t>
            </a:r>
            <a:endParaRPr lang="en-US" sz="3200" dirty="0"/>
          </a:p>
          <a:p>
            <a:r>
              <a:rPr lang="en-US" sz="3200" dirty="0"/>
              <a:t>Presumptive taxation: more benefits if done via NEFT, Cheque etc... &lt;REF digital payment </a:t>
            </a:r>
            <a:r>
              <a:rPr lang="en-US" sz="3200" dirty="0">
                <a:hlinkClick r:id="rId3"/>
              </a:rPr>
              <a:t>Lecture</a:t>
            </a:r>
            <a:r>
              <a:rPr lang="en-US" sz="3200" dirty="0" smtClean="0"/>
              <a:t>&gt;</a:t>
            </a:r>
            <a:endParaRPr lang="en-US" sz="3200" dirty="0"/>
          </a:p>
        </p:txBody>
      </p:sp>
      <p:sp>
        <p:nvSpPr>
          <p:cNvPr id="4" name="Title 3"/>
          <p:cNvSpPr>
            <a:spLocks noGrp="1"/>
          </p:cNvSpPr>
          <p:nvPr>
            <p:ph type="title"/>
          </p:nvPr>
        </p:nvSpPr>
        <p:spPr/>
        <p:txBody>
          <a:bodyPr/>
          <a:lstStyle/>
          <a:p>
            <a:r>
              <a:rPr lang="en-US" sz="2400" dirty="0" smtClean="0"/>
              <a:t>Changing the “Transaction” Habits</a:t>
            </a:r>
            <a:endParaRPr lang="en-US" sz="2400" dirty="0"/>
          </a:p>
        </p:txBody>
      </p:sp>
      <p:sp>
        <p:nvSpPr>
          <p:cNvPr id="6" name="Text Placeholder 5"/>
          <p:cNvSpPr>
            <a:spLocks noGrp="1"/>
          </p:cNvSpPr>
          <p:nvPr>
            <p:ph type="body" sz="quarter" idx="11"/>
          </p:nvPr>
        </p:nvSpPr>
        <p:spPr/>
        <p:txBody>
          <a:bodyPr/>
          <a:lstStyle/>
          <a:p>
            <a:r>
              <a:rPr lang="en-US" dirty="0" smtClean="0"/>
              <a:t>Budget 2017</a:t>
            </a:r>
            <a:endParaRPr lang="en-US" dirty="0"/>
          </a:p>
        </p:txBody>
      </p:sp>
    </p:spTree>
    <p:extLst>
      <p:ext uri="{BB962C8B-B14F-4D97-AF65-F5344CB8AC3E}">
        <p14:creationId xmlns:p14="http://schemas.microsoft.com/office/powerpoint/2010/main" val="270010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575234"/>
            <a:ext cx="9190897" cy="5169877"/>
          </a:xfrm>
          <a:prstGeom prst="rect">
            <a:avLst/>
          </a:prstGeom>
        </p:spPr>
      </p:pic>
      <p:graphicFrame>
        <p:nvGraphicFramePr>
          <p:cNvPr id="3" name="Diagram 2"/>
          <p:cNvGraphicFramePr/>
          <p:nvPr>
            <p:extLst>
              <p:ext uri="{D42A27DB-BD31-4B8C-83A1-F6EECF244321}">
                <p14:modId xmlns:p14="http://schemas.microsoft.com/office/powerpoint/2010/main" val="2238425976"/>
              </p:ext>
            </p:extLst>
          </p:nvPr>
        </p:nvGraphicFramePr>
        <p:xfrm>
          <a:off x="0" y="55561"/>
          <a:ext cx="6172200" cy="50587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p:cNvSpPr/>
          <p:nvPr/>
        </p:nvSpPr>
        <p:spPr>
          <a:xfrm>
            <a:off x="0" y="5638"/>
            <a:ext cx="9144000" cy="15752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73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AB0940AC-577E-45F5-B2CB-2B6E21B59451}"/>
                                            </p:graphicEl>
                                          </p:spTgt>
                                        </p:tgtEl>
                                        <p:attrNameLst>
                                          <p:attrName>style.visibility</p:attrName>
                                        </p:attrNameLst>
                                      </p:cBhvr>
                                      <p:to>
                                        <p:strVal val="visible"/>
                                      </p:to>
                                    </p:set>
                                    <p:animEffect transition="in" filter="fade">
                                      <p:cBhvr>
                                        <p:cTn id="7" dur="500"/>
                                        <p:tgtEl>
                                          <p:spTgt spid="3">
                                            <p:graphicEl>
                                              <a:dgm id="{AB0940AC-577E-45F5-B2CB-2B6E21B5945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36B74A5C-83B4-47C8-BE3B-2396B0765AED}"/>
                                            </p:graphicEl>
                                          </p:spTgt>
                                        </p:tgtEl>
                                        <p:attrNameLst>
                                          <p:attrName>style.visibility</p:attrName>
                                        </p:attrNameLst>
                                      </p:cBhvr>
                                      <p:to>
                                        <p:strVal val="visible"/>
                                      </p:to>
                                    </p:set>
                                    <p:animEffect transition="in" filter="fade">
                                      <p:cBhvr>
                                        <p:cTn id="10" dur="500"/>
                                        <p:tgtEl>
                                          <p:spTgt spid="3">
                                            <p:graphicEl>
                                              <a:dgm id="{36B74A5C-83B4-47C8-BE3B-2396B0765AE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5C28D61D-FA1C-4F70-8E60-E223B83E7029}"/>
                                            </p:graphicEl>
                                          </p:spTgt>
                                        </p:tgtEl>
                                        <p:attrNameLst>
                                          <p:attrName>style.visibility</p:attrName>
                                        </p:attrNameLst>
                                      </p:cBhvr>
                                      <p:to>
                                        <p:strVal val="visible"/>
                                      </p:to>
                                    </p:set>
                                    <p:animEffect transition="in" filter="fade">
                                      <p:cBhvr>
                                        <p:cTn id="15" dur="500"/>
                                        <p:tgtEl>
                                          <p:spTgt spid="3">
                                            <p:graphicEl>
                                              <a:dgm id="{5C28D61D-FA1C-4F70-8E60-E223B83E702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graphicEl>
                                              <a:dgm id="{3CE0D01F-72A0-4B55-A5E8-75BAEEE1F002}"/>
                                            </p:graphicEl>
                                          </p:spTgt>
                                        </p:tgtEl>
                                        <p:attrNameLst>
                                          <p:attrName>style.visibility</p:attrName>
                                        </p:attrNameLst>
                                      </p:cBhvr>
                                      <p:to>
                                        <p:strVal val="visible"/>
                                      </p:to>
                                    </p:set>
                                    <p:animEffect transition="in" filter="fade">
                                      <p:cBhvr>
                                        <p:cTn id="20" dur="500"/>
                                        <p:tgtEl>
                                          <p:spTgt spid="3">
                                            <p:graphicEl>
                                              <a:dgm id="{3CE0D01F-72A0-4B55-A5E8-75BAEEE1F002}"/>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xit" presetSubtype="32" fill="hold" grpId="0" nodeType="clickEffect">
                                  <p:stCondLst>
                                    <p:cond delay="0"/>
                                  </p:stCondLst>
                                  <p:childTnLst>
                                    <p:animEffect transition="out" filter="circle(out)">
                                      <p:cBhvr>
                                        <p:cTn id="24" dur="2000"/>
                                        <p:tgtEl>
                                          <p:spTgt spid="4"/>
                                        </p:tgtEl>
                                      </p:cBhvr>
                                    </p:animEffect>
                                    <p:set>
                                      <p:cBhvr>
                                        <p:cTn id="2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pPr marL="0" indent="0">
              <a:buNone/>
            </a:pPr>
            <a:r>
              <a:rPr lang="en-US" sz="3200" u="sng" dirty="0"/>
              <a:t>What else?</a:t>
            </a:r>
          </a:p>
          <a:p>
            <a:r>
              <a:rPr lang="en-US" sz="3200" dirty="0"/>
              <a:t>CASH donation to political party: max. Rs. 2k  per person. [And if &gt;20k per person- maintain account. Already in RPA]</a:t>
            </a:r>
          </a:p>
          <a:p>
            <a:pPr marL="0" indent="0">
              <a:buNone/>
            </a:pPr>
            <a:r>
              <a:rPr lang="en-US" sz="3200" u="sng" dirty="0"/>
              <a:t>Counter</a:t>
            </a:r>
          </a:p>
          <a:p>
            <a:r>
              <a:rPr lang="en-US" sz="3200" dirty="0"/>
              <a:t>1,999/- hence EC wants 20cr. Cap on cash donation.</a:t>
            </a:r>
          </a:p>
        </p:txBody>
      </p:sp>
      <p:sp>
        <p:nvSpPr>
          <p:cNvPr id="4" name="Title 3"/>
          <p:cNvSpPr>
            <a:spLocks noGrp="1"/>
          </p:cNvSpPr>
          <p:nvPr>
            <p:ph type="title"/>
          </p:nvPr>
        </p:nvSpPr>
        <p:spPr/>
        <p:txBody>
          <a:bodyPr/>
          <a:lstStyle/>
          <a:p>
            <a:r>
              <a:rPr lang="en-US" sz="2400" dirty="0" smtClean="0"/>
              <a:t>Political Funding</a:t>
            </a:r>
            <a:endParaRPr lang="en-US" sz="2400" dirty="0"/>
          </a:p>
        </p:txBody>
      </p:sp>
      <p:sp>
        <p:nvSpPr>
          <p:cNvPr id="6" name="Text Placeholder 5"/>
          <p:cNvSpPr>
            <a:spLocks noGrp="1"/>
          </p:cNvSpPr>
          <p:nvPr>
            <p:ph type="body" sz="quarter" idx="11"/>
          </p:nvPr>
        </p:nvSpPr>
        <p:spPr/>
        <p:txBody>
          <a:bodyPr/>
          <a:lstStyle/>
          <a:p>
            <a:r>
              <a:rPr lang="en-US" dirty="0" smtClean="0"/>
              <a:t>Budget 2017</a:t>
            </a:r>
            <a:endParaRPr lang="en-US" dirty="0"/>
          </a:p>
        </p:txBody>
      </p:sp>
    </p:spTree>
    <p:extLst>
      <p:ext uri="{BB962C8B-B14F-4D97-AF65-F5344CB8AC3E}">
        <p14:creationId xmlns:p14="http://schemas.microsoft.com/office/powerpoint/2010/main" val="2645925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Political Funding in Budget 2017?</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01889"/>
            <a:ext cx="3024876" cy="2016584"/>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4445" y="882051"/>
            <a:ext cx="3846521" cy="2136422"/>
          </a:xfrm>
          <a:prstGeom prst="rect">
            <a:avLst/>
          </a:prstGeom>
        </p:spPr>
      </p:pic>
      <p:graphicFrame>
        <p:nvGraphicFramePr>
          <p:cNvPr id="8" name="Diagram 7"/>
          <p:cNvGraphicFramePr/>
          <p:nvPr>
            <p:extLst/>
          </p:nvPr>
        </p:nvGraphicFramePr>
        <p:xfrm>
          <a:off x="-23124" y="2010181"/>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Horizontal Scroll 9"/>
          <p:cNvSpPr/>
          <p:nvPr/>
        </p:nvSpPr>
        <p:spPr>
          <a:xfrm>
            <a:off x="688489" y="5443369"/>
            <a:ext cx="5690796" cy="124788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But already, under RPA Act, if &gt;20k donation then party has to maintain record</a:t>
            </a:r>
            <a:endParaRPr lang="en-US" sz="2400" dirty="0"/>
          </a:p>
        </p:txBody>
      </p:sp>
      <p:sp>
        <p:nvSpPr>
          <p:cNvPr id="9" name="Rectangle 8"/>
          <p:cNvSpPr/>
          <p:nvPr/>
        </p:nvSpPr>
        <p:spPr>
          <a:xfrm>
            <a:off x="6167887" y="4228711"/>
            <a:ext cx="2976113" cy="24204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smtClean="0"/>
              <a:t>Criticism</a:t>
            </a:r>
          </a:p>
          <a:p>
            <a:pPr marL="285750" indent="-285750">
              <a:buFont typeface="Arial" panose="020B0604020202020204" pitchFamily="34" charset="0"/>
              <a:buChar char="•"/>
            </a:pPr>
            <a:r>
              <a:rPr lang="en-US" sz="2800" dirty="0" smtClean="0"/>
              <a:t>Shell companies?</a:t>
            </a:r>
          </a:p>
          <a:p>
            <a:pPr marL="285750" indent="-285750">
              <a:buFont typeface="Arial" panose="020B0604020202020204" pitchFamily="34" charset="0"/>
              <a:buChar char="•"/>
            </a:pPr>
            <a:r>
              <a:rPr lang="en-US" sz="2800" dirty="0" smtClean="0"/>
              <a:t>Shareholder dividend?</a:t>
            </a:r>
          </a:p>
          <a:p>
            <a:pPr marL="285750" indent="-285750">
              <a:buFont typeface="Arial" panose="020B0604020202020204" pitchFamily="34" charset="0"/>
              <a:buChar char="•"/>
            </a:pPr>
            <a:r>
              <a:rPr lang="en-US" sz="2800" dirty="0" smtClean="0"/>
              <a:t>Transparency in election funding </a:t>
            </a:r>
            <a:r>
              <a:rPr lang="en-US" sz="2800" dirty="0" smtClean="0">
                <a:sym typeface="Wingdings" panose="05000000000000000000" pitchFamily="2" charset="2"/>
              </a:rPr>
              <a:t></a:t>
            </a:r>
            <a:endParaRPr lang="en-US" sz="2800" dirty="0"/>
          </a:p>
        </p:txBody>
      </p:sp>
    </p:spTree>
    <p:extLst>
      <p:ext uri="{BB962C8B-B14F-4D97-AF65-F5344CB8AC3E}">
        <p14:creationId xmlns:p14="http://schemas.microsoft.com/office/powerpoint/2010/main" val="313754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371A4D68-B64E-4BAE-A767-37F739C1D7C9}"/>
                                            </p:graphicEl>
                                          </p:spTgt>
                                        </p:tgtEl>
                                        <p:attrNameLst>
                                          <p:attrName>style.visibility</p:attrName>
                                        </p:attrNameLst>
                                      </p:cBhvr>
                                      <p:to>
                                        <p:strVal val="visible"/>
                                      </p:to>
                                    </p:set>
                                    <p:animEffect transition="in" filter="fade">
                                      <p:cBhvr>
                                        <p:cTn id="7" dur="500"/>
                                        <p:tgtEl>
                                          <p:spTgt spid="8">
                                            <p:graphicEl>
                                              <a:dgm id="{371A4D68-B64E-4BAE-A767-37F739C1D7C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F7C2ACD7-50E0-4B16-B91B-9F3F43CF5889}"/>
                                            </p:graphicEl>
                                          </p:spTgt>
                                        </p:tgtEl>
                                        <p:attrNameLst>
                                          <p:attrName>style.visibility</p:attrName>
                                        </p:attrNameLst>
                                      </p:cBhvr>
                                      <p:to>
                                        <p:strVal val="visible"/>
                                      </p:to>
                                    </p:set>
                                    <p:animEffect transition="in" filter="fade">
                                      <p:cBhvr>
                                        <p:cTn id="12" dur="500"/>
                                        <p:tgtEl>
                                          <p:spTgt spid="8">
                                            <p:graphicEl>
                                              <a:dgm id="{F7C2ACD7-50E0-4B16-B91B-9F3F43CF58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10CEF1F8-AADB-458D-9765-58558D2917A1}"/>
                                            </p:graphicEl>
                                          </p:spTgt>
                                        </p:tgtEl>
                                        <p:attrNameLst>
                                          <p:attrName>style.visibility</p:attrName>
                                        </p:attrNameLst>
                                      </p:cBhvr>
                                      <p:to>
                                        <p:strVal val="visible"/>
                                      </p:to>
                                    </p:set>
                                    <p:animEffect transition="in" filter="fade">
                                      <p:cBhvr>
                                        <p:cTn id="15" dur="500"/>
                                        <p:tgtEl>
                                          <p:spTgt spid="8">
                                            <p:graphicEl>
                                              <a:dgm id="{10CEF1F8-AADB-458D-9765-58558D2917A1}"/>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6A9E2557-AF64-4AFB-ADED-A5EBE0388996}"/>
                                            </p:graphicEl>
                                          </p:spTgt>
                                        </p:tgtEl>
                                        <p:attrNameLst>
                                          <p:attrName>style.visibility</p:attrName>
                                        </p:attrNameLst>
                                      </p:cBhvr>
                                      <p:to>
                                        <p:strVal val="visible"/>
                                      </p:to>
                                    </p:set>
                                    <p:animEffect transition="in" filter="fade">
                                      <p:cBhvr>
                                        <p:cTn id="20" dur="500"/>
                                        <p:tgtEl>
                                          <p:spTgt spid="8">
                                            <p:graphicEl>
                                              <a:dgm id="{6A9E2557-AF64-4AFB-ADED-A5EBE038899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050D289D-6AA6-4000-842E-CC0CF21DF04B}"/>
                                            </p:graphicEl>
                                          </p:spTgt>
                                        </p:tgtEl>
                                        <p:attrNameLst>
                                          <p:attrName>style.visibility</p:attrName>
                                        </p:attrNameLst>
                                      </p:cBhvr>
                                      <p:to>
                                        <p:strVal val="visible"/>
                                      </p:to>
                                    </p:set>
                                    <p:animEffect transition="in" filter="fade">
                                      <p:cBhvr>
                                        <p:cTn id="23" dur="500"/>
                                        <p:tgtEl>
                                          <p:spTgt spid="8">
                                            <p:graphicEl>
                                              <a:dgm id="{050D289D-6AA6-4000-842E-CC0CF21DF04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C0FF2597-7A52-4381-800B-96104D6128E8}"/>
                                            </p:graphicEl>
                                          </p:spTgt>
                                        </p:tgtEl>
                                        <p:attrNameLst>
                                          <p:attrName>style.visibility</p:attrName>
                                        </p:attrNameLst>
                                      </p:cBhvr>
                                      <p:to>
                                        <p:strVal val="visible"/>
                                      </p:to>
                                    </p:set>
                                    <p:animEffect transition="in" filter="fade">
                                      <p:cBhvr>
                                        <p:cTn id="28" dur="500"/>
                                        <p:tgtEl>
                                          <p:spTgt spid="8">
                                            <p:graphicEl>
                                              <a:dgm id="{C0FF2597-7A52-4381-800B-96104D6128E8}"/>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graphicEl>
                                              <a:dgm id="{F6C47DB7-2C8E-4FA8-8C30-11FC40311F62}"/>
                                            </p:graphicEl>
                                          </p:spTgt>
                                        </p:tgtEl>
                                        <p:attrNameLst>
                                          <p:attrName>style.visibility</p:attrName>
                                        </p:attrNameLst>
                                      </p:cBhvr>
                                      <p:to>
                                        <p:strVal val="visible"/>
                                      </p:to>
                                    </p:set>
                                    <p:animEffect transition="in" filter="fade">
                                      <p:cBhvr>
                                        <p:cTn id="33" dur="500"/>
                                        <p:tgtEl>
                                          <p:spTgt spid="8">
                                            <p:graphicEl>
                                              <a:dgm id="{F6C47DB7-2C8E-4FA8-8C30-11FC40311F6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graphicEl>
                                              <a:dgm id="{BA2DFDFB-B802-43C8-AE98-BE0529359D84}"/>
                                            </p:graphicEl>
                                          </p:spTgt>
                                        </p:tgtEl>
                                        <p:attrNameLst>
                                          <p:attrName>style.visibility</p:attrName>
                                        </p:attrNameLst>
                                      </p:cBhvr>
                                      <p:to>
                                        <p:strVal val="visible"/>
                                      </p:to>
                                    </p:set>
                                    <p:animEffect transition="in" filter="fade">
                                      <p:cBhvr>
                                        <p:cTn id="36" dur="500"/>
                                        <p:tgtEl>
                                          <p:spTgt spid="8">
                                            <p:graphicEl>
                                              <a:dgm id="{BA2DFDFB-B802-43C8-AE98-BE0529359D84}"/>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graphicEl>
                                              <a:dgm id="{B15E25D3-878D-4292-86B9-E1056C3FCDCC}"/>
                                            </p:graphicEl>
                                          </p:spTgt>
                                        </p:tgtEl>
                                        <p:attrNameLst>
                                          <p:attrName>style.visibility</p:attrName>
                                        </p:attrNameLst>
                                      </p:cBhvr>
                                      <p:to>
                                        <p:strVal val="visible"/>
                                      </p:to>
                                    </p:set>
                                    <p:animEffect transition="in" filter="fade">
                                      <p:cBhvr>
                                        <p:cTn id="41" dur="500"/>
                                        <p:tgtEl>
                                          <p:spTgt spid="8">
                                            <p:graphicEl>
                                              <a:dgm id="{B15E25D3-878D-4292-86B9-E1056C3FCDCC}"/>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graphicEl>
                                              <a:dgm id="{9753F916-64F8-4876-B758-6B4DD3839290}"/>
                                            </p:graphicEl>
                                          </p:spTgt>
                                        </p:tgtEl>
                                        <p:attrNameLst>
                                          <p:attrName>style.visibility</p:attrName>
                                        </p:attrNameLst>
                                      </p:cBhvr>
                                      <p:to>
                                        <p:strVal val="visible"/>
                                      </p:to>
                                    </p:set>
                                    <p:animEffect transition="in" filter="fade">
                                      <p:cBhvr>
                                        <p:cTn id="44" dur="500"/>
                                        <p:tgtEl>
                                          <p:spTgt spid="8">
                                            <p:graphicEl>
                                              <a:dgm id="{9753F916-64F8-4876-B758-6B4DD3839290}"/>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9">
                                            <p:bg/>
                                          </p:spTgt>
                                        </p:tgtEl>
                                        <p:attrNameLst>
                                          <p:attrName>style.visibility</p:attrName>
                                        </p:attrNameLst>
                                      </p:cBhvr>
                                      <p:to>
                                        <p:strVal val="visible"/>
                                      </p:to>
                                    </p:set>
                                    <p:animEffect transition="in" filter="barn(inVertical)">
                                      <p:cBhvr>
                                        <p:cTn id="49" dur="500"/>
                                        <p:tgtEl>
                                          <p:spTgt spid="9">
                                            <p:bg/>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9">
                                            <p:txEl>
                                              <p:pRg st="0" end="0"/>
                                            </p:txEl>
                                          </p:spTgt>
                                        </p:tgtEl>
                                        <p:attrNameLst>
                                          <p:attrName>style.visibility</p:attrName>
                                        </p:attrNameLst>
                                      </p:cBhvr>
                                      <p:to>
                                        <p:strVal val="visible"/>
                                      </p:to>
                                    </p:set>
                                    <p:animEffect transition="in" filter="barn(inVertical)">
                                      <p:cBhvr>
                                        <p:cTn id="54" dur="500"/>
                                        <p:tgtEl>
                                          <p:spTgt spid="9">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9">
                                            <p:txEl>
                                              <p:pRg st="1" end="1"/>
                                            </p:txEl>
                                          </p:spTgt>
                                        </p:tgtEl>
                                        <p:attrNameLst>
                                          <p:attrName>style.visibility</p:attrName>
                                        </p:attrNameLst>
                                      </p:cBhvr>
                                      <p:to>
                                        <p:strVal val="visible"/>
                                      </p:to>
                                    </p:set>
                                    <p:animEffect transition="in" filter="barn(inVertical)">
                                      <p:cBhvr>
                                        <p:cTn id="59" dur="500"/>
                                        <p:tgtEl>
                                          <p:spTgt spid="9">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9">
                                            <p:txEl>
                                              <p:pRg st="2" end="2"/>
                                            </p:txEl>
                                          </p:spTgt>
                                        </p:tgtEl>
                                        <p:attrNameLst>
                                          <p:attrName>style.visibility</p:attrName>
                                        </p:attrNameLst>
                                      </p:cBhvr>
                                      <p:to>
                                        <p:strVal val="visible"/>
                                      </p:to>
                                    </p:set>
                                    <p:animEffect transition="in" filter="barn(inVertical)">
                                      <p:cBhvr>
                                        <p:cTn id="64" dur="500"/>
                                        <p:tgtEl>
                                          <p:spTgt spid="9">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9">
                                            <p:txEl>
                                              <p:pRg st="3" end="3"/>
                                            </p:txEl>
                                          </p:spTgt>
                                        </p:tgtEl>
                                        <p:attrNameLst>
                                          <p:attrName>style.visibility</p:attrName>
                                        </p:attrNameLst>
                                      </p:cBhvr>
                                      <p:to>
                                        <p:strVal val="visible"/>
                                      </p:to>
                                    </p:set>
                                    <p:animEffect transition="in" filter="barn(inVertical)">
                                      <p:cBhvr>
                                        <p:cTn id="69" dur="500"/>
                                        <p:tgtEl>
                                          <p:spTgt spid="9">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barn(inVertical)">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0" grpId="0" animBg="1"/>
      <p:bldP spid="9"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smtClean="0"/>
              <a:t>Finance bill 2017: RBI act-&gt; issues Electoral Bond-&gt;RPA Act use</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35984"/>
            <a:ext cx="2455212" cy="227430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27722" y="795523"/>
            <a:ext cx="1537228" cy="18924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13308" y="634150"/>
            <a:ext cx="2125655" cy="205377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4117622"/>
            <a:ext cx="3024876" cy="2016584"/>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60337" y="4410139"/>
            <a:ext cx="3783663" cy="210151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46644" y="4129454"/>
            <a:ext cx="1556464" cy="2247602"/>
          </a:xfrm>
          <a:prstGeom prst="rect">
            <a:avLst/>
          </a:prstGeom>
        </p:spPr>
      </p:pic>
      <p:sp>
        <p:nvSpPr>
          <p:cNvPr id="11" name="Right Arrow 10"/>
          <p:cNvSpPr/>
          <p:nvPr/>
        </p:nvSpPr>
        <p:spPr>
          <a:xfrm rot="20219400">
            <a:off x="3662172" y="4589224"/>
            <a:ext cx="1569156" cy="525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791181" y="5184865"/>
            <a:ext cx="1569156" cy="525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403485">
            <a:off x="4160008" y="5619861"/>
            <a:ext cx="986211" cy="835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Callout 13"/>
          <p:cNvSpPr/>
          <p:nvPr/>
        </p:nvSpPr>
        <p:spPr>
          <a:xfrm>
            <a:off x="5360337" y="3424161"/>
            <a:ext cx="3880811" cy="1024466"/>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Redeem Bond: Money in their bank account</a:t>
            </a:r>
            <a:endParaRPr lang="en-US" dirty="0"/>
          </a:p>
        </p:txBody>
      </p:sp>
      <p:pic>
        <p:nvPicPr>
          <p:cNvPr id="15" name="Picture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62134" y="1333362"/>
            <a:ext cx="1816094" cy="2474099"/>
          </a:xfrm>
          <a:prstGeom prst="rect">
            <a:avLst/>
          </a:prstGeom>
        </p:spPr>
      </p:pic>
      <p:grpSp>
        <p:nvGrpSpPr>
          <p:cNvPr id="16" name="Group 15"/>
          <p:cNvGrpSpPr/>
          <p:nvPr/>
        </p:nvGrpSpPr>
        <p:grpSpPr>
          <a:xfrm>
            <a:off x="386286" y="2286143"/>
            <a:ext cx="8379645" cy="2285714"/>
            <a:chOff x="386286" y="2286143"/>
            <a:chExt cx="8379645" cy="2285714"/>
          </a:xfrm>
        </p:grpSpPr>
        <p:pic>
          <p:nvPicPr>
            <p:cNvPr id="3" name="Picture 2"/>
            <p:cNvPicPr>
              <a:picLocks noChangeAspect="1"/>
            </p:cNvPicPr>
            <p:nvPr/>
          </p:nvPicPr>
          <p:blipFill>
            <a:blip r:embed="rId10"/>
            <a:stretch>
              <a:fillRect/>
            </a:stretch>
          </p:blipFill>
          <p:spPr>
            <a:xfrm>
              <a:off x="386286" y="2286143"/>
              <a:ext cx="8371428" cy="2285714"/>
            </a:xfrm>
            <a:prstGeom prst="rect">
              <a:avLst/>
            </a:prstGeom>
          </p:spPr>
        </p:pic>
        <p:sp>
          <p:nvSpPr>
            <p:cNvPr id="4" name="Rectangle 3"/>
            <p:cNvSpPr/>
            <p:nvPr/>
          </p:nvSpPr>
          <p:spPr>
            <a:xfrm>
              <a:off x="1679331" y="4030833"/>
              <a:ext cx="7086600" cy="514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29</a:t>
              </a:r>
              <a:r>
                <a:rPr lang="en-US" baseline="30000" dirty="0" smtClean="0">
                  <a:effectLst>
                    <a:outerShdw blurRad="38100" dist="38100" dir="2700000" algn="tl">
                      <a:srgbClr val="000000">
                        <a:alpha val="43137"/>
                      </a:srgbClr>
                    </a:outerShdw>
                  </a:effectLst>
                </a:rPr>
                <a:t>th</a:t>
              </a:r>
              <a:r>
                <a:rPr lang="en-US" dirty="0" smtClean="0">
                  <a:effectLst>
                    <a:outerShdw blurRad="38100" dist="38100" dir="2700000" algn="tl">
                      <a:srgbClr val="000000">
                        <a:alpha val="43137"/>
                      </a:srgbClr>
                    </a:outerShdw>
                  </a:effectLst>
                </a:rPr>
                <a:t> May 2017: </a:t>
              </a:r>
              <a:r>
                <a:rPr lang="en-US" dirty="0" err="1" smtClean="0">
                  <a:effectLst>
                    <a:outerShdw blurRad="38100" dist="38100" dir="2700000" algn="tl">
                      <a:srgbClr val="000000">
                        <a:alpha val="43137"/>
                      </a:srgbClr>
                    </a:outerShdw>
                  </a:effectLst>
                </a:rPr>
                <a:t>Jaitley</a:t>
              </a:r>
              <a:r>
                <a:rPr lang="en-US" dirty="0" smtClean="0">
                  <a:effectLst>
                    <a:outerShdw blurRad="38100" dist="38100" dir="2700000" algn="tl">
                      <a:srgbClr val="000000">
                        <a:alpha val="43137"/>
                      </a:srgbClr>
                    </a:outerShdw>
                  </a:effectLst>
                </a:rPr>
                <a:t> said will announce policy soon. We’ll see in Mains lecture.</a:t>
              </a:r>
              <a:endParaRPr lang="en-US"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92654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2000"/>
                                        <p:tgtEl>
                                          <p:spTgt spid="14"/>
                                        </p:tgtEl>
                                      </p:cBhvr>
                                    </p:animEffect>
                                  </p:childTnLst>
                                </p:cTn>
                              </p:par>
                              <p:par>
                                <p:cTn id="26" presetID="21" presetClass="entr" presetSubtype="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heel(1)">
                                      <p:cBhvr>
                                        <p:cTn id="28" dur="2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Chief Minister’s Relief Fund or the Lieutenant Governor’s Relief Fund shall be exempt from tax. Just like PM’s. &lt;earlier they had to formally register and seek exemption&gt;</a:t>
            </a:r>
          </a:p>
          <a:p>
            <a:r>
              <a:rPr lang="en-US" dirty="0"/>
              <a:t>Charitable inst. Changes work- new registration.</a:t>
            </a:r>
          </a:p>
          <a:p>
            <a:r>
              <a:rPr lang="en-US" dirty="0" smtClean="0"/>
              <a:t>Investor Protection Funds, Tea/Coffee/Rubber Boards, MPEDA, or APDEA; enjoying exemption from levy of income-tax under section 10 of the Income-tax Act shall be required to furnish return of their income.</a:t>
            </a:r>
          </a:p>
        </p:txBody>
      </p:sp>
      <p:sp>
        <p:nvSpPr>
          <p:cNvPr id="4" name="Title 3"/>
          <p:cNvSpPr>
            <a:spLocks noGrp="1"/>
          </p:cNvSpPr>
          <p:nvPr>
            <p:ph type="title"/>
          </p:nvPr>
        </p:nvSpPr>
        <p:spPr/>
        <p:txBody>
          <a:bodyPr/>
          <a:lstStyle/>
          <a:p>
            <a:r>
              <a:rPr lang="en-US" dirty="0" smtClean="0"/>
              <a:t>Transparency</a:t>
            </a:r>
            <a:br>
              <a:rPr lang="en-US" dirty="0" smtClean="0"/>
            </a:br>
            <a:r>
              <a:rPr lang="en-US" dirty="0" smtClean="0"/>
              <a:t>about donations</a:t>
            </a:r>
            <a:endParaRPr lang="en-US" dirty="0"/>
          </a:p>
        </p:txBody>
      </p:sp>
      <p:sp>
        <p:nvSpPr>
          <p:cNvPr id="6" name="Text Placeholder 5"/>
          <p:cNvSpPr>
            <a:spLocks noGrp="1"/>
          </p:cNvSpPr>
          <p:nvPr>
            <p:ph type="body" sz="quarter" idx="11"/>
          </p:nvPr>
        </p:nvSpPr>
        <p:spPr/>
        <p:txBody>
          <a:bodyPr/>
          <a:lstStyle/>
          <a:p>
            <a:r>
              <a:rPr lang="en-US" smtClean="0"/>
              <a:t>Budget 2017</a:t>
            </a:r>
            <a:endParaRPr lang="en-US" dirty="0"/>
          </a:p>
        </p:txBody>
      </p:sp>
    </p:spTree>
    <p:extLst>
      <p:ext uri="{BB962C8B-B14F-4D97-AF65-F5344CB8AC3E}">
        <p14:creationId xmlns:p14="http://schemas.microsoft.com/office/powerpoint/2010/main" val="7086709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Post-demonetization: Budget 2017: Tax administration</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519711554"/>
              </p:ext>
            </p:extLst>
          </p:nvPr>
        </p:nvGraphicFramePr>
        <p:xfrm>
          <a:off x="173037" y="638354"/>
          <a:ext cx="8797925" cy="3847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4342430" y="2703016"/>
            <a:ext cx="4715051" cy="4154984"/>
          </a:xfrm>
          <a:prstGeom prst="rect">
            <a:avLst/>
          </a:prstGeom>
          <a:ln>
            <a:solidFill>
              <a:srgbClr val="FFC000"/>
            </a:solidFill>
          </a:ln>
        </p:spPr>
        <p:txBody>
          <a:bodyPr wrap="square">
            <a:spAutoFit/>
          </a:bodyPr>
          <a:lstStyle/>
          <a:p>
            <a:pPr algn="r"/>
            <a:r>
              <a:rPr lang="en-US" sz="2400" b="1" u="sng" dirty="0" smtClean="0">
                <a:solidFill>
                  <a:srgbClr val="FFC000"/>
                </a:solidFill>
              </a:rPr>
              <a:t>Budget 2016</a:t>
            </a:r>
          </a:p>
          <a:p>
            <a:r>
              <a:rPr lang="en-US" sz="2400" dirty="0" smtClean="0">
                <a:solidFill>
                  <a:srgbClr val="FFC000"/>
                </a:solidFill>
              </a:rPr>
              <a:t>‘</a:t>
            </a:r>
            <a:r>
              <a:rPr lang="en-US" sz="2400" dirty="0">
                <a:solidFill>
                  <a:srgbClr val="FFC000"/>
                </a:solidFill>
              </a:rPr>
              <a:t>e-</a:t>
            </a:r>
            <a:r>
              <a:rPr lang="en-US" sz="2400" dirty="0" err="1">
                <a:solidFill>
                  <a:srgbClr val="FFC000"/>
                </a:solidFill>
              </a:rPr>
              <a:t>Sahyog</a:t>
            </a:r>
            <a:r>
              <a:rPr lang="en-US" sz="2400" dirty="0">
                <a:solidFill>
                  <a:srgbClr val="FFC000"/>
                </a:solidFill>
              </a:rPr>
              <a:t>’: </a:t>
            </a:r>
            <a:r>
              <a:rPr lang="en-US" sz="2400" dirty="0"/>
              <a:t>to resolve mismatches in Income-tax returns without requiring taxpayers to attend the Income-tax office</a:t>
            </a:r>
          </a:p>
          <a:p>
            <a:r>
              <a:rPr lang="en-US" sz="2400" dirty="0">
                <a:solidFill>
                  <a:srgbClr val="FFC000"/>
                </a:solidFill>
              </a:rPr>
              <a:t>Dispute resolution system: </a:t>
            </a:r>
            <a:r>
              <a:rPr lang="en-US" sz="2400" dirty="0"/>
              <a:t>reduced penalties, case shut down / withdrawn.</a:t>
            </a:r>
          </a:p>
          <a:p>
            <a:r>
              <a:rPr lang="en-US" sz="2400" dirty="0">
                <a:solidFill>
                  <a:srgbClr val="FFC000"/>
                </a:solidFill>
              </a:rPr>
              <a:t>IT &amp; CBEC </a:t>
            </a:r>
            <a:r>
              <a:rPr lang="en-US" sz="2400" dirty="0"/>
              <a:t>officers not file appeals @tribunals and HC unless benefit is above __ amount. [reduce litigation]</a:t>
            </a:r>
          </a:p>
          <a:p>
            <a:r>
              <a:rPr lang="en-US" sz="2400" dirty="0"/>
              <a:t>Discretionary powers of IT officials </a:t>
            </a:r>
            <a:r>
              <a:rPr lang="en-US" sz="2400" dirty="0">
                <a:latin typeface="Franklin Gothic Medium Cond" panose="020B0606030402020204" pitchFamily="34" charset="0"/>
              </a:rPr>
              <a:t>▼</a:t>
            </a:r>
            <a:endParaRPr lang="en-US" sz="2400" dirty="0"/>
          </a:p>
        </p:txBody>
      </p:sp>
    </p:spTree>
    <p:extLst>
      <p:ext uri="{BB962C8B-B14F-4D97-AF65-F5344CB8AC3E}">
        <p14:creationId xmlns:p14="http://schemas.microsoft.com/office/powerpoint/2010/main" val="17078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678FB7FD-31EF-4F4F-B6B6-6BFD6BE531A2}"/>
                                            </p:graphicEl>
                                          </p:spTgt>
                                        </p:tgtEl>
                                        <p:attrNameLst>
                                          <p:attrName>style.visibility</p:attrName>
                                        </p:attrNameLst>
                                      </p:cBhvr>
                                      <p:to>
                                        <p:strVal val="visible"/>
                                      </p:to>
                                    </p:set>
                                    <p:animEffect transition="in" filter="fade">
                                      <p:cBhvr>
                                        <p:cTn id="7" dur="500"/>
                                        <p:tgtEl>
                                          <p:spTgt spid="10">
                                            <p:graphicEl>
                                              <a:dgm id="{678FB7FD-31EF-4F4F-B6B6-6BFD6BE531A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8088955D-8FCD-49CD-9E0F-1DFEFE84348D}"/>
                                            </p:graphicEl>
                                          </p:spTgt>
                                        </p:tgtEl>
                                        <p:attrNameLst>
                                          <p:attrName>style.visibility</p:attrName>
                                        </p:attrNameLst>
                                      </p:cBhvr>
                                      <p:to>
                                        <p:strVal val="visible"/>
                                      </p:to>
                                    </p:set>
                                    <p:animEffect transition="in" filter="fade">
                                      <p:cBhvr>
                                        <p:cTn id="12" dur="500"/>
                                        <p:tgtEl>
                                          <p:spTgt spid="10">
                                            <p:graphicEl>
                                              <a:dgm id="{8088955D-8FCD-49CD-9E0F-1DFEFE84348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2EB95F91-3DF2-4A52-AE5E-965002C9E545}"/>
                                            </p:graphicEl>
                                          </p:spTgt>
                                        </p:tgtEl>
                                        <p:attrNameLst>
                                          <p:attrName>style.visibility</p:attrName>
                                        </p:attrNameLst>
                                      </p:cBhvr>
                                      <p:to>
                                        <p:strVal val="visible"/>
                                      </p:to>
                                    </p:set>
                                    <p:animEffect transition="in" filter="fade">
                                      <p:cBhvr>
                                        <p:cTn id="15" dur="500"/>
                                        <p:tgtEl>
                                          <p:spTgt spid="10">
                                            <p:graphicEl>
                                              <a:dgm id="{2EB95F91-3DF2-4A52-AE5E-965002C9E54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32863D5B-DEE5-4416-9EB3-DD73ACD81C2E}"/>
                                            </p:graphicEl>
                                          </p:spTgt>
                                        </p:tgtEl>
                                        <p:attrNameLst>
                                          <p:attrName>style.visibility</p:attrName>
                                        </p:attrNameLst>
                                      </p:cBhvr>
                                      <p:to>
                                        <p:strVal val="visible"/>
                                      </p:to>
                                    </p:set>
                                    <p:animEffect transition="in" filter="fade">
                                      <p:cBhvr>
                                        <p:cTn id="20" dur="500"/>
                                        <p:tgtEl>
                                          <p:spTgt spid="10">
                                            <p:graphicEl>
                                              <a:dgm id="{32863D5B-DEE5-4416-9EB3-DD73ACD81C2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FE8D11DF-740A-4555-835E-ED54CBC2A7D0}"/>
                                            </p:graphicEl>
                                          </p:spTgt>
                                        </p:tgtEl>
                                        <p:attrNameLst>
                                          <p:attrName>style.visibility</p:attrName>
                                        </p:attrNameLst>
                                      </p:cBhvr>
                                      <p:to>
                                        <p:strVal val="visible"/>
                                      </p:to>
                                    </p:set>
                                    <p:animEffect transition="in" filter="fade">
                                      <p:cBhvr>
                                        <p:cTn id="23" dur="500"/>
                                        <p:tgtEl>
                                          <p:spTgt spid="10">
                                            <p:graphicEl>
                                              <a:dgm id="{FE8D11DF-740A-4555-835E-ED54CBC2A7D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3DD58296-FD80-4AFA-BD87-980FC90E6983}"/>
                                            </p:graphicEl>
                                          </p:spTgt>
                                        </p:tgtEl>
                                        <p:attrNameLst>
                                          <p:attrName>style.visibility</p:attrName>
                                        </p:attrNameLst>
                                      </p:cBhvr>
                                      <p:to>
                                        <p:strVal val="visible"/>
                                      </p:to>
                                    </p:set>
                                    <p:animEffect transition="in" filter="fade">
                                      <p:cBhvr>
                                        <p:cTn id="28" dur="500"/>
                                        <p:tgtEl>
                                          <p:spTgt spid="10">
                                            <p:graphicEl>
                                              <a:dgm id="{3DD58296-FD80-4AFA-BD87-980FC90E6983}"/>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graphicEl>
                                              <a:dgm id="{BD4F00E9-EAC7-43CC-921E-9422DD40C46C}"/>
                                            </p:graphicEl>
                                          </p:spTgt>
                                        </p:tgtEl>
                                        <p:attrNameLst>
                                          <p:attrName>style.visibility</p:attrName>
                                        </p:attrNameLst>
                                      </p:cBhvr>
                                      <p:to>
                                        <p:strVal val="visible"/>
                                      </p:to>
                                    </p:set>
                                    <p:animEffect transition="in" filter="fade">
                                      <p:cBhvr>
                                        <p:cTn id="33" dur="500"/>
                                        <p:tgtEl>
                                          <p:spTgt spid="10">
                                            <p:graphicEl>
                                              <a:dgm id="{BD4F00E9-EAC7-43CC-921E-9422DD40C46C}"/>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graphicEl>
                                              <a:dgm id="{3706545C-B514-4E45-A155-2B2027A4004E}"/>
                                            </p:graphicEl>
                                          </p:spTgt>
                                        </p:tgtEl>
                                        <p:attrNameLst>
                                          <p:attrName>style.visibility</p:attrName>
                                        </p:attrNameLst>
                                      </p:cBhvr>
                                      <p:to>
                                        <p:strVal val="visible"/>
                                      </p:to>
                                    </p:set>
                                    <p:animEffect transition="in" filter="fade">
                                      <p:cBhvr>
                                        <p:cTn id="36" dur="500"/>
                                        <p:tgtEl>
                                          <p:spTgt spid="10">
                                            <p:graphicEl>
                                              <a:dgm id="{3706545C-B514-4E45-A155-2B2027A4004E}"/>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bg/>
                                          </p:spTgt>
                                        </p:tgtEl>
                                        <p:attrNameLst>
                                          <p:attrName>style.visibility</p:attrName>
                                        </p:attrNameLst>
                                      </p:cBhvr>
                                      <p:to>
                                        <p:strVal val="visible"/>
                                      </p:to>
                                    </p:set>
                                    <p:animEffect transition="in" filter="fade">
                                      <p:cBhvr>
                                        <p:cTn id="41" dur="500"/>
                                        <p:tgtEl>
                                          <p:spTgt spid="11">
                                            <p:bg/>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xEl>
                                              <p:pRg st="1" end="1"/>
                                            </p:txEl>
                                          </p:spTgt>
                                        </p:tgtEl>
                                        <p:attrNameLst>
                                          <p:attrName>style.visibility</p:attrName>
                                        </p:attrNameLst>
                                      </p:cBhvr>
                                      <p:to>
                                        <p:strVal val="visible"/>
                                      </p:to>
                                    </p:set>
                                    <p:animEffect transition="in" filter="fade">
                                      <p:cBhvr>
                                        <p:cTn id="51" dur="500"/>
                                        <p:tgtEl>
                                          <p:spTgt spid="11">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xEl>
                                              <p:pRg st="2" end="2"/>
                                            </p:txEl>
                                          </p:spTgt>
                                        </p:tgtEl>
                                        <p:attrNameLst>
                                          <p:attrName>style.visibility</p:attrName>
                                        </p:attrNameLst>
                                      </p:cBhvr>
                                      <p:to>
                                        <p:strVal val="visible"/>
                                      </p:to>
                                    </p:set>
                                    <p:animEffect transition="in" filter="fade">
                                      <p:cBhvr>
                                        <p:cTn id="56" dur="500"/>
                                        <p:tgtEl>
                                          <p:spTgt spid="11">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1">
                                            <p:txEl>
                                              <p:pRg st="3" end="3"/>
                                            </p:txEl>
                                          </p:spTgt>
                                        </p:tgtEl>
                                        <p:attrNameLst>
                                          <p:attrName>style.visibility</p:attrName>
                                        </p:attrNameLst>
                                      </p:cBhvr>
                                      <p:to>
                                        <p:strVal val="visible"/>
                                      </p:to>
                                    </p:set>
                                    <p:animEffect transition="in" filter="fade">
                                      <p:cBhvr>
                                        <p:cTn id="61" dur="500"/>
                                        <p:tgtEl>
                                          <p:spTgt spid="11">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1">
                                            <p:txEl>
                                              <p:pRg st="4" end="4"/>
                                            </p:txEl>
                                          </p:spTgt>
                                        </p:tgtEl>
                                        <p:attrNameLst>
                                          <p:attrName>style.visibility</p:attrName>
                                        </p:attrNameLst>
                                      </p:cBhvr>
                                      <p:to>
                                        <p:strVal val="visible"/>
                                      </p:to>
                                    </p:set>
                                    <p:animEffect transition="in" filter="fade">
                                      <p:cBhvr>
                                        <p:cTn id="66"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P spid="11"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73037" y="795523"/>
          <a:ext cx="8797925" cy="5930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err="1" smtClean="0"/>
              <a:t>Gyan</a:t>
            </a:r>
            <a:r>
              <a:rPr lang="en-US" dirty="0" smtClean="0"/>
              <a:t> </a:t>
            </a:r>
            <a:r>
              <a:rPr lang="en-US" dirty="0" err="1" smtClean="0"/>
              <a:t>Sangams</a:t>
            </a:r>
            <a:r>
              <a:rPr lang="en-US" dirty="0" smtClean="0"/>
              <a:t> for “FI administration”, “Tax Administration”</a:t>
            </a:r>
            <a:endParaRPr lang="en-US" dirty="0"/>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2466" y="4589585"/>
            <a:ext cx="2403675" cy="1336431"/>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0838" y="748302"/>
            <a:ext cx="3713161" cy="1944252"/>
          </a:xfrm>
          <a:prstGeom prst="rect">
            <a:avLst/>
          </a:prstGeom>
        </p:spPr>
      </p:pic>
    </p:spTree>
    <p:extLst>
      <p:ext uri="{BB962C8B-B14F-4D97-AF65-F5344CB8AC3E}">
        <p14:creationId xmlns:p14="http://schemas.microsoft.com/office/powerpoint/2010/main" val="299065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0AD17DA-9808-4363-82C0-57881376651D}"/>
                                            </p:graphicEl>
                                          </p:spTgt>
                                        </p:tgtEl>
                                        <p:attrNameLst>
                                          <p:attrName>style.visibility</p:attrName>
                                        </p:attrNameLst>
                                      </p:cBhvr>
                                      <p:to>
                                        <p:strVal val="visible"/>
                                      </p:to>
                                    </p:set>
                                    <p:animEffect transition="in" filter="fade">
                                      <p:cBhvr>
                                        <p:cTn id="7" dur="500"/>
                                        <p:tgtEl>
                                          <p:spTgt spid="5">
                                            <p:graphicEl>
                                              <a:dgm id="{20AD17DA-9808-4363-82C0-57881376651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BD53A0BF-B094-401D-AB21-B0FACE37EBFE}"/>
                                            </p:graphicEl>
                                          </p:spTgt>
                                        </p:tgtEl>
                                        <p:attrNameLst>
                                          <p:attrName>style.visibility</p:attrName>
                                        </p:attrNameLst>
                                      </p:cBhvr>
                                      <p:to>
                                        <p:strVal val="visible"/>
                                      </p:to>
                                    </p:set>
                                    <p:animEffect transition="in" filter="fade">
                                      <p:cBhvr>
                                        <p:cTn id="12" dur="500"/>
                                        <p:tgtEl>
                                          <p:spTgt spid="5">
                                            <p:graphicEl>
                                              <a:dgm id="{BD53A0BF-B094-401D-AB21-B0FACE37EBF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387602F9-FECA-4E6F-91C3-6F007D6BD5EA}"/>
                                            </p:graphicEl>
                                          </p:spTgt>
                                        </p:tgtEl>
                                        <p:attrNameLst>
                                          <p:attrName>style.visibility</p:attrName>
                                        </p:attrNameLst>
                                      </p:cBhvr>
                                      <p:to>
                                        <p:strVal val="visible"/>
                                      </p:to>
                                    </p:set>
                                    <p:animEffect transition="in" filter="fade">
                                      <p:cBhvr>
                                        <p:cTn id="17" dur="500"/>
                                        <p:tgtEl>
                                          <p:spTgt spid="5">
                                            <p:graphicEl>
                                              <a:dgm id="{387602F9-FECA-4E6F-91C3-6F007D6BD5E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A8E585F-53EF-4F1A-9CDE-B2E9A0B6C3F1}"/>
                                            </p:graphicEl>
                                          </p:spTgt>
                                        </p:tgtEl>
                                        <p:attrNameLst>
                                          <p:attrName>style.visibility</p:attrName>
                                        </p:attrNameLst>
                                      </p:cBhvr>
                                      <p:to>
                                        <p:strVal val="visible"/>
                                      </p:to>
                                    </p:set>
                                    <p:animEffect transition="in" filter="fade">
                                      <p:cBhvr>
                                        <p:cTn id="22" dur="500"/>
                                        <p:tgtEl>
                                          <p:spTgt spid="5">
                                            <p:graphicEl>
                                              <a:dgm id="{6A8E585F-53EF-4F1A-9CDE-B2E9A0B6C3F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21A1025B-0E6D-498D-A28C-3313D49A0A7C}"/>
                                            </p:graphicEl>
                                          </p:spTgt>
                                        </p:tgtEl>
                                        <p:attrNameLst>
                                          <p:attrName>style.visibility</p:attrName>
                                        </p:attrNameLst>
                                      </p:cBhvr>
                                      <p:to>
                                        <p:strVal val="visible"/>
                                      </p:to>
                                    </p:set>
                                    <p:animEffect transition="in" filter="fade">
                                      <p:cBhvr>
                                        <p:cTn id="27" dur="500"/>
                                        <p:tgtEl>
                                          <p:spTgt spid="5">
                                            <p:graphicEl>
                                              <a:dgm id="{21A1025B-0E6D-498D-A28C-3313D49A0A7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46D8991B-0946-4508-B80A-A52885802BB4}"/>
                                            </p:graphicEl>
                                          </p:spTgt>
                                        </p:tgtEl>
                                        <p:attrNameLst>
                                          <p:attrName>style.visibility</p:attrName>
                                        </p:attrNameLst>
                                      </p:cBhvr>
                                      <p:to>
                                        <p:strVal val="visible"/>
                                      </p:to>
                                    </p:set>
                                    <p:animEffect transition="in" filter="fade">
                                      <p:cBhvr>
                                        <p:cTn id="32" dur="500"/>
                                        <p:tgtEl>
                                          <p:spTgt spid="5">
                                            <p:graphicEl>
                                              <a:dgm id="{46D8991B-0946-4508-B80A-A52885802B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2016: On Tax </a:t>
            </a:r>
            <a:r>
              <a:rPr lang="en-US" dirty="0"/>
              <a:t>administration reform commission recommendation</a:t>
            </a:r>
          </a:p>
        </p:txBody>
      </p:sp>
      <p:graphicFrame>
        <p:nvGraphicFramePr>
          <p:cNvPr id="4" name="Content Placeholder 7"/>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12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8973644-3DC5-4A37-A941-1146B04383B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3F041C0B-D708-450A-BB9C-57616B4E4B5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A5C7DD53-28AB-4FCD-973B-29DDD25B4B1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730ED12D-10C8-4ACA-8428-C5AC5BCCBE2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7F825E60-05F9-45A4-BF76-3440BFE9918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CA0A2B3-9290-45DA-BAF5-D127A3B8743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88123"/>
            <a:ext cx="9190897" cy="5169877"/>
          </a:xfrm>
          <a:prstGeom prst="rect">
            <a:avLst/>
          </a:prstGeom>
        </p:spPr>
      </p:pic>
      <p:graphicFrame>
        <p:nvGraphicFramePr>
          <p:cNvPr id="3" name="Diagram 2"/>
          <p:cNvGraphicFramePr/>
          <p:nvPr>
            <p:extLst/>
          </p:nvPr>
        </p:nvGraphicFramePr>
        <p:xfrm>
          <a:off x="63571" y="532681"/>
          <a:ext cx="4367752" cy="5665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a:t>BES172: Budget ► Revenue ► Receipt ► Tax</a:t>
            </a:r>
          </a:p>
        </p:txBody>
      </p:sp>
      <p:graphicFrame>
        <p:nvGraphicFramePr>
          <p:cNvPr id="5" name="Diagram 4"/>
          <p:cNvGraphicFramePr/>
          <p:nvPr>
            <p:extLst/>
          </p:nvPr>
        </p:nvGraphicFramePr>
        <p:xfrm>
          <a:off x="3545561" y="1688123"/>
          <a:ext cx="5598439" cy="54030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 name="Picture 5"/>
          <p:cNvPicPr>
            <a:picLocks noChangeAspect="1"/>
          </p:cNvPicPr>
          <p:nvPr/>
        </p:nvPicPr>
        <p:blipFill>
          <a:blip r:embed="rId14"/>
          <a:stretch>
            <a:fillRect/>
          </a:stretch>
        </p:blipFill>
        <p:spPr>
          <a:xfrm>
            <a:off x="5424854" y="795523"/>
            <a:ext cx="3719146" cy="2291035"/>
          </a:xfrm>
          <a:prstGeom prst="rect">
            <a:avLst/>
          </a:prstGeom>
        </p:spPr>
      </p:pic>
    </p:spTree>
    <p:extLst>
      <p:ext uri="{BB962C8B-B14F-4D97-AF65-F5344CB8AC3E}">
        <p14:creationId xmlns:p14="http://schemas.microsoft.com/office/powerpoint/2010/main" val="50456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F7A6D14D-B51E-4457-B8DC-B7F1649F9674}"/>
                                            </p:graphicEl>
                                          </p:spTgt>
                                        </p:tgtEl>
                                        <p:attrNameLst>
                                          <p:attrName>style.visibility</p:attrName>
                                        </p:attrNameLst>
                                      </p:cBhvr>
                                      <p:to>
                                        <p:strVal val="visible"/>
                                      </p:to>
                                    </p:set>
                                    <p:animEffect transition="in" filter="fade">
                                      <p:cBhvr>
                                        <p:cTn id="12" dur="500"/>
                                        <p:tgtEl>
                                          <p:spTgt spid="5">
                                            <p:graphicEl>
                                              <a:dgm id="{F7A6D14D-B51E-4457-B8DC-B7F1649F967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AE9D4DF7-B06C-44ED-92CF-F7A8B50A8FAD}"/>
                                            </p:graphicEl>
                                          </p:spTgt>
                                        </p:tgtEl>
                                        <p:attrNameLst>
                                          <p:attrName>style.visibility</p:attrName>
                                        </p:attrNameLst>
                                      </p:cBhvr>
                                      <p:to>
                                        <p:strVal val="visible"/>
                                      </p:to>
                                    </p:set>
                                    <p:animEffect transition="in" filter="fade">
                                      <p:cBhvr>
                                        <p:cTn id="17" dur="500"/>
                                        <p:tgtEl>
                                          <p:spTgt spid="5">
                                            <p:graphicEl>
                                              <a:dgm id="{AE9D4DF7-B06C-44ED-92CF-F7A8B50A8FA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28B65781-54FA-4E89-8114-FF39D9D7D58A}"/>
                                            </p:graphicEl>
                                          </p:spTgt>
                                        </p:tgtEl>
                                        <p:attrNameLst>
                                          <p:attrName>style.visibility</p:attrName>
                                        </p:attrNameLst>
                                      </p:cBhvr>
                                      <p:to>
                                        <p:strVal val="visible"/>
                                      </p:to>
                                    </p:set>
                                    <p:animEffect transition="in" filter="fade">
                                      <p:cBhvr>
                                        <p:cTn id="22" dur="500"/>
                                        <p:tgtEl>
                                          <p:spTgt spid="5">
                                            <p:graphicEl>
                                              <a:dgm id="{28B65781-54FA-4E89-8114-FF39D9D7D58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CAF192B6-3F72-4818-8550-EE929D9B8FEF}"/>
                                            </p:graphicEl>
                                          </p:spTgt>
                                        </p:tgtEl>
                                        <p:attrNameLst>
                                          <p:attrName>style.visibility</p:attrName>
                                        </p:attrNameLst>
                                      </p:cBhvr>
                                      <p:to>
                                        <p:strVal val="visible"/>
                                      </p:to>
                                    </p:set>
                                    <p:animEffect transition="in" filter="fade">
                                      <p:cBhvr>
                                        <p:cTn id="27" dur="500"/>
                                        <p:tgtEl>
                                          <p:spTgt spid="5">
                                            <p:graphicEl>
                                              <a:dgm id="{CAF192B6-3F72-4818-8550-EE929D9B8FEF}"/>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77CFC207-7B6C-4825-9C83-9E5D3BC0A255}"/>
                                            </p:graphicEl>
                                          </p:spTgt>
                                        </p:tgtEl>
                                        <p:attrNameLst>
                                          <p:attrName>style.visibility</p:attrName>
                                        </p:attrNameLst>
                                      </p:cBhvr>
                                      <p:to>
                                        <p:strVal val="visible"/>
                                      </p:to>
                                    </p:set>
                                    <p:animEffect transition="in" filter="fade">
                                      <p:cBhvr>
                                        <p:cTn id="30" dur="500"/>
                                        <p:tgtEl>
                                          <p:spTgt spid="5">
                                            <p:graphicEl>
                                              <a:dgm id="{77CFC207-7B6C-4825-9C83-9E5D3BC0A255}"/>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graphicEl>
                                              <a:dgm id="{6FB41D44-EF48-4D40-B4E4-5D80FACD02DC}"/>
                                            </p:graphicEl>
                                          </p:spTgt>
                                        </p:tgtEl>
                                        <p:attrNameLst>
                                          <p:attrName>style.visibility</p:attrName>
                                        </p:attrNameLst>
                                      </p:cBhvr>
                                      <p:to>
                                        <p:strVal val="visible"/>
                                      </p:to>
                                    </p:set>
                                    <p:animEffect transition="in" filter="fade">
                                      <p:cBhvr>
                                        <p:cTn id="35" dur="500"/>
                                        <p:tgtEl>
                                          <p:spTgt spid="5">
                                            <p:graphicEl>
                                              <a:dgm id="{6FB41D44-EF48-4D40-B4E4-5D80FACD02D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90E4C1C-0D9F-4587-B5B4-212D67EA4BED}"/>
                                            </p:graphicEl>
                                          </p:spTgt>
                                        </p:tgtEl>
                                        <p:attrNameLst>
                                          <p:attrName>style.visibility</p:attrName>
                                        </p:attrNameLst>
                                      </p:cBhvr>
                                      <p:to>
                                        <p:strVal val="visible"/>
                                      </p:to>
                                    </p:set>
                                    <p:animEffect transition="in" filter="fade">
                                      <p:cBhvr>
                                        <p:cTn id="38" dur="500"/>
                                        <p:tgtEl>
                                          <p:spTgt spid="5">
                                            <p:graphicEl>
                                              <a:dgm id="{F90E4C1C-0D9F-4587-B5B4-212D67EA4BE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29B50F72-6FB0-4885-9C0F-431254FD0529}"/>
                                            </p:graphicEl>
                                          </p:spTgt>
                                        </p:tgtEl>
                                        <p:attrNameLst>
                                          <p:attrName>style.visibility</p:attrName>
                                        </p:attrNameLst>
                                      </p:cBhvr>
                                      <p:to>
                                        <p:strVal val="visible"/>
                                      </p:to>
                                    </p:set>
                                    <p:animEffect transition="in" filter="fade">
                                      <p:cBhvr>
                                        <p:cTn id="43" dur="500"/>
                                        <p:tgtEl>
                                          <p:spTgt spid="5">
                                            <p:graphicEl>
                                              <a:dgm id="{29B50F72-6FB0-4885-9C0F-431254FD0529}"/>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64C6BEA4-6A09-4B27-9CD3-7D1F3FD81564}"/>
                                            </p:graphicEl>
                                          </p:spTgt>
                                        </p:tgtEl>
                                        <p:attrNameLst>
                                          <p:attrName>style.visibility</p:attrName>
                                        </p:attrNameLst>
                                      </p:cBhvr>
                                      <p:to>
                                        <p:strVal val="visible"/>
                                      </p:to>
                                    </p:set>
                                    <p:animEffect transition="in" filter="fade">
                                      <p:cBhvr>
                                        <p:cTn id="46" dur="500"/>
                                        <p:tgtEl>
                                          <p:spTgt spid="5">
                                            <p:graphicEl>
                                              <a:dgm id="{64C6BEA4-6A09-4B27-9CD3-7D1F3FD81564}"/>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graphicEl>
                                              <a:dgm id="{C4E83681-472A-4B09-9969-6EE817169AD3}"/>
                                            </p:graphicEl>
                                          </p:spTgt>
                                        </p:tgtEl>
                                        <p:attrNameLst>
                                          <p:attrName>style.visibility</p:attrName>
                                        </p:attrNameLst>
                                      </p:cBhvr>
                                      <p:to>
                                        <p:strVal val="visible"/>
                                      </p:to>
                                    </p:set>
                                    <p:animEffect transition="in" filter="fade">
                                      <p:cBhvr>
                                        <p:cTn id="51" dur="500"/>
                                        <p:tgtEl>
                                          <p:spTgt spid="5">
                                            <p:graphicEl>
                                              <a:dgm id="{C4E83681-472A-4B09-9969-6EE817169AD3}"/>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graphicEl>
                                              <a:dgm id="{35FAE309-9893-43C9-BA6B-FC39FF6C9EAA}"/>
                                            </p:graphicEl>
                                          </p:spTgt>
                                        </p:tgtEl>
                                        <p:attrNameLst>
                                          <p:attrName>style.visibility</p:attrName>
                                        </p:attrNameLst>
                                      </p:cBhvr>
                                      <p:to>
                                        <p:strVal val="visible"/>
                                      </p:to>
                                    </p:set>
                                    <p:animEffect transition="in" filter="fade">
                                      <p:cBhvr>
                                        <p:cTn id="54" dur="500"/>
                                        <p:tgtEl>
                                          <p:spTgt spid="5">
                                            <p:graphicEl>
                                              <a:dgm id="{35FAE309-9893-43C9-BA6B-FC39FF6C9E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
            <a:ext cx="9190897" cy="5169877"/>
          </a:xfrm>
          <a:prstGeom prst="rect">
            <a:avLst/>
          </a:prstGeom>
        </p:spPr>
      </p:pic>
      <p:graphicFrame>
        <p:nvGraphicFramePr>
          <p:cNvPr id="3" name="Diagram 2"/>
          <p:cNvGraphicFramePr/>
          <p:nvPr>
            <p:extLst>
              <p:ext uri="{D42A27DB-BD31-4B8C-83A1-F6EECF244321}">
                <p14:modId xmlns:p14="http://schemas.microsoft.com/office/powerpoint/2010/main" val="1486363194"/>
              </p:ext>
            </p:extLst>
          </p:nvPr>
        </p:nvGraphicFramePr>
        <p:xfrm>
          <a:off x="85725" y="111125"/>
          <a:ext cx="6172200" cy="674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ular Callout 3"/>
          <p:cNvSpPr/>
          <p:nvPr/>
        </p:nvSpPr>
        <p:spPr>
          <a:xfrm>
            <a:off x="7032977" y="5334135"/>
            <a:ext cx="1741311" cy="852175"/>
          </a:xfrm>
          <a:prstGeom prst="wedgeRectCallout">
            <a:avLst>
              <a:gd name="adj1" fmla="val -4289"/>
              <a:gd name="adj2" fmla="val -1434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List not Exhaustive</a:t>
            </a:r>
          </a:p>
        </p:txBody>
      </p:sp>
    </p:spTree>
    <p:extLst>
      <p:ext uri="{BB962C8B-B14F-4D97-AF65-F5344CB8AC3E}">
        <p14:creationId xmlns:p14="http://schemas.microsoft.com/office/powerpoint/2010/main" val="501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6881EAC3-F6C8-44DB-839F-113FE7613E37}"/>
                                            </p:graphicEl>
                                          </p:spTgt>
                                        </p:tgtEl>
                                        <p:attrNameLst>
                                          <p:attrName>style.visibility</p:attrName>
                                        </p:attrNameLst>
                                      </p:cBhvr>
                                      <p:to>
                                        <p:strVal val="visible"/>
                                      </p:to>
                                    </p:set>
                                    <p:animEffect transition="in" filter="fade">
                                      <p:cBhvr>
                                        <p:cTn id="7" dur="500"/>
                                        <p:tgtEl>
                                          <p:spTgt spid="3">
                                            <p:graphicEl>
                                              <a:dgm id="{6881EAC3-F6C8-44DB-839F-113FE7613E3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7D9B206E-7540-4308-959E-9242F1CF1BCE}"/>
                                            </p:graphicEl>
                                          </p:spTgt>
                                        </p:tgtEl>
                                        <p:attrNameLst>
                                          <p:attrName>style.visibility</p:attrName>
                                        </p:attrNameLst>
                                      </p:cBhvr>
                                      <p:to>
                                        <p:strVal val="visible"/>
                                      </p:to>
                                    </p:set>
                                    <p:animEffect transition="in" filter="fade">
                                      <p:cBhvr>
                                        <p:cTn id="12" dur="500"/>
                                        <p:tgtEl>
                                          <p:spTgt spid="3">
                                            <p:graphicEl>
                                              <a:dgm id="{7D9B206E-7540-4308-959E-9242F1CF1BC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B1269D75-5441-4193-87C8-C20D5C669040}"/>
                                            </p:graphicEl>
                                          </p:spTgt>
                                        </p:tgtEl>
                                        <p:attrNameLst>
                                          <p:attrName>style.visibility</p:attrName>
                                        </p:attrNameLst>
                                      </p:cBhvr>
                                      <p:to>
                                        <p:strVal val="visible"/>
                                      </p:to>
                                    </p:set>
                                    <p:animEffect transition="in" filter="fade">
                                      <p:cBhvr>
                                        <p:cTn id="17" dur="500"/>
                                        <p:tgtEl>
                                          <p:spTgt spid="3">
                                            <p:graphicEl>
                                              <a:dgm id="{B1269D75-5441-4193-87C8-C20D5C66904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157146EF-FF81-4831-B202-FF4AD02AEABD}"/>
                                            </p:graphicEl>
                                          </p:spTgt>
                                        </p:tgtEl>
                                        <p:attrNameLst>
                                          <p:attrName>style.visibility</p:attrName>
                                        </p:attrNameLst>
                                      </p:cBhvr>
                                      <p:to>
                                        <p:strVal val="visible"/>
                                      </p:to>
                                    </p:set>
                                    <p:animEffect transition="in" filter="fade">
                                      <p:cBhvr>
                                        <p:cTn id="22" dur="500"/>
                                        <p:tgtEl>
                                          <p:spTgt spid="3">
                                            <p:graphicEl>
                                              <a:dgm id="{157146EF-FF81-4831-B202-FF4AD02AEAB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3EE48263-AAA8-4CF8-A2A2-9EE9FABCFBD0}"/>
                                            </p:graphicEl>
                                          </p:spTgt>
                                        </p:tgtEl>
                                        <p:attrNameLst>
                                          <p:attrName>style.visibility</p:attrName>
                                        </p:attrNameLst>
                                      </p:cBhvr>
                                      <p:to>
                                        <p:strVal val="visible"/>
                                      </p:to>
                                    </p:set>
                                    <p:animEffect transition="in" filter="fade">
                                      <p:cBhvr>
                                        <p:cTn id="27" dur="500"/>
                                        <p:tgtEl>
                                          <p:spTgt spid="3">
                                            <p:graphicEl>
                                              <a:dgm id="{3EE48263-AAA8-4CF8-A2A2-9EE9FABCFBD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graphicEl>
                                              <a:dgm id="{6B57A58D-2E81-4557-B6F0-964394FA2D85}"/>
                                            </p:graphicEl>
                                          </p:spTgt>
                                        </p:tgtEl>
                                        <p:attrNameLst>
                                          <p:attrName>style.visibility</p:attrName>
                                        </p:attrNameLst>
                                      </p:cBhvr>
                                      <p:to>
                                        <p:strVal val="visible"/>
                                      </p:to>
                                    </p:set>
                                    <p:animEffect transition="in" filter="fade">
                                      <p:cBhvr>
                                        <p:cTn id="32" dur="500"/>
                                        <p:tgtEl>
                                          <p:spTgt spid="3">
                                            <p:graphicEl>
                                              <a:dgm id="{6B57A58D-2E81-4557-B6F0-964394FA2D8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graphicEl>
                                              <a:dgm id="{F4EF220B-772B-4BCD-A60F-B204344DA372}"/>
                                            </p:graphicEl>
                                          </p:spTgt>
                                        </p:tgtEl>
                                        <p:attrNameLst>
                                          <p:attrName>style.visibility</p:attrName>
                                        </p:attrNameLst>
                                      </p:cBhvr>
                                      <p:to>
                                        <p:strVal val="visible"/>
                                      </p:to>
                                    </p:set>
                                    <p:animEffect transition="in" filter="fade">
                                      <p:cBhvr>
                                        <p:cTn id="37" dur="500"/>
                                        <p:tgtEl>
                                          <p:spTgt spid="3">
                                            <p:graphicEl>
                                              <a:dgm id="{F4EF220B-772B-4BCD-A60F-B204344DA372}"/>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graphicEl>
                                              <a:dgm id="{5EB21C96-E330-4368-AC95-B008F1BD0603}"/>
                                            </p:graphicEl>
                                          </p:spTgt>
                                        </p:tgtEl>
                                        <p:attrNameLst>
                                          <p:attrName>style.visibility</p:attrName>
                                        </p:attrNameLst>
                                      </p:cBhvr>
                                      <p:to>
                                        <p:strVal val="visible"/>
                                      </p:to>
                                    </p:set>
                                    <p:animEffect transition="in" filter="fade">
                                      <p:cBhvr>
                                        <p:cTn id="42" dur="500"/>
                                        <p:tgtEl>
                                          <p:spTgt spid="3">
                                            <p:graphicEl>
                                              <a:dgm id="{5EB21C96-E330-4368-AC95-B008F1BD0603}"/>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graphicEl>
                                              <a:dgm id="{609A12C1-2061-408C-A8C0-37258DADE5E3}"/>
                                            </p:graphicEl>
                                          </p:spTgt>
                                        </p:tgtEl>
                                        <p:attrNameLst>
                                          <p:attrName>style.visibility</p:attrName>
                                        </p:attrNameLst>
                                      </p:cBhvr>
                                      <p:to>
                                        <p:strVal val="visible"/>
                                      </p:to>
                                    </p:set>
                                    <p:animEffect transition="in" filter="fade">
                                      <p:cBhvr>
                                        <p:cTn id="47" dur="500"/>
                                        <p:tgtEl>
                                          <p:spTgt spid="3">
                                            <p:graphicEl>
                                              <a:dgm id="{609A12C1-2061-408C-A8C0-37258DADE5E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Benami</a:t>
            </a:r>
            <a:r>
              <a:rPr lang="en-US" dirty="0" smtClean="0"/>
              <a:t> Transaction Act</a:t>
            </a:r>
            <a:endParaRPr lang="en-US" dirty="0"/>
          </a:p>
        </p:txBody>
      </p:sp>
      <p:sp>
        <p:nvSpPr>
          <p:cNvPr id="8" name="Content Placeholder 7"/>
          <p:cNvSpPr>
            <a:spLocks noGrp="1"/>
          </p:cNvSpPr>
          <p:nvPr>
            <p:ph idx="1"/>
          </p:nvPr>
        </p:nvSpPr>
        <p:spPr/>
        <p:txBody>
          <a:bodyPr/>
          <a:lstStyle/>
          <a:p>
            <a:r>
              <a:rPr lang="en-US" dirty="0" smtClean="0"/>
              <a:t>1988-&gt; amended 2016</a:t>
            </a:r>
          </a:p>
          <a:p>
            <a:r>
              <a:rPr lang="en-US" dirty="0" smtClean="0"/>
              <a:t>“</a:t>
            </a:r>
            <a:r>
              <a:rPr lang="en-US" dirty="0" err="1" smtClean="0"/>
              <a:t>Benami</a:t>
            </a:r>
            <a:r>
              <a:rPr lang="en-US" dirty="0" smtClean="0"/>
              <a:t>” = holding property in other person’s name. (driver, wife, relative etc.). E.g. </a:t>
            </a:r>
            <a:r>
              <a:rPr lang="en-US" dirty="0" err="1" smtClean="0"/>
              <a:t>Lalu’s</a:t>
            </a:r>
            <a:r>
              <a:rPr lang="en-US" dirty="0" smtClean="0"/>
              <a:t> </a:t>
            </a:r>
            <a:r>
              <a:rPr lang="en-US" dirty="0" smtClean="0">
                <a:hlinkClick r:id="rId3"/>
              </a:rPr>
              <a:t>daughter under probe.  </a:t>
            </a:r>
            <a:endParaRPr lang="en-US" dirty="0" smtClean="0"/>
          </a:p>
          <a:p>
            <a:r>
              <a:rPr lang="en-US" dirty="0" smtClean="0"/>
              <a:t>Penalty: 7 years jail + </a:t>
            </a:r>
            <a:r>
              <a:rPr lang="en-US" dirty="0" err="1" smtClean="0"/>
              <a:t>upto</a:t>
            </a:r>
            <a:r>
              <a:rPr lang="en-US" dirty="0" smtClean="0"/>
              <a:t> 25% of market value of property.</a:t>
            </a:r>
          </a:p>
          <a:p>
            <a:r>
              <a:rPr lang="en-US" dirty="0" smtClean="0"/>
              <a:t>Income tax </a:t>
            </a:r>
            <a:r>
              <a:rPr lang="en-US" dirty="0" err="1" smtClean="0"/>
              <a:t>dept</a:t>
            </a:r>
            <a:r>
              <a:rPr lang="en-US" dirty="0" smtClean="0"/>
              <a:t> will seize</a:t>
            </a:r>
          </a:p>
          <a:p>
            <a:r>
              <a:rPr lang="en-US" dirty="0" smtClean="0"/>
              <a:t>Appellate tribunal (Chairman + 2 member)- finish case in 1 year.</a:t>
            </a:r>
          </a:p>
        </p:txBody>
      </p:sp>
      <p:sp>
        <p:nvSpPr>
          <p:cNvPr id="9" name="Text Placeholder 8"/>
          <p:cNvSpPr>
            <a:spLocks noGrp="1"/>
          </p:cNvSpPr>
          <p:nvPr>
            <p:ph type="body" sz="quarter" idx="13"/>
          </p:nvPr>
        </p:nvSpPr>
        <p:spPr/>
        <p:txBody>
          <a:bodyPr/>
          <a:lstStyle/>
          <a:p>
            <a:r>
              <a:rPr lang="en-US" dirty="0" smtClean="0"/>
              <a:t>Black money</a:t>
            </a:r>
            <a:endParaRPr lang="en-US" dirty="0"/>
          </a:p>
        </p:txBody>
      </p:sp>
      <p:pic>
        <p:nvPicPr>
          <p:cNvPr id="6" name="Content Placeholder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9780" y="5536475"/>
            <a:ext cx="2335267" cy="1313587"/>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65279" y="5319714"/>
            <a:ext cx="1714500" cy="1714500"/>
          </a:xfrm>
          <a:prstGeom prst="rect">
            <a:avLst/>
          </a:prstGeom>
        </p:spPr>
      </p:pic>
    </p:spTree>
    <p:extLst>
      <p:ext uri="{BB962C8B-B14F-4D97-AF65-F5344CB8AC3E}">
        <p14:creationId xmlns:p14="http://schemas.microsoft.com/office/powerpoint/2010/main" val="39852958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Foreign assets</a:t>
            </a:r>
            <a:endParaRPr lang="en-US" dirty="0"/>
          </a:p>
        </p:txBody>
      </p:sp>
      <p:sp>
        <p:nvSpPr>
          <p:cNvPr id="3" name="Content Placeholder 2"/>
          <p:cNvSpPr>
            <a:spLocks noGrp="1"/>
          </p:cNvSpPr>
          <p:nvPr>
            <p:ph idx="1"/>
          </p:nvPr>
        </p:nvSpPr>
        <p:spPr/>
        <p:txBody>
          <a:bodyPr>
            <a:normAutofit/>
          </a:bodyPr>
          <a:lstStyle/>
          <a:p>
            <a:r>
              <a:rPr lang="en-US" dirty="0"/>
              <a:t>Hiding Foreign assets or income.</a:t>
            </a:r>
          </a:p>
          <a:p>
            <a:r>
              <a:rPr lang="en-US" dirty="0" smtClean="0"/>
              <a:t>Undisclosed </a:t>
            </a:r>
            <a:r>
              <a:rPr lang="en-US" dirty="0"/>
              <a:t>Foreign </a:t>
            </a:r>
            <a:r>
              <a:rPr lang="en-US" dirty="0">
                <a:solidFill>
                  <a:srgbClr val="FFC000"/>
                </a:solidFill>
              </a:rPr>
              <a:t>Income</a:t>
            </a:r>
            <a:r>
              <a:rPr lang="en-US" dirty="0"/>
              <a:t> and Assets (Imposition of Tax) </a:t>
            </a:r>
            <a:r>
              <a:rPr lang="en-US" dirty="0" smtClean="0"/>
              <a:t>Act, 2015</a:t>
            </a:r>
          </a:p>
          <a:p>
            <a:r>
              <a:rPr lang="en-US" dirty="0" smtClean="0"/>
              <a:t>30% tax + penalty</a:t>
            </a:r>
          </a:p>
          <a:p>
            <a:r>
              <a:rPr lang="en-US" dirty="0" smtClean="0"/>
              <a:t>Company officials (CA, Account, Company Secretary) etc. liable.</a:t>
            </a:r>
          </a:p>
          <a:p>
            <a:r>
              <a:rPr lang="en-US" dirty="0" smtClean="0"/>
              <a:t>Bank, NBFC abetting – also liable.</a:t>
            </a:r>
            <a:endParaRPr lang="en-US" dirty="0"/>
          </a:p>
        </p:txBody>
      </p:sp>
      <p:sp>
        <p:nvSpPr>
          <p:cNvPr id="4" name="Text Placeholder 3"/>
          <p:cNvSpPr>
            <a:spLocks noGrp="1"/>
          </p:cNvSpPr>
          <p:nvPr>
            <p:ph type="body" sz="quarter" idx="13"/>
          </p:nvPr>
        </p:nvSpPr>
        <p:spPr/>
        <p:txBody>
          <a:bodyPr/>
          <a:lstStyle/>
          <a:p>
            <a:r>
              <a:rPr lang="en-US" dirty="0" smtClean="0"/>
              <a:t>Black Money</a:t>
            </a:r>
            <a:endParaRPr lang="en-US" dirty="0"/>
          </a:p>
        </p:txBody>
      </p:sp>
      <p:pic>
        <p:nvPicPr>
          <p:cNvPr id="6" name="Content Placeholder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1250" y="5164932"/>
            <a:ext cx="3009900" cy="1693068"/>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90650" y="4851400"/>
            <a:ext cx="2260600" cy="2260600"/>
          </a:xfrm>
          <a:prstGeom prst="rect">
            <a:avLst/>
          </a:prstGeom>
        </p:spPr>
      </p:pic>
    </p:spTree>
    <p:extLst>
      <p:ext uri="{BB962C8B-B14F-4D97-AF65-F5344CB8AC3E}">
        <p14:creationId xmlns:p14="http://schemas.microsoft.com/office/powerpoint/2010/main" val="2950250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76965" y="518747"/>
          <a:ext cx="3151920" cy="3701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l"/>
            <a:r>
              <a:rPr lang="en-US" dirty="0" smtClean="0"/>
              <a:t>Tax Amnesty Scheme vs. income disclosure scheme</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795523"/>
            <a:ext cx="2375600" cy="2173898"/>
          </a:xfrm>
          <a:prstGeom prst="rect">
            <a:avLst/>
          </a:prstGeom>
        </p:spPr>
      </p:pic>
      <p:sp>
        <p:nvSpPr>
          <p:cNvPr id="6" name="Rectangular Callout 5"/>
          <p:cNvSpPr/>
          <p:nvPr/>
        </p:nvSpPr>
        <p:spPr>
          <a:xfrm>
            <a:off x="0" y="2600235"/>
            <a:ext cx="2344258" cy="2595220"/>
          </a:xfrm>
          <a:prstGeom prst="wedgeRectCallout">
            <a:avLst>
              <a:gd name="adj1" fmla="val -8372"/>
              <a:gd name="adj2" fmla="val -66239"/>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strike="sngStrike" dirty="0" smtClean="0"/>
              <a:t>Rajiv Gandhi Black money declare kardo </a:t>
            </a:r>
            <a:r>
              <a:rPr lang="en-US" sz="2400" strike="sngStrike" dirty="0" err="1" smtClean="0"/>
              <a:t>yojana</a:t>
            </a:r>
            <a:endParaRPr lang="en-US" sz="2400" strike="sngStrike" dirty="0" smtClean="0"/>
          </a:p>
          <a:p>
            <a:pPr algn="ctr"/>
            <a:endParaRPr lang="en-US" sz="2400" dirty="0"/>
          </a:p>
          <a:p>
            <a:pPr algn="ctr"/>
            <a:r>
              <a:rPr lang="en-US" sz="2400" dirty="0" smtClean="0"/>
              <a:t>VDIS (1997)</a:t>
            </a:r>
            <a:endParaRPr lang="en-US" sz="2400" dirty="0"/>
          </a:p>
          <a:p>
            <a:pPr algn="ctr"/>
            <a:r>
              <a:rPr lang="en-US" sz="2400" dirty="0" smtClean="0"/>
              <a:t>Pay highest slab</a:t>
            </a:r>
            <a:endParaRPr lang="en-US" sz="2400" dirty="0"/>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82170" y="0"/>
            <a:ext cx="2061830" cy="2297660"/>
          </a:xfrm>
          <a:prstGeom prst="rect">
            <a:avLst/>
          </a:prstGeom>
        </p:spPr>
      </p:pic>
      <p:sp>
        <p:nvSpPr>
          <p:cNvPr id="8" name="Rectangle 7"/>
          <p:cNvSpPr/>
          <p:nvPr/>
        </p:nvSpPr>
        <p:spPr>
          <a:xfrm>
            <a:off x="0" y="5261314"/>
            <a:ext cx="2453054" cy="1652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Then PIL in SC, </a:t>
            </a:r>
          </a:p>
          <a:p>
            <a:pPr algn="ctr"/>
            <a:r>
              <a:rPr lang="en-US" sz="2400" dirty="0" smtClean="0">
                <a:effectLst>
                  <a:outerShdw blurRad="38100" dist="38100" dir="2700000" algn="tl">
                    <a:srgbClr val="000000">
                      <a:alpha val="43137"/>
                    </a:srgbClr>
                  </a:outerShdw>
                </a:effectLst>
              </a:rPr>
              <a:t>So Government assured no ‘amnesty’ in future</a:t>
            </a:r>
            <a:endParaRPr lang="en-US" sz="2400" dirty="0">
              <a:effectLst>
                <a:outerShdw blurRad="38100" dist="38100" dir="2700000" algn="tl">
                  <a:srgbClr val="000000">
                    <a:alpha val="43137"/>
                  </a:srgbClr>
                </a:outerShdw>
              </a:effectLst>
            </a:endParaRPr>
          </a:p>
        </p:txBody>
      </p:sp>
      <p:sp>
        <p:nvSpPr>
          <p:cNvPr id="9" name="Rectangular Callout 8"/>
          <p:cNvSpPr/>
          <p:nvPr/>
        </p:nvSpPr>
        <p:spPr>
          <a:xfrm>
            <a:off x="5618286" y="2396363"/>
            <a:ext cx="3547662" cy="1736022"/>
          </a:xfrm>
          <a:prstGeom prst="wedgeRectCallout">
            <a:avLst>
              <a:gd name="adj1" fmla="val 14165"/>
              <a:gd name="adj2" fmla="val -729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Income declaration scheme (2016)</a:t>
            </a:r>
          </a:p>
          <a:p>
            <a:pPr algn="ctr"/>
            <a:r>
              <a:rPr lang="en-US" sz="3200" dirty="0" smtClean="0"/>
              <a:t>June 1 to Sep 30 </a:t>
            </a:r>
            <a:endParaRPr lang="en-US" sz="3200" dirty="0"/>
          </a:p>
        </p:txBody>
      </p:sp>
      <p:graphicFrame>
        <p:nvGraphicFramePr>
          <p:cNvPr id="10" name="Diagram 9"/>
          <p:cNvGraphicFramePr/>
          <p:nvPr>
            <p:extLst/>
          </p:nvPr>
        </p:nvGraphicFramePr>
        <p:xfrm>
          <a:off x="2274455" y="2205192"/>
          <a:ext cx="6891493" cy="45378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1" name="Diagram 10"/>
          <p:cNvGraphicFramePr/>
          <p:nvPr>
            <p:extLst/>
          </p:nvPr>
        </p:nvGraphicFramePr>
        <p:xfrm>
          <a:off x="2375599" y="3246197"/>
          <a:ext cx="6891493" cy="453780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2" name="Rectangle 11"/>
          <p:cNvSpPr/>
          <p:nvPr/>
        </p:nvSpPr>
        <p:spPr>
          <a:xfrm>
            <a:off x="2344258" y="5938603"/>
            <a:ext cx="6548055" cy="707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sz="2000" u="sng" dirty="0" smtClean="0"/>
              <a:t>PM </a:t>
            </a:r>
            <a:r>
              <a:rPr lang="en-US" sz="2000" u="sng" dirty="0" err="1" smtClean="0"/>
              <a:t>Garib</a:t>
            </a:r>
            <a:r>
              <a:rPr lang="en-US" sz="2000" u="sng" dirty="0" smtClean="0"/>
              <a:t> </a:t>
            </a:r>
            <a:r>
              <a:rPr lang="en-US" sz="2000" u="sng" dirty="0" err="1" smtClean="0"/>
              <a:t>Kalyan</a:t>
            </a:r>
            <a:r>
              <a:rPr lang="en-US" sz="2000" u="sng" dirty="0" smtClean="0"/>
              <a:t> Yojana</a:t>
            </a:r>
          </a:p>
          <a:p>
            <a:pPr algn="ctr"/>
            <a:r>
              <a:rPr lang="en-US" sz="2000" dirty="0" smtClean="0"/>
              <a:t>Taxation </a:t>
            </a:r>
            <a:r>
              <a:rPr lang="en-US" sz="2000" dirty="0"/>
              <a:t>Laws Second (Amendment) Bill, </a:t>
            </a:r>
            <a:r>
              <a:rPr lang="en-US" sz="2000" dirty="0" smtClean="0"/>
              <a:t>2016. WEF 17</a:t>
            </a:r>
            <a:r>
              <a:rPr lang="en-US" sz="2000" baseline="30000" dirty="0" smtClean="0"/>
              <a:t>th</a:t>
            </a:r>
            <a:r>
              <a:rPr lang="en-US" sz="2000" dirty="0" smtClean="0"/>
              <a:t> December</a:t>
            </a:r>
            <a:endParaRPr lang="en-US" sz="2000" dirty="0"/>
          </a:p>
        </p:txBody>
      </p:sp>
    </p:spTree>
    <p:extLst>
      <p:ext uri="{BB962C8B-B14F-4D97-AF65-F5344CB8AC3E}">
        <p14:creationId xmlns:p14="http://schemas.microsoft.com/office/powerpoint/2010/main" val="205955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graphicEl>
                                              <a:dgm id="{C3986493-E1E5-4267-B106-CEFD983288D6}"/>
                                            </p:graphicEl>
                                          </p:spTgt>
                                        </p:tgtEl>
                                        <p:attrNameLst>
                                          <p:attrName>style.visibility</p:attrName>
                                        </p:attrNameLst>
                                      </p:cBhvr>
                                      <p:to>
                                        <p:strVal val="visible"/>
                                      </p:to>
                                    </p:set>
                                    <p:animEffect transition="in" filter="fade">
                                      <p:cBhvr>
                                        <p:cTn id="22" dur="500"/>
                                        <p:tgtEl>
                                          <p:spTgt spid="10">
                                            <p:graphicEl>
                                              <a:dgm id="{C3986493-E1E5-4267-B106-CEFD983288D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graphicEl>
                                              <a:dgm id="{CDAA97ED-A79C-4A3C-8844-9AA859FC4A07}"/>
                                            </p:graphicEl>
                                          </p:spTgt>
                                        </p:tgtEl>
                                        <p:attrNameLst>
                                          <p:attrName>style.visibility</p:attrName>
                                        </p:attrNameLst>
                                      </p:cBhvr>
                                      <p:to>
                                        <p:strVal val="visible"/>
                                      </p:to>
                                    </p:set>
                                    <p:animEffect transition="in" filter="fade">
                                      <p:cBhvr>
                                        <p:cTn id="27" dur="500"/>
                                        <p:tgtEl>
                                          <p:spTgt spid="10">
                                            <p:graphicEl>
                                              <a:dgm id="{CDAA97ED-A79C-4A3C-8844-9AA859FC4A0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graphicEl>
                                              <a:dgm id="{EB551EDB-62FC-4C4B-9684-C0E066479F5F}"/>
                                            </p:graphicEl>
                                          </p:spTgt>
                                        </p:tgtEl>
                                        <p:attrNameLst>
                                          <p:attrName>style.visibility</p:attrName>
                                        </p:attrNameLst>
                                      </p:cBhvr>
                                      <p:to>
                                        <p:strVal val="visible"/>
                                      </p:to>
                                    </p:set>
                                    <p:animEffect transition="in" filter="fade">
                                      <p:cBhvr>
                                        <p:cTn id="30" dur="500"/>
                                        <p:tgtEl>
                                          <p:spTgt spid="10">
                                            <p:graphicEl>
                                              <a:dgm id="{EB551EDB-62FC-4C4B-9684-C0E066479F5F}"/>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graphicEl>
                                              <a:dgm id="{03422062-8CC1-4A65-88CA-4127F2C68445}"/>
                                            </p:graphicEl>
                                          </p:spTgt>
                                        </p:tgtEl>
                                        <p:attrNameLst>
                                          <p:attrName>style.visibility</p:attrName>
                                        </p:attrNameLst>
                                      </p:cBhvr>
                                      <p:to>
                                        <p:strVal val="visible"/>
                                      </p:to>
                                    </p:set>
                                    <p:animEffect transition="in" filter="fade">
                                      <p:cBhvr>
                                        <p:cTn id="35" dur="500"/>
                                        <p:tgtEl>
                                          <p:spTgt spid="10">
                                            <p:graphicEl>
                                              <a:dgm id="{03422062-8CC1-4A65-88CA-4127F2C68445}"/>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graphicEl>
                                              <a:dgm id="{093FC0F7-D694-4F94-AED4-6B41C1C6816E}"/>
                                            </p:graphicEl>
                                          </p:spTgt>
                                        </p:tgtEl>
                                        <p:attrNameLst>
                                          <p:attrName>style.visibility</p:attrName>
                                        </p:attrNameLst>
                                      </p:cBhvr>
                                      <p:to>
                                        <p:strVal val="visible"/>
                                      </p:to>
                                    </p:set>
                                    <p:animEffect transition="in" filter="fade">
                                      <p:cBhvr>
                                        <p:cTn id="38" dur="500"/>
                                        <p:tgtEl>
                                          <p:spTgt spid="10">
                                            <p:graphicEl>
                                              <a:dgm id="{093FC0F7-D694-4F94-AED4-6B41C1C6816E}"/>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arn(inVertical)">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graphicEl>
                                              <a:dgm id="{C3986493-E1E5-4267-B106-CEFD983288D6}"/>
                                            </p:graphicEl>
                                          </p:spTgt>
                                        </p:tgtEl>
                                        <p:attrNameLst>
                                          <p:attrName>style.visibility</p:attrName>
                                        </p:attrNameLst>
                                      </p:cBhvr>
                                      <p:to>
                                        <p:strVal val="visible"/>
                                      </p:to>
                                    </p:set>
                                    <p:animEffect transition="in" filter="fade">
                                      <p:cBhvr>
                                        <p:cTn id="48" dur="500"/>
                                        <p:tgtEl>
                                          <p:spTgt spid="11">
                                            <p:graphicEl>
                                              <a:dgm id="{C3986493-E1E5-4267-B106-CEFD983288D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graphicEl>
                                              <a:dgm id="{CDAA97ED-A79C-4A3C-8844-9AA859FC4A07}"/>
                                            </p:graphicEl>
                                          </p:spTgt>
                                        </p:tgtEl>
                                        <p:attrNameLst>
                                          <p:attrName>style.visibility</p:attrName>
                                        </p:attrNameLst>
                                      </p:cBhvr>
                                      <p:to>
                                        <p:strVal val="visible"/>
                                      </p:to>
                                    </p:set>
                                    <p:animEffect transition="in" filter="fade">
                                      <p:cBhvr>
                                        <p:cTn id="53" dur="500"/>
                                        <p:tgtEl>
                                          <p:spTgt spid="11">
                                            <p:graphicEl>
                                              <a:dgm id="{CDAA97ED-A79C-4A3C-8844-9AA859FC4A07}"/>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graphicEl>
                                              <a:dgm id="{EB551EDB-62FC-4C4B-9684-C0E066479F5F}"/>
                                            </p:graphicEl>
                                          </p:spTgt>
                                        </p:tgtEl>
                                        <p:attrNameLst>
                                          <p:attrName>style.visibility</p:attrName>
                                        </p:attrNameLst>
                                      </p:cBhvr>
                                      <p:to>
                                        <p:strVal val="visible"/>
                                      </p:to>
                                    </p:set>
                                    <p:animEffect transition="in" filter="fade">
                                      <p:cBhvr>
                                        <p:cTn id="56" dur="500"/>
                                        <p:tgtEl>
                                          <p:spTgt spid="11">
                                            <p:graphicEl>
                                              <a:dgm id="{EB551EDB-62FC-4C4B-9684-C0E066479F5F}"/>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1">
                                            <p:graphicEl>
                                              <a:dgm id="{03422062-8CC1-4A65-88CA-4127F2C68445}"/>
                                            </p:graphicEl>
                                          </p:spTgt>
                                        </p:tgtEl>
                                        <p:attrNameLst>
                                          <p:attrName>style.visibility</p:attrName>
                                        </p:attrNameLst>
                                      </p:cBhvr>
                                      <p:to>
                                        <p:strVal val="visible"/>
                                      </p:to>
                                    </p:set>
                                    <p:animEffect transition="in" filter="fade">
                                      <p:cBhvr>
                                        <p:cTn id="61" dur="500"/>
                                        <p:tgtEl>
                                          <p:spTgt spid="11">
                                            <p:graphicEl>
                                              <a:dgm id="{03422062-8CC1-4A65-88CA-4127F2C68445}"/>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graphicEl>
                                              <a:dgm id="{093FC0F7-D694-4F94-AED4-6B41C1C6816E}"/>
                                            </p:graphicEl>
                                          </p:spTgt>
                                        </p:tgtEl>
                                        <p:attrNameLst>
                                          <p:attrName>style.visibility</p:attrName>
                                        </p:attrNameLst>
                                      </p:cBhvr>
                                      <p:to>
                                        <p:strVal val="visible"/>
                                      </p:to>
                                    </p:set>
                                    <p:animEffect transition="in" filter="fade">
                                      <p:cBhvr>
                                        <p:cTn id="64" dur="500"/>
                                        <p:tgtEl>
                                          <p:spTgt spid="11">
                                            <p:graphicEl>
                                              <a:dgm id="{093FC0F7-D694-4F94-AED4-6B41C1C6816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Graphic spid="10" grpId="0">
        <p:bldSub>
          <a:bldDgm bld="one"/>
        </p:bldSub>
      </p:bldGraphic>
      <p:bldGraphic spid="11" grpId="0">
        <p:bldSub>
          <a:bldDgm bld="one"/>
        </p:bldSub>
      </p:bldGraphic>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153988" y="914401"/>
          <a:ext cx="8797925" cy="2461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smtClean="0"/>
              <a:t>PM </a:t>
            </a:r>
            <a:r>
              <a:rPr lang="en-US" dirty="0" err="1" smtClean="0"/>
              <a:t>Garib</a:t>
            </a:r>
            <a:r>
              <a:rPr lang="en-US" dirty="0" smtClean="0"/>
              <a:t> </a:t>
            </a:r>
            <a:r>
              <a:rPr lang="en-US" dirty="0" err="1" smtClean="0"/>
              <a:t>Kalyan</a:t>
            </a:r>
            <a:r>
              <a:rPr lang="en-US" smtClean="0"/>
              <a:t> Yojana (else 77.25% + JAIL)</a:t>
            </a:r>
            <a:endParaRPr lang="en-US" dirty="0"/>
          </a:p>
        </p:txBody>
      </p:sp>
      <p:sp>
        <p:nvSpPr>
          <p:cNvPr id="8" name="Rectangular Callout 7"/>
          <p:cNvSpPr/>
          <p:nvPr/>
        </p:nvSpPr>
        <p:spPr>
          <a:xfrm>
            <a:off x="3024554" y="3235569"/>
            <a:ext cx="5741377" cy="3455377"/>
          </a:xfrm>
          <a:prstGeom prst="wedgeRectCallout">
            <a:avLst>
              <a:gd name="adj1" fmla="val -25146"/>
              <a:gd name="adj2" fmla="val -632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600" u="sng" dirty="0" smtClean="0"/>
              <a:t>Any Commercial Banks</a:t>
            </a:r>
            <a:r>
              <a:rPr lang="en-US" sz="3600" dirty="0" smtClean="0"/>
              <a:t>-&gt; E-</a:t>
            </a:r>
            <a:r>
              <a:rPr lang="en-US" sz="3600" dirty="0" err="1" smtClean="0"/>
              <a:t>Kuber</a:t>
            </a:r>
            <a:r>
              <a:rPr lang="en-US" sz="3600" dirty="0" smtClean="0"/>
              <a:t> -&gt; RBI’s “Bond ledger” -&gt;(Public Account)</a:t>
            </a:r>
          </a:p>
          <a:p>
            <a:pPr marL="285750" indent="-285750">
              <a:buFont typeface="Arial" panose="020B0604020202020204" pitchFamily="34" charset="0"/>
              <a:buChar char="•"/>
            </a:pPr>
            <a:r>
              <a:rPr lang="en-US" sz="3600" dirty="0" smtClean="0"/>
              <a:t>Savings cert without  interest </a:t>
            </a:r>
          </a:p>
          <a:p>
            <a:pPr marL="285750" indent="-285750">
              <a:buFont typeface="Arial" panose="020B0604020202020204" pitchFamily="34" charset="0"/>
              <a:buChar char="•"/>
            </a:pPr>
            <a:r>
              <a:rPr lang="en-US" sz="3600" dirty="0"/>
              <a:t>4 years lock </a:t>
            </a:r>
            <a:r>
              <a:rPr lang="en-US" sz="3600" dirty="0" smtClean="0"/>
              <a:t>in [if dead, nominee]</a:t>
            </a:r>
            <a:endParaRPr lang="en-US" sz="3600" dirty="0"/>
          </a:p>
        </p:txBody>
      </p:sp>
      <p:sp>
        <p:nvSpPr>
          <p:cNvPr id="9" name="Rectangular Callout 8"/>
          <p:cNvSpPr/>
          <p:nvPr/>
        </p:nvSpPr>
        <p:spPr>
          <a:xfrm>
            <a:off x="390525" y="2957796"/>
            <a:ext cx="2419350" cy="1060289"/>
          </a:xfrm>
          <a:prstGeom prst="wedgeRectCallout">
            <a:avLst>
              <a:gd name="adj1" fmla="val -13353"/>
              <a:gd name="adj2" fmla="val -842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Gone in </a:t>
            </a:r>
          </a:p>
          <a:p>
            <a:pPr algn="ctr"/>
            <a:r>
              <a:rPr lang="en-US" sz="3600" dirty="0" smtClean="0"/>
              <a:t>TAX + Penalty </a:t>
            </a:r>
            <a:endParaRPr lang="en-US" sz="3600" dirty="0"/>
          </a:p>
        </p:txBody>
      </p:sp>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200" y="3411173"/>
            <a:ext cx="9220200" cy="1311628"/>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5211105"/>
            <a:ext cx="9144000" cy="1479841"/>
          </a:xfrm>
          <a:prstGeom prst="rect">
            <a:avLst/>
          </a:prstGeom>
        </p:spPr>
      </p:pic>
    </p:spTree>
    <p:extLst>
      <p:ext uri="{BB962C8B-B14F-4D97-AF65-F5344CB8AC3E}">
        <p14:creationId xmlns:p14="http://schemas.microsoft.com/office/powerpoint/2010/main" val="27591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fade">
                                      <p:cBhvr>
                                        <p:cTn id="12" dur="500"/>
                                        <p:tgtEl>
                                          <p:spTgt spid="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par>
                                <p:cTn id="33" presetID="16" presetClass="entr" presetSubtype="21"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animBg="1"/>
    </p:bldLst>
  </p:timing>
</p:sld>
</file>

<file path=ppt/theme/theme1.xml><?xml version="1.0" encoding="utf-8"?>
<a:theme xmlns:a="http://schemas.openxmlformats.org/drawingml/2006/main" name="BRIJ43_PURPLE_17">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_17" id="{5452F6F4-4F00-4E1A-B6D2-08FD5D8106E7}" vid="{A21FE2D1-3C0B-4B50-8383-9C36D6BC4F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BRIJ43_PURPLE_17</Template>
  <TotalTime>900</TotalTime>
  <Words>3489</Words>
  <Application>Microsoft Office PowerPoint</Application>
  <PresentationFormat>On-screen Show (4:3)</PresentationFormat>
  <Paragraphs>525</Paragraphs>
  <Slides>47</Slides>
  <Notes>47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Arial</vt:lpstr>
      <vt:lpstr>Arial Black</vt:lpstr>
      <vt:lpstr>Arial Narrow</vt:lpstr>
      <vt:lpstr>Arial Unicode MS</vt:lpstr>
      <vt:lpstr>Calibri</vt:lpstr>
      <vt:lpstr>Franklin Gothic Demi</vt:lpstr>
      <vt:lpstr>Franklin Gothic Demi Cond</vt:lpstr>
      <vt:lpstr>Franklin Gothic Heavy</vt:lpstr>
      <vt:lpstr>Franklin Gothic Medium Cond</vt:lpstr>
      <vt:lpstr>MV Boli</vt:lpstr>
      <vt:lpstr>Segoe UI Black</vt:lpstr>
      <vt:lpstr>Segoe UI Semibold</vt:lpstr>
      <vt:lpstr>Wingdings</vt:lpstr>
      <vt:lpstr>BRIJ43_PURPLE_17</vt:lpstr>
      <vt:lpstr>BES172: Budget ► Revenue ► Receipt ► Tax</vt:lpstr>
      <vt:lpstr>PowerPoint Presentation</vt:lpstr>
      <vt:lpstr>PowerPoint Presentation</vt:lpstr>
      <vt:lpstr>PowerPoint Presentation</vt:lpstr>
      <vt:lpstr>PowerPoint Presentation</vt:lpstr>
      <vt:lpstr>Benami Transaction Act</vt:lpstr>
      <vt:lpstr>Foreign assets</vt:lpstr>
      <vt:lpstr>Tax Amnesty Scheme vs. income disclosure scheme</vt:lpstr>
      <vt:lpstr>PM Garib Kalyan Yojana (else 77.25% + JAIL)</vt:lpstr>
      <vt:lpstr>PowerPoint Presentation</vt:lpstr>
      <vt:lpstr>Capital Gains tax: direct tax on profit made from sale of assets</vt:lpstr>
      <vt:lpstr>CGT Problem: Penny stock scam: &lt;no PhD /CA&gt;</vt:lpstr>
      <vt:lpstr>CGT Problem#2: Round Tripping: &lt;no PhD /CA&gt;</vt:lpstr>
      <vt:lpstr>2016: “Panama Papers” leak. More on Indianexpress</vt:lpstr>
      <vt:lpstr>Place of Effective Management (PoEM)</vt:lpstr>
      <vt:lpstr>Place of Effective Management (PoEM) WEF 1/4/17</vt:lpstr>
      <vt:lpstr>PowerPoint Presentation</vt:lpstr>
      <vt:lpstr>CGT Problem: During sale / merger of companies: &lt;no PhD /CA&gt;</vt:lpstr>
      <vt:lpstr>PowerPoint Presentation</vt:lpstr>
      <vt:lpstr>PowerPoint Presentation</vt:lpstr>
      <vt:lpstr>Capital Gains Tax on sale/purchase of companies.</vt:lpstr>
      <vt:lpstr>Understand the difference</vt:lpstr>
      <vt:lpstr>GAAR </vt:lpstr>
      <vt:lpstr>GAAR  how to prevent abuse?</vt:lpstr>
      <vt:lpstr>P-Note: Offshore Derivative Instrument</vt:lpstr>
      <vt:lpstr>P-Notes: round tripping, Terror Finance, Money Laundering…</vt:lpstr>
      <vt:lpstr>PowerPoint Presentation</vt:lpstr>
      <vt:lpstr>Transfer Pricing and Advance ruling?</vt:lpstr>
      <vt:lpstr>Why advance ruling on transfer pricing, M&amp;A etc.?</vt:lpstr>
      <vt:lpstr>CGT -&gt; GAAR-&gt; ease of doing also.</vt:lpstr>
      <vt:lpstr>PowerPoint Presentation</vt:lpstr>
      <vt:lpstr>Foreign company’s profit: 40% corporation Tax, but what if.. Base erosion and profit shifting (BEPS)</vt:lpstr>
      <vt:lpstr>PowerPoint Presentation</vt:lpstr>
      <vt:lpstr>Information exchange agreements</vt:lpstr>
      <vt:lpstr>PowerPoint Presentation</vt:lpstr>
      <vt:lpstr>Suppose I’m to get Rs.1,000/- for delivering lecture</vt:lpstr>
      <vt:lpstr>TDS simplification: decrease the % rates, min. ceilings </vt:lpstr>
      <vt:lpstr>TDS Then what’s Tax collection at Source (TCS)</vt:lpstr>
      <vt:lpstr>Changing the “Transaction” Habits</vt:lpstr>
      <vt:lpstr>Political Funding</vt:lpstr>
      <vt:lpstr>Political Funding in Budget 2017?</vt:lpstr>
      <vt:lpstr>Finance bill 2017: RBI act-&gt; issues Electoral Bond-&gt;RPA Act use</vt:lpstr>
      <vt:lpstr>Transparency about donations</vt:lpstr>
      <vt:lpstr>Post-demonetization: Budget 2017: Tax administration</vt:lpstr>
      <vt:lpstr>Gyan Sangams for “FI administration”, “Tax Administration”</vt:lpstr>
      <vt:lpstr>2016: On Tax administration reform commission recommendation</vt:lpstr>
      <vt:lpstr>BES172: Budget ► Revenue ► Receipt ► Tax</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342</cp:revision>
  <dcterms:created xsi:type="dcterms:W3CDTF">2017-04-16T12:02:00Z</dcterms:created>
  <dcterms:modified xsi:type="dcterms:W3CDTF">2017-05-30T08:40:44Z</dcterms:modified>
</cp:coreProperties>
</file>